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71" r:id="rId3"/>
    <p:sldId id="372" r:id="rId4"/>
    <p:sldId id="258" r:id="rId5"/>
    <p:sldId id="259" r:id="rId6"/>
    <p:sldId id="260" r:id="rId7"/>
    <p:sldId id="261" r:id="rId8"/>
    <p:sldId id="343" r:id="rId9"/>
    <p:sldId id="344" r:id="rId10"/>
    <p:sldId id="345" r:id="rId11"/>
    <p:sldId id="346" r:id="rId12"/>
    <p:sldId id="267" r:id="rId13"/>
    <p:sldId id="268" r:id="rId14"/>
    <p:sldId id="269" r:id="rId15"/>
    <p:sldId id="347" r:id="rId16"/>
    <p:sldId id="348" r:id="rId17"/>
    <p:sldId id="349" r:id="rId18"/>
    <p:sldId id="350" r:id="rId19"/>
    <p:sldId id="351" r:id="rId20"/>
    <p:sldId id="352" r:id="rId21"/>
    <p:sldId id="270" r:id="rId22"/>
    <p:sldId id="271" r:id="rId23"/>
    <p:sldId id="353" r:id="rId24"/>
    <p:sldId id="354" r:id="rId25"/>
    <p:sldId id="356" r:id="rId26"/>
    <p:sldId id="355" r:id="rId27"/>
    <p:sldId id="272" r:id="rId28"/>
    <p:sldId id="277" r:id="rId29"/>
    <p:sldId id="278" r:id="rId30"/>
    <p:sldId id="279" r:id="rId31"/>
    <p:sldId id="280" r:id="rId32"/>
    <p:sldId id="342" r:id="rId33"/>
    <p:sldId id="357" r:id="rId34"/>
    <p:sldId id="359" r:id="rId35"/>
    <p:sldId id="360" r:id="rId36"/>
    <p:sldId id="361" r:id="rId37"/>
    <p:sldId id="362" r:id="rId38"/>
    <p:sldId id="363" r:id="rId39"/>
    <p:sldId id="364" r:id="rId40"/>
    <p:sldId id="365" r:id="rId41"/>
    <p:sldId id="366" r:id="rId42"/>
    <p:sldId id="367" r:id="rId43"/>
    <p:sldId id="368" r:id="rId44"/>
    <p:sldId id="369" r:id="rId45"/>
    <p:sldId id="370" r:id="rId46"/>
    <p:sldId id="373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2FA5-B96C-4CF9-B954-04C4E9935D5A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510DB-B8E6-41BE-8777-FCBBC4C27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2FA5-B96C-4CF9-B954-04C4E9935D5A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510DB-B8E6-41BE-8777-FCBBC4C27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2FA5-B96C-4CF9-B954-04C4E9935D5A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510DB-B8E6-41BE-8777-FCBBC4C27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2FA5-B96C-4CF9-B954-04C4E9935D5A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510DB-B8E6-41BE-8777-FCBBC4C27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2FA5-B96C-4CF9-B954-04C4E9935D5A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510DB-B8E6-41BE-8777-FCBBC4C27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2FA5-B96C-4CF9-B954-04C4E9935D5A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510DB-B8E6-41BE-8777-FCBBC4C27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2FA5-B96C-4CF9-B954-04C4E9935D5A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510DB-B8E6-41BE-8777-FCBBC4C27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2FA5-B96C-4CF9-B954-04C4E9935D5A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510DB-B8E6-41BE-8777-FCBBC4C27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2FA5-B96C-4CF9-B954-04C4E9935D5A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510DB-B8E6-41BE-8777-FCBBC4C27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2FA5-B96C-4CF9-B954-04C4E9935D5A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510DB-B8E6-41BE-8777-FCBBC4C27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2FA5-B96C-4CF9-B954-04C4E9935D5A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510DB-B8E6-41BE-8777-FCBBC4C27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72FA5-B96C-4CF9-B954-04C4E9935D5A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510DB-B8E6-41BE-8777-FCBBC4C27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endParaRPr lang="en-US" sz="50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5000" b="1" dirty="0" smtClean="0">
                <a:solidFill>
                  <a:srgbClr val="FF0000"/>
                </a:solidFill>
              </a:rPr>
              <a:t>THROMBOLYTIC THERAPY</a:t>
            </a:r>
            <a:endParaRPr lang="en-US" sz="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Recent trauma (within 2–4 weeks), including head trauma or traumatic or prolonged (&gt;10 minutes) cardiopulmonary resuscitation or major surgery (&lt;3 weeks)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err="1" smtClean="0"/>
              <a:t>Noncompressible</a:t>
            </a:r>
            <a:r>
              <a:rPr lang="en-US" dirty="0" smtClean="0"/>
              <a:t> vascular punctures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Recent (within 2–4 weeks) internal bleeding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Pregnancy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Active peptic ulcer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History of chronic severe hypertension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THROMBOLYTIC AGENTS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Thrombolytic agents can be divided into two major categories: </a:t>
            </a:r>
            <a:r>
              <a:rPr lang="en-US" b="1" i="1" dirty="0" smtClean="0">
                <a:solidFill>
                  <a:srgbClr val="7030A0"/>
                </a:solidFill>
              </a:rPr>
              <a:t>fibrin selective &amp; nonselective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Fibrin-selective agents include: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Tissue-type </a:t>
            </a:r>
            <a:r>
              <a:rPr lang="en-US" dirty="0" err="1" smtClean="0"/>
              <a:t>plasminogen</a:t>
            </a:r>
            <a:r>
              <a:rPr lang="en-US" dirty="0" smtClean="0"/>
              <a:t> activator (t-pa)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Recombinant tissue </a:t>
            </a:r>
            <a:r>
              <a:rPr lang="en-US" dirty="0" err="1" smtClean="0"/>
              <a:t>plasminogen</a:t>
            </a:r>
            <a:r>
              <a:rPr lang="en-US" dirty="0" smtClean="0"/>
              <a:t> activator (</a:t>
            </a:r>
            <a:r>
              <a:rPr lang="en-US" dirty="0" err="1" smtClean="0"/>
              <a:t>alteplase</a:t>
            </a:r>
            <a:r>
              <a:rPr lang="en-US" dirty="0" smtClean="0"/>
              <a:t> [generic] </a:t>
            </a:r>
            <a:r>
              <a:rPr lang="en-US" dirty="0" err="1" smtClean="0"/>
              <a:t>activase</a:t>
            </a:r>
            <a:r>
              <a:rPr lang="en-US" dirty="0" smtClean="0"/>
              <a:t>; </a:t>
            </a:r>
            <a:r>
              <a:rPr lang="en-US" dirty="0" err="1" smtClean="0"/>
              <a:t>rt</a:t>
            </a:r>
            <a:r>
              <a:rPr lang="en-US" dirty="0" smtClean="0"/>
              <a:t>-pa)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Recombinant </a:t>
            </a:r>
            <a:r>
              <a:rPr lang="en-US" dirty="0" err="1" smtClean="0"/>
              <a:t>plasminogen</a:t>
            </a:r>
            <a:r>
              <a:rPr lang="en-US" dirty="0" smtClean="0"/>
              <a:t> activator (</a:t>
            </a:r>
            <a:r>
              <a:rPr lang="en-US" dirty="0" err="1" smtClean="0"/>
              <a:t>reteplase</a:t>
            </a:r>
            <a:r>
              <a:rPr lang="en-US" dirty="0" smtClean="0"/>
              <a:t>; r-pa)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Single-chain </a:t>
            </a:r>
            <a:r>
              <a:rPr lang="en-US" dirty="0" err="1" smtClean="0"/>
              <a:t>urokinase</a:t>
            </a:r>
            <a:r>
              <a:rPr lang="en-US" dirty="0" smtClean="0"/>
              <a:t> </a:t>
            </a:r>
            <a:r>
              <a:rPr lang="en-US" dirty="0" err="1" smtClean="0"/>
              <a:t>plasminogen</a:t>
            </a:r>
            <a:r>
              <a:rPr lang="en-US" dirty="0" smtClean="0"/>
              <a:t> activator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Nonselective agents include: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Streptokinase (SK)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err="1" smtClean="0"/>
              <a:t>Anisoylated</a:t>
            </a:r>
            <a:r>
              <a:rPr lang="en-US" dirty="0" smtClean="0"/>
              <a:t> </a:t>
            </a:r>
            <a:r>
              <a:rPr lang="en-US" dirty="0" err="1" smtClean="0"/>
              <a:t>plasminogen</a:t>
            </a:r>
            <a:r>
              <a:rPr lang="en-US" dirty="0" smtClean="0"/>
              <a:t> streptokinase activator complex (APSAC)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err="1" smtClean="0"/>
              <a:t>Urokinase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Streptokinase increases the amount of </a:t>
            </a:r>
            <a:r>
              <a:rPr lang="en-US" dirty="0" err="1" smtClean="0"/>
              <a:t>plasminogen</a:t>
            </a:r>
            <a:r>
              <a:rPr lang="en-US" dirty="0" smtClean="0"/>
              <a:t> activator, which then increases the amount of circulating and clot-bound </a:t>
            </a:r>
            <a:r>
              <a:rPr lang="en-US" dirty="0" err="1" smtClean="0"/>
              <a:t>plasmin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Because streptokinase is made from a bacterium, its use also entails a risk of an allergic reaction. </a:t>
            </a:r>
            <a:r>
              <a:rPr lang="en-US" dirty="0" err="1" smtClean="0"/>
              <a:t>Vasculitis</a:t>
            </a:r>
            <a:r>
              <a:rPr lang="en-US" dirty="0" smtClean="0"/>
              <a:t> has occurred up to 9 days after administration.</a:t>
            </a:r>
          </a:p>
          <a:p>
            <a:pPr algn="just">
              <a:lnSpc>
                <a:spcPct val="150000"/>
              </a:lnSpc>
              <a:buNone/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Streptokinase is not used if the patient has been exposed to a recent </a:t>
            </a:r>
            <a:r>
              <a:rPr lang="en-US" i="1" dirty="0" smtClean="0"/>
              <a:t>Streptococcus infection or has </a:t>
            </a:r>
            <a:r>
              <a:rPr lang="en-US" dirty="0" smtClean="0"/>
              <a:t>received streptokinase in the past 6 to 12 months.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Alteplase</a:t>
            </a:r>
            <a:r>
              <a:rPr lang="en-US" dirty="0" smtClean="0"/>
              <a:t> is a type of tissue </a:t>
            </a:r>
            <a:r>
              <a:rPr lang="en-US" dirty="0" err="1" smtClean="0"/>
              <a:t>plasminogen</a:t>
            </a:r>
            <a:r>
              <a:rPr lang="en-US" dirty="0" smtClean="0"/>
              <a:t> activator (t-PA).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In contrast to streptokinase, </a:t>
            </a:r>
            <a:r>
              <a:rPr lang="en-US" dirty="0" err="1" smtClean="0"/>
              <a:t>alteplase</a:t>
            </a:r>
            <a:r>
              <a:rPr lang="en-US" dirty="0" smtClean="0"/>
              <a:t> activates the </a:t>
            </a:r>
            <a:r>
              <a:rPr lang="en-US" dirty="0" err="1" smtClean="0"/>
              <a:t>plasminogen</a:t>
            </a:r>
            <a:r>
              <a:rPr lang="en-US" dirty="0" smtClean="0"/>
              <a:t> on the clot more than the circulating </a:t>
            </a:r>
            <a:r>
              <a:rPr lang="en-US" dirty="0" err="1" smtClean="0"/>
              <a:t>plasminogen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Because it does not decrease the clotting factors as much as streptokinase, </a:t>
            </a:r>
            <a:r>
              <a:rPr lang="en-US" dirty="0" err="1" smtClean="0"/>
              <a:t>unfractionated</a:t>
            </a:r>
            <a:r>
              <a:rPr lang="en-US" dirty="0" smtClean="0"/>
              <a:t> or low molecular weight  heparin is used with t-PA to prevent another clot from forming at the same lesion site.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</a:rPr>
              <a:t/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THROMBOLYTIC THERAPY</a:t>
            </a: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</a:t>
            </a:r>
          </a:p>
          <a:p>
            <a:pPr algn="ctr">
              <a:lnSpc>
                <a:spcPct val="150000"/>
              </a:lnSpc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</a:t>
            </a:r>
            <a:r>
              <a:rPr lang="en-US" dirty="0" err="1" smtClean="0"/>
              <a:t>Daisy.M.V</a:t>
            </a:r>
            <a:r>
              <a:rPr lang="en-US" dirty="0" smtClean="0"/>
              <a:t>.(</a:t>
            </a:r>
            <a:r>
              <a:rPr lang="en-US" dirty="0" err="1" smtClean="0"/>
              <a:t>Sr.Daisy</a:t>
            </a:r>
            <a:r>
              <a:rPr lang="en-US" dirty="0" smtClean="0"/>
              <a:t> Maria)</a:t>
            </a:r>
          </a:p>
          <a:p>
            <a:pPr algn="ctr">
              <a:lnSpc>
                <a:spcPct val="150000"/>
              </a:lnSpc>
              <a:buNone/>
            </a:pPr>
            <a:r>
              <a:rPr lang="en-US" dirty="0" smtClean="0"/>
              <a:t>Lecturer</a:t>
            </a:r>
          </a:p>
          <a:p>
            <a:pPr algn="ctr">
              <a:lnSpc>
                <a:spcPct val="150000"/>
              </a:lnSpc>
              <a:buNone/>
            </a:pPr>
            <a:r>
              <a:rPr lang="en-US" dirty="0" smtClean="0"/>
              <a:t>JMCON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Because t-PA is a naturally occurring enzyme, allergic reactions are minimized, but t-PA costs considerably more than streptokinase.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To be effective, </a:t>
            </a:r>
            <a:r>
              <a:rPr lang="en-US" dirty="0" err="1" smtClean="0"/>
              <a:t>thrombolytics</a:t>
            </a:r>
            <a:r>
              <a:rPr lang="en-US" dirty="0" smtClean="0"/>
              <a:t> must be administered as early as possible after the onset of symptoms that indicate an acute MI.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They are not given to patients with unstable angina.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Hospitals monitor their ability to administer these medications within 30 minutes from the time the patient arrives in the emergency department.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This is called </a:t>
            </a:r>
            <a:r>
              <a:rPr lang="en-US" i="1" dirty="0" smtClean="0"/>
              <a:t>door-to-needle time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HOW TO PREPARE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1.Slowly add 5 </a:t>
            </a:r>
            <a:r>
              <a:rPr lang="en-US" dirty="0" err="1" smtClean="0"/>
              <a:t>mL</a:t>
            </a:r>
            <a:r>
              <a:rPr lang="en-US" dirty="0" smtClean="0"/>
              <a:t> Sodium Chloride Injection or 5% Dextrose Injection to the Streptokinase vial, directing the </a:t>
            </a:r>
            <a:r>
              <a:rPr lang="en-US" dirty="0" err="1" smtClean="0"/>
              <a:t>diluent</a:t>
            </a:r>
            <a:r>
              <a:rPr lang="en-US" dirty="0" smtClean="0"/>
              <a:t> at the side of the vacuum-packed vial rather than into the drug powder.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2.Roll and tilt the vial gently to reconstitute. Avoid shaking. (Shaking may cause foaming.)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3.Withdraw the entire reconstituted contents of the vial; slowly and carefully dilute further to a total volume of 100 </a:t>
            </a:r>
            <a:r>
              <a:rPr lang="en-US" dirty="0" err="1" smtClean="0"/>
              <a:t>mL.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 Avoid shaking and agitation on dilution.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4.Because Streptokinase, contains no preservatives, it should be reconstituted immediately before use.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 solution may be used for direct intravenous administration within eight hours following reconstitution if stored at 2-8°C.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5.Do not add other medication to the container of </a:t>
            </a:r>
            <a:r>
              <a:rPr lang="en-US" dirty="0" err="1" smtClean="0"/>
              <a:t>Streptase</a:t>
            </a:r>
            <a:r>
              <a:rPr lang="en-US" dirty="0" smtClean="0"/>
              <a:t>, Streptokinase.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6.Unused reconstituted drug should be discarded.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PATIENT OUTCOME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Bleeding is the most serious complication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Hemorrhagic stroke occurred in approximately 0.4%.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Reocclusion</a:t>
            </a:r>
            <a:r>
              <a:rPr lang="en-US" dirty="0" smtClean="0"/>
              <a:t>  is a risk and occurs in approximately 12% to 29% of patients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NURSING CONSIDERATIONS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• Minimize the number of times the patient’s skin is punctured.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• Avoid intramuscular injections.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• Draw blood for laboratory tests when starting the IV line.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Start IV lines before thrombolytic therapy; designate one line to use for blood draws.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Avoid continual use of noninvasive blood pressure cuff.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Monitor for acute </a:t>
            </a:r>
            <a:r>
              <a:rPr lang="en-US" dirty="0" err="1" smtClean="0"/>
              <a:t>dysrhythmias</a:t>
            </a:r>
            <a:r>
              <a:rPr lang="en-US" dirty="0" smtClean="0"/>
              <a:t>,  hypotension, and allergic reaction.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SPECIFIC OBJECTIVES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Define thrombolytic therapy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List down the purposes of thrombolytic therapy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Discuss the indications and contraindications of thrombolytic therapy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Enlist the agents used for thrombolytic therapy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Explain the nursing management of thrombolytic therapy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60000"/>
              </a:lnSpc>
            </a:pPr>
            <a:r>
              <a:rPr lang="en-US" dirty="0" smtClean="0"/>
              <a:t>Monitor for reperfusion: resolution of angina or acute ST-segment changes.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Check for signs and symptoms of bleeding: decrease in </a:t>
            </a:r>
            <a:r>
              <a:rPr lang="en-US" dirty="0" err="1" smtClean="0"/>
              <a:t>hematocrit</a:t>
            </a:r>
            <a:r>
              <a:rPr lang="en-US" dirty="0" smtClean="0"/>
              <a:t> hemoglobin values, decrease in blood pressure, increase in heart rate, oozing or bulging at invasive procedure sites, back pain, muscle weakness, changes in  level of consciousness, complaints of headache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Treat major bleeding by discontinuing thrombolytic therapy and any anticoagulants; apply direct pressure and notify the physician immediately.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Treat minor bleeding by applying direct pressure if accessible and appropriate;  to monitor.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PREINFUSION CARE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• Obtain nursing history, and perform a physical assessment.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Information obtained from the history and physical exam helps determine whether thrombolytic therapy is appropriate.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goal is to initiate thrombolytic therapy within 30 minutes of arrival.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en-US" dirty="0" smtClean="0"/>
              <a:t>• Evaluate for contraindications to thrombolytic therapy: recent surgery or trauma (including prolonged CPR), bleeding disorders or active bleeding, cerebral vascular accident, neurosurgery within the last 2 months, gastrointestinal ulcers, diabetic hemorrhagic retinopathy, and uncontrolled hypertension. 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• Inform the client of the purpose of the therapy.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Discuss the risk of bleeding and the need to keep the extremity immobile during and after the infusion.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Minimal movement of the extremity is necessary to prevent bleeding from the infusion site.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DURING THE INFUSION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• Assess and record vital signs and the infusion site for hematoma or bleeding every 15 minutes for the first hour, every 30 minutes for the next 2 hours, and then hourly until the intravenous catheter is discontinued.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Assess pulses, color, sensation, and temperature of both extremities with each vital sign check.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Vital signs and the site are frequently assessed to detect possible complications.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Remind the client to keep the extremity still and straight.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Do not elevate head of bed above 15 degrees.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Extremity immobilization helps prevent infusion site trauma and bleeding.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Hypotension may develop keeping the bed flat helps maintain cerebral perfusion. 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/>
              <a:t> Maintain continuous cardiac monitoring during the infusion. 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Keep </a:t>
            </a:r>
            <a:r>
              <a:rPr lang="en-US" dirty="0" err="1" smtClean="0"/>
              <a:t>antidysrhythmic</a:t>
            </a:r>
            <a:r>
              <a:rPr lang="en-US" dirty="0" smtClean="0"/>
              <a:t> drugs and the emergency cart readily available for treatment of significant </a:t>
            </a:r>
            <a:r>
              <a:rPr lang="en-US" dirty="0" err="1" smtClean="0"/>
              <a:t>dysrhythmias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Ventricular </a:t>
            </a:r>
            <a:r>
              <a:rPr lang="en-US" dirty="0" err="1" smtClean="0"/>
              <a:t>dysrhythmias</a:t>
            </a:r>
            <a:r>
              <a:rPr lang="en-US" dirty="0" smtClean="0"/>
              <a:t> commonly occur with reperfusion of the ischemic myocardium.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DEFINITION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Thrombolytic  therapy, is a treatment to dissolve dangerous clots in blood vessels, improve blood flow, and prevent damage to tissues and organs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POSTINFUSION CARE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• Assess vital signs, distal pulses, and infusion site frequently as needed.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 client remains at high risk for bleeding following thrombolytic therapy. </a:t>
            </a:r>
          </a:p>
          <a:p>
            <a:pPr algn="just">
              <a:lnSpc>
                <a:spcPct val="15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Evaluate response to therapy: normalization of ST segment, relief of chest pain, reperfusion </a:t>
            </a:r>
            <a:r>
              <a:rPr lang="en-US" dirty="0" err="1" smtClean="0"/>
              <a:t>dysrhythmias</a:t>
            </a:r>
            <a:r>
              <a:rPr lang="en-US" dirty="0" smtClean="0"/>
              <a:t>, early peaking of the CK and CK-MB band.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These are signs that the clot has been dissolved and the myocardium is being </a:t>
            </a:r>
            <a:r>
              <a:rPr lang="en-US" dirty="0" err="1" smtClean="0"/>
              <a:t>reperfused</a:t>
            </a:r>
            <a:r>
              <a:rPr lang="en-US" dirty="0" smtClean="0"/>
              <a:t>.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• Maintain bed rest for 6 hours.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Keep the head of the bed at or below 15 degrees.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Reinforce the need to keep the extremity straight and immobile.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Avoid any injections for 24 hours after catheter removal. 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Assess puncture sites for bleeding.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On catheter removal hold direct pressure over the site for at least 30 minutes.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Apply a pressure dressing to any venous or arterial sites as needed.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Perform routine care in a gentle manner to avoid bruising or injury.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/>
              <a:t> Thrombolytic therapy disrupts normal coagulation.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 Peripheral bleeding may occur at puncture sites, and there may not be sufficient fibrin to form a clot. 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Direct or indirect pressure may be needed to control the bleeding.</a:t>
            </a:r>
          </a:p>
          <a:p>
            <a:pPr algn="just">
              <a:lnSpc>
                <a:spcPct val="170000"/>
              </a:lnSpc>
            </a:pPr>
            <a:endParaRPr lang="en-US" dirty="0" smtClean="0"/>
          </a:p>
          <a:p>
            <a:pPr algn="just">
              <a:lnSpc>
                <a:spcPct val="17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REFERENCE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lvl="0" algn="just">
              <a:lnSpc>
                <a:spcPct val="160000"/>
              </a:lnSpc>
            </a:pPr>
            <a:r>
              <a:rPr lang="en-US" dirty="0" smtClean="0"/>
              <a:t>Woods SL, Bridges EJ. Cardiac nursing. Sixth edition. </a:t>
            </a:r>
            <a:r>
              <a:rPr lang="en-US" dirty="0" err="1" smtClean="0"/>
              <a:t>Phialadephia</a:t>
            </a:r>
            <a:r>
              <a:rPr lang="en-US" dirty="0" smtClean="0"/>
              <a:t>: </a:t>
            </a:r>
            <a:r>
              <a:rPr lang="en-US" dirty="0" err="1" smtClean="0"/>
              <a:t>Lippincot</a:t>
            </a:r>
            <a:r>
              <a:rPr lang="en-US" dirty="0" smtClean="0"/>
              <a:t> Williams and </a:t>
            </a:r>
            <a:r>
              <a:rPr lang="en-US" dirty="0" err="1" smtClean="0"/>
              <a:t>wilkins</a:t>
            </a:r>
            <a:r>
              <a:rPr lang="en-US" dirty="0" smtClean="0"/>
              <a:t> </a:t>
            </a:r>
            <a:r>
              <a:rPr lang="en-US" dirty="0" err="1" smtClean="0"/>
              <a:t>puplications</a:t>
            </a:r>
            <a:r>
              <a:rPr lang="en-US" dirty="0" smtClean="0"/>
              <a:t>.</a:t>
            </a:r>
          </a:p>
          <a:p>
            <a:pPr lvl="0" algn="just">
              <a:lnSpc>
                <a:spcPct val="160000"/>
              </a:lnSpc>
            </a:pPr>
            <a:r>
              <a:rPr lang="en-US" dirty="0" smtClean="0"/>
              <a:t>Black </a:t>
            </a:r>
            <a:r>
              <a:rPr lang="en-US" dirty="0" smtClean="0"/>
              <a:t>JM. Medical surgical nursing clinical management for positive outcomes. Seventh edition. </a:t>
            </a:r>
            <a:r>
              <a:rPr lang="en-US" dirty="0" err="1" smtClean="0"/>
              <a:t>Newdelhi</a:t>
            </a:r>
            <a:r>
              <a:rPr lang="en-US" dirty="0" smtClean="0"/>
              <a:t> : Elsevier publications. Volume2</a:t>
            </a:r>
            <a:r>
              <a:rPr lang="en-US" dirty="0" smtClean="0"/>
              <a:t>.</a:t>
            </a:r>
            <a:r>
              <a:rPr lang="en-US" dirty="0" smtClean="0"/>
              <a:t>	</a:t>
            </a:r>
          </a:p>
          <a:p>
            <a:pPr lvl="0" algn="just" fontAlgn="base">
              <a:lnSpc>
                <a:spcPct val="160000"/>
              </a:lnSpc>
            </a:pPr>
            <a:r>
              <a:rPr lang="en-US" dirty="0" err="1" smtClean="0"/>
              <a:t>Chintamani</a:t>
            </a:r>
            <a:r>
              <a:rPr lang="en-US" dirty="0" smtClean="0"/>
              <a:t>. </a:t>
            </a:r>
            <a:r>
              <a:rPr lang="en-US" dirty="0" err="1" smtClean="0"/>
              <a:t>Lewi’s</a:t>
            </a:r>
            <a:r>
              <a:rPr lang="en-US" dirty="0" smtClean="0"/>
              <a:t> Medical- surgical Nursing. First edition. Haryana: Elsevier publications.</a:t>
            </a:r>
          </a:p>
          <a:p>
            <a:pPr algn="just">
              <a:lnSpc>
                <a:spcPct val="16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algn="ctr">
              <a:lnSpc>
                <a:spcPct val="160000"/>
              </a:lnSpc>
              <a:buNone/>
            </a:pPr>
            <a:endParaRPr lang="en-US" sz="50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5000" b="1" dirty="0" smtClean="0">
                <a:solidFill>
                  <a:srgbClr val="FF0000"/>
                </a:solidFill>
              </a:rPr>
              <a:t>THANK YOU</a:t>
            </a:r>
            <a:endParaRPr lang="en-US" sz="5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Thrombolytics</a:t>
            </a:r>
            <a:r>
              <a:rPr lang="en-US" dirty="0" smtClean="0"/>
              <a:t> are medications that are usually administered intravenously, although some may also be given directly into the coronary artery in the cardiac catheterization laboratory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 PURPOSE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 Dissolve and </a:t>
            </a:r>
            <a:r>
              <a:rPr lang="en-US" dirty="0" err="1" smtClean="0"/>
              <a:t>lyse</a:t>
            </a:r>
            <a:r>
              <a:rPr lang="en-US" dirty="0" smtClean="0"/>
              <a:t> the thrombus in a coronary artery (</a:t>
            </a:r>
            <a:r>
              <a:rPr lang="en-US" dirty="0" err="1" smtClean="0"/>
              <a:t>thrombolysis</a:t>
            </a:r>
            <a:r>
              <a:rPr lang="en-US" dirty="0" smtClean="0"/>
              <a:t>)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Allowing blood to flow through the coronary artery again (reperfusion)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Minimizing the size of the infarction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Preserving ventricular function.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INDICATIONS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• Chest pain for longer than 20 minutes, unrelieved by nitroglycerin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• ST-segment elevation in at least two leads that face the same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area of the heart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• Less than 24 hours from onset of pain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CONTRAINDICATIONS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Absolute Contraindications</a:t>
            </a:r>
          </a:p>
          <a:p>
            <a:pPr>
              <a:lnSpc>
                <a:spcPct val="160000"/>
              </a:lnSpc>
              <a:buNone/>
            </a:pPr>
            <a:r>
              <a:rPr lang="en-US" dirty="0" smtClean="0"/>
              <a:t>• Active bleeding</a:t>
            </a:r>
          </a:p>
          <a:p>
            <a:pPr>
              <a:lnSpc>
                <a:spcPct val="160000"/>
              </a:lnSpc>
              <a:buNone/>
            </a:pPr>
            <a:r>
              <a:rPr lang="en-US" dirty="0" smtClean="0"/>
              <a:t>• Known bleeding disorder</a:t>
            </a:r>
          </a:p>
          <a:p>
            <a:pPr>
              <a:lnSpc>
                <a:spcPct val="160000"/>
              </a:lnSpc>
              <a:buNone/>
            </a:pPr>
            <a:r>
              <a:rPr lang="en-US" dirty="0" smtClean="0"/>
              <a:t>• History of hemorrhagic stroke</a:t>
            </a:r>
          </a:p>
          <a:p>
            <a:pPr>
              <a:lnSpc>
                <a:spcPct val="160000"/>
              </a:lnSpc>
              <a:buNone/>
            </a:pPr>
            <a:r>
              <a:rPr lang="en-US" dirty="0" smtClean="0"/>
              <a:t>• History of intracranial vessel malformation</a:t>
            </a:r>
          </a:p>
          <a:p>
            <a:pPr>
              <a:lnSpc>
                <a:spcPct val="160000"/>
              </a:lnSpc>
              <a:buNone/>
            </a:pPr>
            <a:r>
              <a:rPr lang="en-US" dirty="0" smtClean="0"/>
              <a:t>• Recent major surgery or trauma</a:t>
            </a:r>
          </a:p>
          <a:p>
            <a:pPr>
              <a:lnSpc>
                <a:spcPct val="160000"/>
              </a:lnSpc>
              <a:buNone/>
            </a:pPr>
            <a:r>
              <a:rPr lang="en-US" dirty="0" smtClean="0"/>
              <a:t>• Uncontrolled hypertension</a:t>
            </a:r>
          </a:p>
          <a:p>
            <a:pPr>
              <a:lnSpc>
                <a:spcPct val="160000"/>
              </a:lnSpc>
              <a:buNone/>
            </a:pPr>
            <a:r>
              <a:rPr lang="en-US" dirty="0" smtClean="0"/>
              <a:t>• Pregnancy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RELATIVE CONTRAINDICATIONS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Severe, uncontrolled hypertension on presentation (blood pressure &gt;180/110 mm Hg)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History of prior </a:t>
            </a:r>
            <a:r>
              <a:rPr lang="en-US" dirty="0" err="1" smtClean="0"/>
              <a:t>cerebrovascular</a:t>
            </a:r>
            <a:r>
              <a:rPr lang="en-US" dirty="0" smtClean="0"/>
              <a:t> accident or known </a:t>
            </a:r>
            <a:r>
              <a:rPr lang="en-US" dirty="0" err="1" smtClean="0"/>
              <a:t>intracerebral</a:t>
            </a:r>
            <a:r>
              <a:rPr lang="en-US" dirty="0" smtClean="0"/>
              <a:t> lesion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Current use of anticoagulants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1496</Words>
  <Application>Microsoft Office PowerPoint</Application>
  <PresentationFormat>On-screen Show (4:3)</PresentationFormat>
  <Paragraphs>163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Slide 1</vt:lpstr>
      <vt:lpstr> THROMBOLYTIC THERAPY </vt:lpstr>
      <vt:lpstr>SPECIFIC OBJECTIVES</vt:lpstr>
      <vt:lpstr>DEFINITION</vt:lpstr>
      <vt:lpstr>Cont….</vt:lpstr>
      <vt:lpstr> PURPOSE</vt:lpstr>
      <vt:lpstr>INDICATIONS</vt:lpstr>
      <vt:lpstr>CONTRAINDICATIONS</vt:lpstr>
      <vt:lpstr>Cont….</vt:lpstr>
      <vt:lpstr>Cont….</vt:lpstr>
      <vt:lpstr>Cont….</vt:lpstr>
      <vt:lpstr>THROMBOLYTIC AGENTS </vt:lpstr>
      <vt:lpstr>Cont….</vt:lpstr>
      <vt:lpstr>Cont….</vt:lpstr>
      <vt:lpstr>Cont….</vt:lpstr>
      <vt:lpstr>Cont….</vt:lpstr>
      <vt:lpstr>Cont….</vt:lpstr>
      <vt:lpstr>Cont….</vt:lpstr>
      <vt:lpstr>Cont….</vt:lpstr>
      <vt:lpstr>Cont….</vt:lpstr>
      <vt:lpstr>Cont….</vt:lpstr>
      <vt:lpstr>Cont….</vt:lpstr>
      <vt:lpstr>HOW TO PREPARE</vt:lpstr>
      <vt:lpstr>Cont…..</vt:lpstr>
      <vt:lpstr>Cont….</vt:lpstr>
      <vt:lpstr>Cont….</vt:lpstr>
      <vt:lpstr>PATIENT OUTCOME</vt:lpstr>
      <vt:lpstr>NURSING CONSIDERATIONS </vt:lpstr>
      <vt:lpstr>Cont….</vt:lpstr>
      <vt:lpstr>Cont….</vt:lpstr>
      <vt:lpstr>Cont….</vt:lpstr>
      <vt:lpstr>PREINFUSION CARE</vt:lpstr>
      <vt:lpstr>Cont….</vt:lpstr>
      <vt:lpstr>Cont….</vt:lpstr>
      <vt:lpstr>DURING THE INFUSION</vt:lpstr>
      <vt:lpstr>Cont….</vt:lpstr>
      <vt:lpstr>Cont….</vt:lpstr>
      <vt:lpstr>Cont….</vt:lpstr>
      <vt:lpstr>Cont….</vt:lpstr>
      <vt:lpstr>POSTINFUSION CARE</vt:lpstr>
      <vt:lpstr>Cont….</vt:lpstr>
      <vt:lpstr>Cont….</vt:lpstr>
      <vt:lpstr>Cont….</vt:lpstr>
      <vt:lpstr>Cont….</vt:lpstr>
      <vt:lpstr>REFERENCE</vt:lpstr>
      <vt:lpstr>Slide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9</cp:revision>
  <dcterms:created xsi:type="dcterms:W3CDTF">2018-12-18T03:28:07Z</dcterms:created>
  <dcterms:modified xsi:type="dcterms:W3CDTF">2021-12-22T10:02:15Z</dcterms:modified>
</cp:coreProperties>
</file>