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0"/>
  </p:notesMasterIdLst>
  <p:sldIdLst>
    <p:sldId id="256" r:id="rId2"/>
    <p:sldId id="401" r:id="rId3"/>
    <p:sldId id="402" r:id="rId4"/>
    <p:sldId id="386" r:id="rId5"/>
    <p:sldId id="257" r:id="rId6"/>
    <p:sldId id="259" r:id="rId7"/>
    <p:sldId id="260" r:id="rId8"/>
    <p:sldId id="261" r:id="rId9"/>
    <p:sldId id="387" r:id="rId10"/>
    <p:sldId id="388" r:id="rId11"/>
    <p:sldId id="389" r:id="rId12"/>
    <p:sldId id="278" r:id="rId13"/>
    <p:sldId id="355" r:id="rId14"/>
    <p:sldId id="365" r:id="rId15"/>
    <p:sldId id="366" r:id="rId16"/>
    <p:sldId id="367" r:id="rId17"/>
    <p:sldId id="368" r:id="rId18"/>
    <p:sldId id="281" r:id="rId19"/>
    <p:sldId id="391" r:id="rId20"/>
    <p:sldId id="392" r:id="rId21"/>
    <p:sldId id="369" r:id="rId22"/>
    <p:sldId id="379" r:id="rId23"/>
    <p:sldId id="283" r:id="rId24"/>
    <p:sldId id="284" r:id="rId25"/>
    <p:sldId id="285" r:id="rId26"/>
    <p:sldId id="286" r:id="rId27"/>
    <p:sldId id="374" r:id="rId28"/>
    <p:sldId id="288" r:id="rId29"/>
    <p:sldId id="300" r:id="rId30"/>
    <p:sldId id="302" r:id="rId31"/>
    <p:sldId id="303" r:id="rId32"/>
    <p:sldId id="304" r:id="rId33"/>
    <p:sldId id="306" r:id="rId34"/>
    <p:sldId id="336" r:id="rId35"/>
    <p:sldId id="393" r:id="rId36"/>
    <p:sldId id="309" r:id="rId37"/>
    <p:sldId id="339" r:id="rId38"/>
    <p:sldId id="310" r:id="rId39"/>
    <p:sldId id="311" r:id="rId40"/>
    <p:sldId id="312" r:id="rId41"/>
    <p:sldId id="314" r:id="rId42"/>
    <p:sldId id="340" r:id="rId43"/>
    <p:sldId id="316" r:id="rId44"/>
    <p:sldId id="317" r:id="rId45"/>
    <p:sldId id="341" r:id="rId46"/>
    <p:sldId id="385" r:id="rId47"/>
    <p:sldId id="318" r:id="rId48"/>
    <p:sldId id="395" r:id="rId49"/>
    <p:sldId id="319" r:id="rId50"/>
    <p:sldId id="321" r:id="rId51"/>
    <p:sldId id="342" r:id="rId52"/>
    <p:sldId id="322" r:id="rId53"/>
    <p:sldId id="323" r:id="rId54"/>
    <p:sldId id="344" r:id="rId55"/>
    <p:sldId id="324" r:id="rId56"/>
    <p:sldId id="325" r:id="rId57"/>
    <p:sldId id="345" r:id="rId58"/>
    <p:sldId id="326" r:id="rId59"/>
    <p:sldId id="346" r:id="rId60"/>
    <p:sldId id="327" r:id="rId61"/>
    <p:sldId id="347" r:id="rId62"/>
    <p:sldId id="397" r:id="rId63"/>
    <p:sldId id="399" r:id="rId64"/>
    <p:sldId id="396" r:id="rId65"/>
    <p:sldId id="403" r:id="rId66"/>
    <p:sldId id="404" r:id="rId67"/>
    <p:sldId id="405" r:id="rId68"/>
    <p:sldId id="406" r:id="rId69"/>
    <p:sldId id="407" r:id="rId70"/>
    <p:sldId id="408" r:id="rId71"/>
    <p:sldId id="328" r:id="rId72"/>
    <p:sldId id="329" r:id="rId73"/>
    <p:sldId id="361" r:id="rId74"/>
    <p:sldId id="362" r:id="rId75"/>
    <p:sldId id="363" r:id="rId76"/>
    <p:sldId id="332" r:id="rId77"/>
    <p:sldId id="349" r:id="rId78"/>
    <p:sldId id="400" r:id="rId7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15B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1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437E6-5C82-421D-BCE6-5CF5B3EC611F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C824B-B8E5-415A-947B-A755F8A6E3C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C824B-B8E5-415A-947B-A755F8A6E3C8}" type="slidenum">
              <a:rPr lang="en-IN" smtClean="0"/>
              <a:pPr/>
              <a:t>9</a:t>
            </a:fld>
            <a:endParaRPr lang="en-I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72BCB0A-E026-469C-B3CF-4CBE798975DB}" type="datetimeFigureOut">
              <a:rPr lang="en-US" smtClean="0"/>
              <a:pPr/>
              <a:t>7/15/2021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177B275-3D6D-47FD-BB8A-7BFA2B9B6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INVENTORY CONTROL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Reena Vincent </a:t>
            </a:r>
          </a:p>
          <a:p>
            <a:r>
              <a:rPr lang="en-IN" dirty="0" smtClean="0"/>
              <a:t>Professor </a:t>
            </a:r>
          </a:p>
          <a:p>
            <a:r>
              <a:rPr lang="en-IN" dirty="0" smtClean="0"/>
              <a:t>JMCON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IN" dirty="0" smtClean="0"/>
              <a:t>To provide gap  between forecasted  and  actual demand for a material. </a:t>
            </a:r>
          </a:p>
          <a:p>
            <a:pPr lvl="0">
              <a:lnSpc>
                <a:spcPct val="150000"/>
              </a:lnSpc>
            </a:pPr>
            <a:r>
              <a:rPr lang="en-IN" dirty="0" smtClean="0"/>
              <a:t>To have optimum level of inventory; not too large, not small.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To eliminate duplication in ordering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50000"/>
              </a:lnSpc>
            </a:pPr>
            <a:r>
              <a:rPr lang="en-IN" dirty="0" smtClean="0"/>
              <a:t>To take care of fluctuations in demand  and lead time  and price in bulk buying </a:t>
            </a:r>
          </a:p>
          <a:p>
            <a:pPr lvl="0">
              <a:lnSpc>
                <a:spcPct val="150000"/>
              </a:lnSpc>
            </a:pPr>
            <a:r>
              <a:rPr lang="en-IN" dirty="0" smtClean="0"/>
              <a:t>To  minimizes  the transportation  cost, inventory costs and  waiting time .</a:t>
            </a:r>
          </a:p>
          <a:p>
            <a:pPr lvl="0">
              <a:lnSpc>
                <a:spcPct val="200000"/>
              </a:lnSpc>
            </a:pPr>
            <a:r>
              <a:rPr lang="en-IN" dirty="0" smtClean="0"/>
              <a:t>It monitors the   loss of material and  utilization of stocks available .</a:t>
            </a:r>
          </a:p>
          <a:p>
            <a:pPr lvl="0">
              <a:lnSpc>
                <a:spcPct val="200000"/>
              </a:lnSpc>
            </a:pPr>
            <a:r>
              <a:rPr lang="en-IN" dirty="0" smtClean="0"/>
              <a:t>To facilitate the cost accounting activities  and disposes inactive and obsolete store items . </a:t>
            </a:r>
          </a:p>
          <a:p>
            <a:pPr lvl="0">
              <a:lnSpc>
                <a:spcPct val="150000"/>
              </a:lnSpc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solidFill>
                  <a:srgbClr val="00B0F0"/>
                </a:solidFill>
              </a:rPr>
              <a:t>Maintaining inventory control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r>
              <a:rPr lang="en-IN" sz="2400" dirty="0" smtClean="0">
                <a:solidFill>
                  <a:srgbClr val="FF0000"/>
                </a:solidFill>
              </a:rPr>
              <a:t>MAJOR ACTIVITIES OF INVENTORY CONTROL ARE </a:t>
            </a:r>
          </a:p>
          <a:p>
            <a:pPr lvl="1"/>
            <a:r>
              <a:rPr lang="en-IN" sz="2400" dirty="0" smtClean="0">
                <a:solidFill>
                  <a:schemeClr val="tx1"/>
                </a:solidFill>
              </a:rPr>
              <a:t>Planning </a:t>
            </a:r>
            <a:endParaRPr lang="en-IN" sz="2000" dirty="0" smtClean="0">
              <a:solidFill>
                <a:schemeClr val="tx1"/>
              </a:solidFill>
            </a:endParaRPr>
          </a:p>
          <a:p>
            <a:pPr lvl="1"/>
            <a:r>
              <a:rPr lang="en-IN" sz="2400" dirty="0" smtClean="0">
                <a:solidFill>
                  <a:schemeClr val="tx1"/>
                </a:solidFill>
              </a:rPr>
              <a:t>Procurement </a:t>
            </a:r>
            <a:endParaRPr lang="en-IN" sz="2000" dirty="0" smtClean="0">
              <a:solidFill>
                <a:schemeClr val="tx1"/>
              </a:solidFill>
            </a:endParaRPr>
          </a:p>
          <a:p>
            <a:pPr lvl="1"/>
            <a:r>
              <a:rPr lang="en-IN" sz="2400" dirty="0" smtClean="0">
                <a:solidFill>
                  <a:schemeClr val="tx1"/>
                </a:solidFill>
              </a:rPr>
              <a:t>Receiving and inspection </a:t>
            </a:r>
            <a:endParaRPr lang="en-IN" sz="2000" dirty="0" smtClean="0">
              <a:solidFill>
                <a:schemeClr val="tx1"/>
              </a:solidFill>
            </a:endParaRPr>
          </a:p>
          <a:p>
            <a:pPr lvl="1"/>
            <a:r>
              <a:rPr lang="en-IN" sz="2400" dirty="0" smtClean="0">
                <a:solidFill>
                  <a:schemeClr val="tx1"/>
                </a:solidFill>
              </a:rPr>
              <a:t>Storing and issuing the inventories </a:t>
            </a:r>
            <a:endParaRPr lang="en-IN" sz="2000" dirty="0" smtClean="0">
              <a:solidFill>
                <a:schemeClr val="tx1"/>
              </a:solidFill>
            </a:endParaRPr>
          </a:p>
          <a:p>
            <a:pPr lvl="1"/>
            <a:r>
              <a:rPr lang="en-IN" sz="2400" dirty="0" smtClean="0">
                <a:solidFill>
                  <a:schemeClr val="tx1"/>
                </a:solidFill>
              </a:rPr>
              <a:t>recording the receipt  and issuing of inventories </a:t>
            </a:r>
            <a:endParaRPr lang="en-IN" sz="2000" dirty="0" smtClean="0">
              <a:solidFill>
                <a:schemeClr val="tx1"/>
              </a:solidFill>
            </a:endParaRPr>
          </a:p>
          <a:p>
            <a:pPr lvl="1"/>
            <a:r>
              <a:rPr lang="en-IN" sz="2400" dirty="0" smtClean="0">
                <a:solidFill>
                  <a:schemeClr val="tx1"/>
                </a:solidFill>
              </a:rPr>
              <a:t>Physical verification </a:t>
            </a:r>
            <a:endParaRPr lang="en-IN" sz="2000" dirty="0" smtClean="0">
              <a:solidFill>
                <a:schemeClr val="tx1"/>
              </a:solidFill>
            </a:endParaRPr>
          </a:p>
          <a:p>
            <a:pPr lvl="1"/>
            <a:r>
              <a:rPr lang="en-IN" sz="2400" dirty="0" smtClean="0">
                <a:solidFill>
                  <a:schemeClr val="tx1"/>
                </a:solidFill>
              </a:rPr>
              <a:t>Follow up functions </a:t>
            </a:r>
            <a:endParaRPr lang="en-IN" sz="2000" dirty="0" smtClean="0">
              <a:solidFill>
                <a:schemeClr val="tx1"/>
              </a:solidFill>
            </a:endParaRPr>
          </a:p>
          <a:p>
            <a:pPr lvl="1"/>
            <a:r>
              <a:rPr lang="en-IN" sz="2400" dirty="0" smtClean="0">
                <a:solidFill>
                  <a:schemeClr val="tx1"/>
                </a:solidFill>
              </a:rPr>
              <a:t>Material standardization and substitution of materials  and also the activities of inventory control.</a:t>
            </a:r>
            <a:endParaRPr lang="en-IN" sz="2000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Standards in inventory control/INVENTORY  STOCK LEVELS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92D050"/>
                </a:solidFill>
              </a:rPr>
              <a:t>There are four important standards(levels are fixed ) in inventory control.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minimum level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maximum level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Reorder  level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Reserve stock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     </a:t>
            </a:r>
            <a:r>
              <a:rPr lang="en-IN" cap="none" dirty="0" smtClean="0">
                <a:solidFill>
                  <a:srgbClr val="FF0000"/>
                </a:solidFill>
              </a:rPr>
              <a:t>1 </a:t>
            </a:r>
            <a:r>
              <a:rPr lang="en-IN" cap="none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MINIMUM LEVEL </a:t>
            </a:r>
            <a:r>
              <a:rPr lang="en-IN" cap="none" dirty="0" smtClean="0">
                <a:solidFill>
                  <a:srgbClr val="FF0000"/>
                </a:solidFill>
              </a:rPr>
              <a:t/>
            </a:r>
            <a:br>
              <a:rPr lang="en-IN" cap="none" dirty="0" smtClean="0">
                <a:solidFill>
                  <a:srgbClr val="FF0000"/>
                </a:solidFill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dirty="0" smtClean="0"/>
              <a:t>Is the level below which the available supplies should </a:t>
            </a:r>
            <a:r>
              <a:rPr lang="en-IN" dirty="0" smtClean="0">
                <a:solidFill>
                  <a:srgbClr val="00B050"/>
                </a:solidFill>
              </a:rPr>
              <a:t>never drop.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     Minimum level is determined by the rate at which an item is </a:t>
            </a:r>
            <a:r>
              <a:rPr lang="en-IN" dirty="0" smtClean="0">
                <a:solidFill>
                  <a:srgbClr val="0070C0"/>
                </a:solidFill>
              </a:rPr>
              <a:t>used, its importance and its normal procurement time </a:t>
            </a:r>
            <a:r>
              <a:rPr lang="en-IN" dirty="0" smtClean="0"/>
              <a:t>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00B0F0"/>
                </a:solidFill>
              </a:rPr>
              <a:t>Cont.</a:t>
            </a:r>
            <a:r>
              <a:rPr lang="en-IN" i="1" dirty="0" smtClean="0">
                <a:solidFill>
                  <a:srgbClr val="00B0F0"/>
                </a:solidFill>
              </a:rPr>
              <a:t>..</a:t>
            </a:r>
            <a:endParaRPr lang="en-IN" i="1" dirty="0" smtClean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b="1" i="1" dirty="0" smtClean="0">
                <a:solidFill>
                  <a:srgbClr val="92D050"/>
                </a:solidFill>
              </a:rPr>
              <a:t>Minimum level is the </a:t>
            </a:r>
            <a:r>
              <a:rPr lang="en-IN" b="1" i="1" dirty="0" smtClean="0">
                <a:solidFill>
                  <a:srgbClr val="0070C0"/>
                </a:solidFill>
              </a:rPr>
              <a:t>minimum stock to be maintained for smooth production</a:t>
            </a:r>
            <a:r>
              <a:rPr lang="en-IN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Never set as zero 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Minimum level =reorder level –average usage per period x average time to obtain  delivery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2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Maximum order level</a:t>
            </a:r>
            <a:endParaRPr lang="en-I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IN" sz="2800" dirty="0" smtClean="0"/>
              <a:t>Is when the system is working properly.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IN" sz="2800" b="1" i="1" dirty="0" smtClean="0">
                <a:solidFill>
                  <a:srgbClr val="92D050"/>
                </a:solidFill>
              </a:rPr>
              <a:t> </a:t>
            </a:r>
            <a:r>
              <a:rPr lang="en-IN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It is the level of stock  beyond which the stock is </a:t>
            </a:r>
            <a:r>
              <a:rPr lang="en-IN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not maintained .</a:t>
            </a:r>
            <a:endParaRPr lang="en-IN" sz="28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 If the inventory is maintained beyond this point, there would be loss to the hospital by way of </a:t>
            </a:r>
            <a:r>
              <a:rPr lang="en-IN" b="1" dirty="0" smtClean="0">
                <a:solidFill>
                  <a:srgbClr val="FF0000"/>
                </a:solidFill>
              </a:rPr>
              <a:t>expiry of life items beyond the shelf life of items, </a:t>
            </a:r>
            <a:r>
              <a:rPr lang="en-IN" dirty="0" smtClean="0"/>
              <a:t>loss incurred on the capital locked up in the inventory, unnecessary use of items just to exhaust the inventory.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n/>
              </a:rPr>
              <a:t>Maximum level = reordering level –expected minimum consumption in  units during the least time to obtain delivery +reorder quantity</a:t>
            </a:r>
            <a:r>
              <a:rPr lang="en-IN" b="1" dirty="0" smtClean="0">
                <a:ln/>
              </a:rPr>
              <a:t>.</a:t>
            </a:r>
          </a:p>
          <a:p>
            <a:endParaRPr lang="en-IN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average stock levels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The average stock levels is half of the maximum and minimum stock level.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Maximum level+ Minimum level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                       2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57224" y="3500438"/>
            <a:ext cx="457203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Central objective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At </a:t>
            </a:r>
            <a:r>
              <a:rPr lang="en-US" sz="2800" dirty="0"/>
              <a:t>the end of teaching students </a:t>
            </a:r>
            <a:r>
              <a:rPr lang="en-US" sz="2800" dirty="0" smtClean="0"/>
              <a:t>acquire depth knowledge on inventory control   and </a:t>
            </a:r>
            <a:r>
              <a:rPr lang="en-US" sz="2800" dirty="0"/>
              <a:t>able to explain and apply this knowledge in the </a:t>
            </a:r>
            <a:r>
              <a:rPr lang="en-US" sz="2800" dirty="0" smtClean="0"/>
              <a:t>nursing service and education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n/>
                <a:solidFill>
                  <a:schemeClr val="accent6">
                    <a:lumMod val="75000"/>
                  </a:schemeClr>
                </a:solidFill>
              </a:rPr>
              <a:t>  4. Reserve  stock</a:t>
            </a:r>
            <a:r>
              <a:rPr lang="en-IN" dirty="0" smtClean="0">
                <a:ln/>
              </a:rPr>
              <a:t> </a:t>
            </a:r>
            <a:br>
              <a:rPr lang="en-IN" dirty="0" smtClean="0">
                <a:ln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>
                <a:ln/>
              </a:rPr>
              <a:t>Excess usage requirement  during normal lead time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5  Re-order level: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b="1" i="1" dirty="0" smtClean="0">
                <a:solidFill>
                  <a:srgbClr val="00B050"/>
                </a:solidFill>
              </a:rPr>
              <a:t>it is the stock level at which  an order should be placed </a:t>
            </a:r>
            <a:endParaRPr lang="en-IN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IN" dirty="0" smtClean="0"/>
              <a:t> Reorder level = maximum reorder period x maximum usage 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Average stock level =</a:t>
            </a:r>
          </a:p>
          <a:p>
            <a:pPr>
              <a:lnSpc>
                <a:spcPct val="150000"/>
              </a:lnSpc>
            </a:pPr>
            <a:r>
              <a:rPr lang="en-IN" u="sng" dirty="0" err="1" smtClean="0"/>
              <a:t>maximumlevel+minimum</a:t>
            </a:r>
            <a:r>
              <a:rPr lang="en-IN" u="sng" dirty="0" smtClean="0"/>
              <a:t> level</a:t>
            </a:r>
            <a:r>
              <a:rPr lang="en-IN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                 2</a:t>
            </a: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600" dirty="0" smtClean="0">
                <a:solidFill>
                  <a:srgbClr val="0D15B3"/>
                </a:solidFill>
              </a:rPr>
              <a:t>Inventory control techniques </a:t>
            </a:r>
            <a:endParaRPr lang="en-US" sz="3600" dirty="0">
              <a:solidFill>
                <a:srgbClr val="0D15B3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7053290" cy="1857364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sz="3600" dirty="0" smtClean="0"/>
              <a:t>INVENTORY CONTROL TECHNIQUES,ITS BASIS AND USES </a:t>
            </a:r>
            <a:br>
              <a:rPr lang="en-IN" sz="3600" dirty="0" smtClean="0"/>
            </a:br>
            <a:r>
              <a:rPr lang="en-IN" sz="3600" dirty="0" smtClean="0"/>
              <a:t> </a:t>
            </a:r>
            <a:br>
              <a:rPr lang="en-IN" sz="3600" dirty="0" smtClean="0"/>
            </a:br>
            <a:endParaRPr lang="en-IN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361440"/>
          <a:ext cx="7239000" cy="548184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28892"/>
                <a:gridCol w="2397108"/>
                <a:gridCol w="2413000"/>
              </a:tblGrid>
              <a:tr h="361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dirty="0"/>
                        <a:t>Technique </a:t>
                      </a:r>
                      <a:endParaRPr lang="en-IN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dirty="0"/>
                        <a:t>Basis </a:t>
                      </a:r>
                      <a:endParaRPr lang="en-IN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dirty="0"/>
                        <a:t>Main uses </a:t>
                      </a:r>
                      <a:endParaRPr lang="en-IN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06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ABC  Analysis (Always better control )   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value  of consumption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To  control inventories 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1157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VED      Analysis             (Vital,Essential,Desirable )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criticality of items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To determine  the stocking levels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1425017">
                <a:tc>
                  <a:txBody>
                    <a:bodyPr/>
                    <a:lstStyle/>
                    <a:p>
                      <a:endParaRPr kumimoji="0" lang="en-IN" sz="1800" kern="1200" dirty="0" smtClean="0"/>
                    </a:p>
                    <a:p>
                      <a:r>
                        <a:rPr kumimoji="0" lang="en-IN" sz="1800" kern="1200" dirty="0" smtClean="0"/>
                        <a:t>FSN    Analysis  (fast, slow moving and non-moving  )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consumption pattern of items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To control obsolescence 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1157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SDE   Analysis   (Scarce,difficult,easy )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problem faced in procurement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Lead time  analysis and purchasing strategies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61202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577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dirty="0"/>
                        <a:t>Technique </a:t>
                      </a:r>
                      <a:endParaRPr lang="en-IN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dirty="0"/>
                        <a:t>Basis </a:t>
                      </a:r>
                      <a:endParaRPr lang="en-IN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dirty="0"/>
                        <a:t>Main uses </a:t>
                      </a:r>
                      <a:endParaRPr lang="en-IN" sz="2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HML  Analysis     (High,Medium,Low)  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unit price  of material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To control  purchasing  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XYN  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 value of items  in storage </a:t>
                      </a:r>
                    </a:p>
                    <a:p>
                      <a:endParaRPr kumimoji="0" lang="en-IN" sz="1800" kern="1200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To review the inventory  and their uses at scheduled intervals 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IN" sz="1800" kern="1200" dirty="0" smtClean="0"/>
                        <a:t>GOLF</a:t>
                      </a:r>
                    </a:p>
                    <a:p>
                      <a:r>
                        <a:rPr kumimoji="0" lang="en-IN" sz="1800" kern="1200" dirty="0" smtClean="0"/>
                        <a:t> 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sources of material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procurement from different sources 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IN" sz="1800" kern="1200" dirty="0" smtClean="0"/>
                        <a:t>SOS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800" kern="1200" dirty="0" smtClean="0"/>
                        <a:t>Nature of supplies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800" kern="1200" dirty="0" smtClean="0"/>
                        <a:t>procurement /holding strategies for seasonal items 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  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ABC ANALYSIS(</a:t>
            </a:r>
            <a:r>
              <a:rPr lang="en-IN" i="1" dirty="0" smtClean="0"/>
              <a:t>Pareto analysis)</a:t>
            </a:r>
            <a:r>
              <a:rPr lang="en-IN" dirty="0" smtClean="0"/>
              <a:t>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>
                <a:solidFill>
                  <a:srgbClr val="00B0F0"/>
                </a:solidFill>
              </a:rPr>
              <a:t>DEFINITION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It is the analysis of stores items on cost criteria.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It is a  very common tool.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IN" b="1" dirty="0" smtClean="0">
                <a:solidFill>
                  <a:srgbClr val="00B050"/>
                </a:solidFill>
              </a:rPr>
              <a:t>A items- Represents high cost centre 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 smtClean="0">
                <a:solidFill>
                  <a:srgbClr val="00B050"/>
                </a:solidFill>
              </a:rPr>
              <a:t>B items- intermediate cost centre 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 smtClean="0">
                <a:solidFill>
                  <a:srgbClr val="00B050"/>
                </a:solidFill>
              </a:rPr>
              <a:t>C items- low cost centre</a:t>
            </a:r>
            <a:r>
              <a:rPr lang="en-IN" dirty="0" smtClean="0"/>
              <a:t>. </a:t>
            </a:r>
          </a:p>
          <a:p>
            <a:pPr>
              <a:lnSpc>
                <a:spcPct val="200000"/>
              </a:lnSpc>
              <a:buNone/>
            </a:pPr>
            <a:r>
              <a:rPr lang="en-IN" dirty="0" smtClean="0"/>
              <a:t>It is the process of classifying items by using values as measure.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3" y="428604"/>
          <a:ext cx="7358115" cy="59559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3145"/>
                <a:gridCol w="1645912"/>
                <a:gridCol w="1839529"/>
                <a:gridCol w="1839529"/>
              </a:tblGrid>
              <a:tr h="25149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ABC CLASSIFICATION LEVELS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 Items </a:t>
                      </a:r>
                      <a:endParaRPr lang="en-IN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Class A </a:t>
                      </a:r>
                      <a:endParaRPr lang="en-IN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Class B </a:t>
                      </a:r>
                      <a:endParaRPr lang="en-IN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Class C </a:t>
                      </a:r>
                      <a:endParaRPr lang="en-IN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743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Number of items as a % of total number </a:t>
                      </a:r>
                      <a:endParaRPr lang="en-IN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10 </a:t>
                      </a:r>
                      <a:endParaRPr lang="en-IN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20 </a:t>
                      </a:r>
                      <a:endParaRPr lang="en-IN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70 </a:t>
                      </a:r>
                      <a:endParaRPr lang="en-IN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667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/>
                        <a:t>Annual usage value as a % on total usage value </a:t>
                      </a:r>
                      <a:endParaRPr lang="en-IN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70 </a:t>
                      </a:r>
                      <a:endParaRPr lang="en-IN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20 </a:t>
                      </a:r>
                      <a:endParaRPr lang="en-IN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/>
                        <a:t>10 </a:t>
                      </a:r>
                      <a:endParaRPr lang="en-IN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i="1" dirty="0" smtClean="0"/>
              <a:t>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>
              <a:lnSpc>
                <a:spcPct val="200000"/>
              </a:lnSpc>
              <a:buNone/>
            </a:pPr>
            <a:r>
              <a:rPr lang="en-IN" dirty="0" smtClean="0">
                <a:solidFill>
                  <a:srgbClr val="0D15B3"/>
                </a:solidFill>
              </a:rPr>
              <a:t> </a:t>
            </a:r>
            <a:r>
              <a:rPr lang="en-IN" b="1" i="1" dirty="0" smtClean="0">
                <a:solidFill>
                  <a:srgbClr val="0D15B3"/>
                </a:solidFill>
              </a:rPr>
              <a:t>Class A: </a:t>
            </a:r>
            <a:r>
              <a:rPr lang="en-IN" dirty="0" smtClean="0"/>
              <a:t>High value items, consume major portion of the funds.</a:t>
            </a:r>
            <a:endParaRPr lang="en-IN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IN" dirty="0" smtClean="0"/>
              <a:t>Small in number, managed by  top management.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92D050"/>
                </a:solidFill>
              </a:rPr>
              <a:t> </a:t>
            </a:r>
            <a:br>
              <a:rPr lang="en-IN" dirty="0" smtClean="0">
                <a:solidFill>
                  <a:srgbClr val="92D05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IN" dirty="0" smtClean="0">
                <a:solidFill>
                  <a:srgbClr val="0D15B3"/>
                </a:solidFill>
              </a:rPr>
              <a:t>A items must have 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1. Rigorous value analysis .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2. Rigid estimates of requirement .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3. Strict and close watch.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 4. Require low safety stocks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5. Centralized purchasing and storage.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Specific objectives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000" b="1" dirty="0" smtClean="0">
                <a:solidFill>
                  <a:srgbClr val="6600FF"/>
                </a:solidFill>
              </a:rPr>
              <a:t>At </a:t>
            </a:r>
            <a:r>
              <a:rPr lang="en-US" sz="3000" b="1" dirty="0">
                <a:solidFill>
                  <a:srgbClr val="6600FF"/>
                </a:solidFill>
              </a:rPr>
              <a:t>the end of the class student will be able to</a:t>
            </a:r>
            <a:r>
              <a:rPr lang="en-US" sz="3000" b="1" dirty="0"/>
              <a:t> </a:t>
            </a:r>
            <a:endParaRPr lang="en-US" sz="3000" b="1" dirty="0" smtClean="0"/>
          </a:p>
          <a:p>
            <a:pPr>
              <a:buNone/>
            </a:pPr>
            <a:r>
              <a:rPr lang="en-US" sz="2400" dirty="0" smtClean="0"/>
              <a:t>   Define inventory, inventory control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List the objectives of inventory control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Identify the importance of inventory control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Explain maintaining inventory control and inventory standards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Describe  the various techniques of inventory control.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Describe the inventory accounting system </a:t>
            </a: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IN" sz="2800" b="1" dirty="0" smtClean="0">
                <a:solidFill>
                  <a:srgbClr val="00B0F0"/>
                </a:solidFill>
              </a:rPr>
              <a:t>Class B items</a:t>
            </a:r>
            <a:r>
              <a:rPr lang="en-IN" sz="2800" dirty="0" smtClean="0">
                <a:solidFill>
                  <a:srgbClr val="00B0F0"/>
                </a:solidFill>
              </a:rPr>
              <a:t> -</a:t>
            </a:r>
            <a:r>
              <a:rPr lang="en-IN" sz="2800" b="1" dirty="0" smtClean="0">
                <a:solidFill>
                  <a:srgbClr val="FFC000"/>
                </a:solidFill>
              </a:rPr>
              <a:t>Medium value items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 smtClean="0"/>
              <a:t> </a:t>
            </a:r>
            <a:r>
              <a:rPr lang="en-IN" dirty="0" smtClean="0"/>
              <a:t>1. Moderate controls 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2.Purchase based on rigid requirement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3.Reasonably strict watch and control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 4. Management be done at middle 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i="1" dirty="0" smtClean="0">
                <a:solidFill>
                  <a:srgbClr val="0D15B3"/>
                </a:solidFill>
              </a:rPr>
              <a:t>Class C</a:t>
            </a:r>
            <a:r>
              <a:rPr lang="en-IN" dirty="0" smtClean="0">
                <a:solidFill>
                  <a:srgbClr val="0D15B3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 Low values items, but are required in large quantities and consists of various types and varieties like clips, washers.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>
                <a:solidFill>
                  <a:srgbClr val="0D15B3"/>
                </a:solidFill>
              </a:rPr>
              <a:t>C items</a:t>
            </a:r>
          </a:p>
          <a:p>
            <a:pPr>
              <a:lnSpc>
                <a:spcPct val="150000"/>
              </a:lnSpc>
              <a:buNone/>
            </a:pPr>
            <a:r>
              <a:rPr lang="en-IN" b="1" dirty="0" smtClean="0"/>
              <a:t> </a:t>
            </a:r>
            <a:r>
              <a:rPr lang="en-IN" dirty="0" smtClean="0"/>
              <a:t>1. Ordinarily control measures .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2. Purchased based on usage estimates .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3. Controls exercises by store keeper. 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4. Management be done at lower levels.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5.Decentralized (delegated) purchasing.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principles of ABC  analysis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lnSpc>
                <a:spcPct val="160000"/>
              </a:lnSpc>
              <a:buFont typeface="+mj-lt"/>
              <a:buAutoNum type="arabicPeriod"/>
            </a:pPr>
            <a:r>
              <a:rPr lang="en-IN" dirty="0" smtClean="0"/>
              <a:t>The analysis is depends on its </a:t>
            </a:r>
            <a:r>
              <a:rPr lang="en-IN" dirty="0" smtClean="0">
                <a:solidFill>
                  <a:srgbClr val="0070C0"/>
                </a:solidFill>
              </a:rPr>
              <a:t>annual consumption values </a:t>
            </a:r>
            <a:r>
              <a:rPr lang="en-IN" dirty="0" smtClean="0"/>
              <a:t>rather than unit cost.</a:t>
            </a:r>
            <a:endParaRPr lang="en-US" dirty="0" smtClean="0"/>
          </a:p>
          <a:p>
            <a:pPr marL="514350" lvl="0" indent="-514350">
              <a:lnSpc>
                <a:spcPct val="160000"/>
              </a:lnSpc>
              <a:buFont typeface="+mj-lt"/>
              <a:buAutoNum type="arabicPeriod"/>
            </a:pPr>
            <a:r>
              <a:rPr lang="en-IN" dirty="0" smtClean="0"/>
              <a:t>The limits for ABC categorization </a:t>
            </a:r>
            <a:r>
              <a:rPr lang="en-IN" dirty="0" smtClean="0">
                <a:solidFill>
                  <a:srgbClr val="0070C0"/>
                </a:solidFill>
              </a:rPr>
              <a:t>are not uniform b</a:t>
            </a:r>
            <a:r>
              <a:rPr lang="en-IN" dirty="0" smtClean="0"/>
              <a:t>ut depend on the size of organization, its inventory as well as number of items controlled.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910" y="1609725"/>
            <a:ext cx="7143800" cy="4846638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AutoNum type="arabicPlain" startAt="3"/>
            </a:pPr>
            <a:r>
              <a:rPr lang="en-IN" dirty="0" smtClean="0"/>
              <a:t>The analysis does not depend on the </a:t>
            </a:r>
            <a:r>
              <a:rPr lang="en-IN" dirty="0" smtClean="0">
                <a:solidFill>
                  <a:srgbClr val="FFC000"/>
                </a:solidFill>
              </a:rPr>
              <a:t>importance of items </a:t>
            </a:r>
            <a:r>
              <a:rPr lang="en-IN" dirty="0" smtClean="0"/>
              <a:t>rather</a:t>
            </a:r>
            <a:r>
              <a:rPr lang="en-IN" dirty="0" smtClean="0">
                <a:solidFill>
                  <a:srgbClr val="FFC000"/>
                </a:solidFill>
              </a:rPr>
              <a:t> </a:t>
            </a:r>
            <a:r>
              <a:rPr lang="en-IN" dirty="0" smtClean="0"/>
              <a:t>based on material credibility and available status of material, material physical characteristics and frequency of material usage.</a:t>
            </a:r>
          </a:p>
          <a:p>
            <a:pPr marL="514350" indent="-514350">
              <a:lnSpc>
                <a:spcPct val="150000"/>
              </a:lnSpc>
              <a:buAutoNum type="arabicPlain" startAt="3"/>
            </a:pPr>
            <a:r>
              <a:rPr lang="en-IN" dirty="0" smtClean="0"/>
              <a:t>4  It also depends on degree and characteristics of control to be exercised by the management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of ABC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Gather all the inventory data and make a list of the store items with the  unit price/ item and yearly consumption.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annual usage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Arrange items in the descending order according to the total value of consumption (annually )per piece in rupees 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Assign item numbers against their annual usage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out  cumulative annual usage / consumption  cost and in percentage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Classify items according to their  percentage consumption  value(price ).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ADVANTAGES of ABC ANALYSIS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IN" dirty="0" smtClean="0"/>
              <a:t>Investment in inventory can be maintained.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Easy to control the wastage of costly items.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Helps in maintaining the safety to the cost.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Easy to maintain stock and turnover rate.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Helps to exercise selective control when confronted with large number of items.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IN" dirty="0" smtClean="0"/>
              <a:t>Rationalize the number of orders, number of items  and thus  reduces the inventory.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Shows visible results in a short span of time.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The manager is able to control the inventories specially </a:t>
            </a:r>
            <a:r>
              <a:rPr lang="en-IN" dirty="0" smtClean="0">
                <a:solidFill>
                  <a:srgbClr val="0070C0"/>
                </a:solidFill>
              </a:rPr>
              <a:t>controlling the A</a:t>
            </a:r>
            <a:r>
              <a:rPr lang="en-IN" dirty="0" smtClean="0"/>
              <a:t> it helps to pin point the obsolete stocks.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Helps in reducing administrative  cost.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    disadvantages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IN" dirty="0" smtClean="0"/>
              <a:t>Proper standardization and codification of inventory items is required.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Consider only the money value not the importance of items for functioning.</a:t>
            </a:r>
          </a:p>
          <a:p>
            <a:pPr lvl="0">
              <a:lnSpc>
                <a:spcPct val="150000"/>
              </a:lnSpc>
            </a:pPr>
            <a:r>
              <a:rPr lang="en-IN" dirty="0" smtClean="0"/>
              <a:t>It is challenging to have  periodic reviews on ABC analysis 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IN" dirty="0" smtClean="0"/>
              <a:t>It has universal application for fields requiring selective control.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It can be used in any setting to control the cost.</a:t>
            </a:r>
          </a:p>
          <a:p>
            <a:pPr lvl="0">
              <a:lnSpc>
                <a:spcPct val="150000"/>
              </a:lnSpc>
            </a:pPr>
            <a:r>
              <a:rPr lang="en-US" dirty="0" smtClean="0"/>
              <a:t>it extends  almost all aspects of material Management such as purchasing receiving and inspection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introduction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 inventory  is a stock to ensure uninterrupted suppliers and to have future economic value .</a:t>
            </a:r>
          </a:p>
          <a:p>
            <a:r>
              <a:rPr lang="en-US" dirty="0" smtClean="0"/>
              <a:t> It provides a cushion  between the estimated and actual demand for materials.</a:t>
            </a:r>
          </a:p>
          <a:p>
            <a:r>
              <a:rPr lang="en-US" dirty="0" smtClean="0"/>
              <a:t> </a:t>
            </a:r>
            <a:r>
              <a:rPr lang="en-IN" b="1" dirty="0" smtClean="0">
                <a:solidFill>
                  <a:srgbClr val="FF0000"/>
                </a:solidFill>
              </a:rPr>
              <a:t>Inventory</a:t>
            </a:r>
            <a:r>
              <a:rPr lang="en-IN" dirty="0" smtClean="0"/>
              <a:t> is anything that is bought and held prior to 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VED ANALYSIS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Based on the criticability  of the items 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In VED Method (vital, essential and desirable) </a:t>
            </a:r>
            <a:r>
              <a:rPr lang="en-IN" b="1" dirty="0" smtClean="0"/>
              <a:t>, </a:t>
            </a:r>
            <a:r>
              <a:rPr lang="en-IN" dirty="0" smtClean="0"/>
              <a:t>each stock item is classified on either vital, essential or desirable based on how critical the item is for providing health services.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>
                <a:solidFill>
                  <a:srgbClr val="0D15B3"/>
                </a:solidFill>
              </a:rPr>
              <a:t>Vital</a:t>
            </a:r>
            <a:r>
              <a:rPr lang="en-IN" dirty="0" smtClean="0">
                <a:solidFill>
                  <a:srgbClr val="0D15B3"/>
                </a:solidFill>
              </a:rPr>
              <a:t> </a:t>
            </a:r>
            <a:endParaRPr lang="en-US" dirty="0" smtClean="0">
              <a:solidFill>
                <a:srgbClr val="0D15B3"/>
              </a:solidFill>
            </a:endParaRPr>
          </a:p>
          <a:p>
            <a:r>
              <a:rPr lang="en-IN" dirty="0" smtClean="0"/>
              <a:t>Items without which treatment comes to standstill: i.e. non- availability cannot be tolerated. </a:t>
            </a:r>
          </a:p>
          <a:p>
            <a:r>
              <a:rPr lang="en-IN" dirty="0" smtClean="0"/>
              <a:t>The vital items are stocked in abundance, eg.oxygen supply.</a:t>
            </a:r>
            <a:endParaRPr lang="en-US" dirty="0" smtClean="0"/>
          </a:p>
          <a:p>
            <a:pPr>
              <a:buNone/>
            </a:pPr>
            <a:r>
              <a:rPr lang="en-IN" b="1" dirty="0" smtClean="0">
                <a:solidFill>
                  <a:srgbClr val="0D15B3"/>
                </a:solidFill>
              </a:rPr>
              <a:t>Essential</a:t>
            </a:r>
            <a:endParaRPr lang="en-US" dirty="0" smtClean="0">
              <a:solidFill>
                <a:srgbClr val="0D15B3"/>
              </a:solidFill>
            </a:endParaRPr>
          </a:p>
          <a:p>
            <a:r>
              <a:rPr lang="en-IN" dirty="0" smtClean="0"/>
              <a:t>Items without which an institution cannot function but may affect the quality of services. E.g. Antibiotics, I.V Fluids.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 </a:t>
            </a:r>
            <a:r>
              <a:rPr lang="en-IN" b="1" dirty="0" smtClean="0">
                <a:solidFill>
                  <a:srgbClr val="0D15B3"/>
                </a:solidFill>
              </a:rPr>
              <a:t>Desirable: </a:t>
            </a:r>
            <a:endParaRPr lang="en-US" dirty="0" smtClean="0">
              <a:solidFill>
                <a:srgbClr val="0D15B3"/>
              </a:solidFill>
            </a:endParaRPr>
          </a:p>
          <a:p>
            <a:r>
              <a:rPr lang="en-IN" dirty="0" smtClean="0"/>
              <a:t>Items whose non availability can be tolerated for a long period. </a:t>
            </a:r>
          </a:p>
          <a:p>
            <a:r>
              <a:rPr lang="en-IN" dirty="0" smtClean="0"/>
              <a:t> Which will not interfere the with functioning because they can be easily   purchased as a and when required.</a:t>
            </a:r>
            <a:endParaRPr lang="en-US" dirty="0" smtClean="0"/>
          </a:p>
          <a:p>
            <a:r>
              <a:rPr lang="en-IN" dirty="0" smtClean="0"/>
              <a:t>on an average vital items are 10%, essential items are 40% and desirable items make 50% of total items available. 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Advantages of VED analysis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en-IN" dirty="0" smtClean="0"/>
              <a:t>It is useful for monitoring and control of stores and spares inventory.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Determine the criticality of items and its effect on production and other services.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It is useful in controlling and maintaining the stock of various types.</a:t>
            </a:r>
          </a:p>
          <a:p>
            <a:pPr lvl="0">
              <a:lnSpc>
                <a:spcPct val="150000"/>
              </a:lnSpc>
            </a:pPr>
            <a:r>
              <a:rPr lang="en-IN" dirty="0" smtClean="0"/>
              <a:t>It classifies  spare parts or objects based on the necessity of things.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MATRIX OF ABC/ VED ANALYSIS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Combination of these two categories like a matrix combining ABC and VED categories. </a:t>
            </a:r>
          </a:p>
          <a:p>
            <a:r>
              <a:rPr lang="en-IN" dirty="0" smtClean="0"/>
              <a:t>These items can be controlled by the top-level management.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The CD category items are not very costly and at same time of desirable category. </a:t>
            </a:r>
          </a:p>
          <a:p>
            <a:pPr>
              <a:lnSpc>
                <a:spcPct val="150000"/>
              </a:lnSpc>
            </a:pPr>
            <a:endParaRPr lang="en-IN" dirty="0" smtClean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IN" dirty="0" smtClean="0"/>
              <a:t>These items can be controlled at the lower level.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MATRIX OF ABC/ VED ANALYSIS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2857496"/>
          <a:ext cx="7339043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402"/>
                <a:gridCol w="3119119"/>
                <a:gridCol w="1834761"/>
                <a:gridCol w="1834761"/>
              </a:tblGrid>
              <a:tr h="4857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r>
                        <a:rPr lang="en-US" baseline="0" dirty="0" smtClean="0"/>
                        <a:t> 1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r>
                        <a:rPr lang="en-US" baseline="0" dirty="0" smtClean="0"/>
                        <a:t>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</a:t>
                      </a:r>
                      <a:r>
                        <a:rPr lang="en-US" baseline="0" dirty="0" smtClean="0"/>
                        <a:t> 111</a:t>
                      </a:r>
                      <a:endParaRPr lang="en-US" dirty="0"/>
                    </a:p>
                  </a:txBody>
                  <a:tcPr/>
                </a:tc>
              </a:tr>
              <a:tr h="4857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</a:p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57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</a:t>
                      </a:r>
                      <a:endParaRPr lang="en-US" dirty="0"/>
                    </a:p>
                  </a:txBody>
                  <a:tcPr/>
                </a:tc>
              </a:tr>
              <a:tr h="4857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BV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BD</a:t>
                      </a:r>
                      <a:endParaRPr lang="en-US" dirty="0"/>
                    </a:p>
                  </a:txBody>
                  <a:tcPr/>
                </a:tc>
              </a:tr>
              <a:tr h="48577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CV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57224" y="2071679"/>
            <a:ext cx="6643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rgbClr val="0D15B3"/>
                </a:solidFill>
              </a:rPr>
              <a:t>This matrix is more relevant in the hospitals</a:t>
            </a:r>
            <a:endParaRPr lang="en-US" sz="2400" dirty="0">
              <a:solidFill>
                <a:srgbClr val="0D15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CONTROL OF VED ITEMS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5720" y="1609725"/>
            <a:ext cx="6953280" cy="48466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a</a:t>
            </a:r>
            <a:r>
              <a:rPr lang="en-IN" dirty="0" smtClean="0">
                <a:solidFill>
                  <a:srgbClr val="0D15B3"/>
                </a:solidFill>
              </a:rPr>
              <a:t>. </a:t>
            </a:r>
            <a:r>
              <a:rPr lang="en-IN" b="1" dirty="0" smtClean="0">
                <a:solidFill>
                  <a:srgbClr val="0D15B3"/>
                </a:solidFill>
              </a:rPr>
              <a:t>Category I items</a:t>
            </a:r>
            <a:r>
              <a:rPr lang="en-IN" dirty="0" smtClean="0"/>
              <a:t>: these items are the most important ones and require control by the administrator himself. 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b. </a:t>
            </a:r>
            <a:r>
              <a:rPr lang="en-IN" b="1" dirty="0" smtClean="0">
                <a:solidFill>
                  <a:srgbClr val="0D15B3"/>
                </a:solidFill>
              </a:rPr>
              <a:t>Category II items</a:t>
            </a:r>
            <a:r>
              <a:rPr lang="en-IN" dirty="0" smtClean="0"/>
              <a:t>: these items are of intermediate importance and should be under control of the officer in charge of the stores. 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c. </a:t>
            </a:r>
            <a:r>
              <a:rPr lang="en-IN" b="1" dirty="0" smtClean="0">
                <a:solidFill>
                  <a:srgbClr val="0D15B3"/>
                </a:solidFill>
              </a:rPr>
              <a:t>Category III items</a:t>
            </a:r>
            <a:r>
              <a:rPr lang="en-IN" dirty="0" smtClean="0"/>
              <a:t>: these items are of least importance which can be left under the control of the store keeper.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/>
              <a:t>Advantages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it aids in management in materializing  the policy and service standard.</a:t>
            </a:r>
            <a:endParaRPr lang="en-IN" dirty="0" smtClean="0"/>
          </a:p>
          <a:p>
            <a:pPr lvl="0"/>
            <a:r>
              <a:rPr lang="en-IN" dirty="0" smtClean="0"/>
              <a:t>To control the stock levels by visualizing the inventory carrying cost.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</a:rPr>
              <a:t>FSN Analysis </a:t>
            </a:r>
            <a:r>
              <a:rPr lang="en-US" dirty="0" smtClean="0">
                <a:solidFill>
                  <a:srgbClr val="00B050"/>
                </a:solidFill>
              </a:rPr>
              <a:t/>
            </a:r>
            <a:br>
              <a:rPr lang="en-US" dirty="0" smtClean="0">
                <a:solidFill>
                  <a:srgbClr val="00B05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/>
              <a:t>Meaning is fast moving, slow moving and non- moving classification is based on </a:t>
            </a:r>
            <a:r>
              <a:rPr lang="en-IN" dirty="0" smtClean="0">
                <a:solidFill>
                  <a:srgbClr val="0070C0"/>
                </a:solidFill>
              </a:rPr>
              <a:t>consumption pattern of the items </a:t>
            </a:r>
            <a:r>
              <a:rPr lang="en-IN" dirty="0" smtClean="0"/>
              <a:t>or design of  issue of items from stores.</a:t>
            </a:r>
          </a:p>
          <a:p>
            <a:pPr>
              <a:buNone/>
            </a:pPr>
            <a:r>
              <a:rPr lang="en-IN" b="1" dirty="0" smtClean="0">
                <a:solidFill>
                  <a:srgbClr val="FF0000"/>
                </a:solidFill>
              </a:rPr>
              <a:t>METHOD DATE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r>
              <a:rPr lang="en-IN" dirty="0" smtClean="0"/>
              <a:t> The items are usually grouped in periods of 12 months .</a:t>
            </a:r>
          </a:p>
          <a:p>
            <a:pPr algn="just"/>
            <a:r>
              <a:rPr lang="en-IN" dirty="0" smtClean="0"/>
              <a:t>Non moving items must be periodically reviewed to prevent expiry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  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b="1" dirty="0" smtClean="0">
                <a:solidFill>
                  <a:srgbClr val="FF0000"/>
                </a:solidFill>
              </a:rPr>
              <a:t>Inventor</a:t>
            </a:r>
            <a:r>
              <a:rPr lang="en-IN" dirty="0" smtClean="0">
                <a:solidFill>
                  <a:srgbClr val="FF0000"/>
                </a:solidFill>
              </a:rPr>
              <a:t>y </a:t>
            </a:r>
            <a:r>
              <a:rPr lang="en-IN" dirty="0" smtClean="0"/>
              <a:t>means all the materials, parts, supplies, expenses and in processes or finished products recorded on registers books by an organization and kept in its stocks for some period of time.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       Analysis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en-IN" dirty="0" smtClean="0"/>
              <a:t>For analysis the issuing of items in past two or three years are considered.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If there is no issuing of items during that period it is labelled </a:t>
            </a:r>
            <a:r>
              <a:rPr lang="en-IN" dirty="0" smtClean="0">
                <a:solidFill>
                  <a:srgbClr val="0070C0"/>
                </a:solidFill>
              </a:rPr>
              <a:t>N item.</a:t>
            </a:r>
            <a:endParaRPr lang="en-US" dirty="0" smtClean="0">
              <a:solidFill>
                <a:srgbClr val="0070C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IN" dirty="0" smtClean="0"/>
              <a:t>10-15 issues in that period the item is S item.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The item exceeding such limits of numbers of issues during that period is </a:t>
            </a:r>
            <a:r>
              <a:rPr lang="en-IN" dirty="0" smtClean="0">
                <a:solidFill>
                  <a:srgbClr val="0070C0"/>
                </a:solidFill>
              </a:rPr>
              <a:t>F item.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               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The demand  for fast moving (F)  items are high, thus special care should be taken  in respect of these items otherwise the work may suffer due to shortage of items .</a:t>
            </a: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dirty="0" smtClean="0"/>
              <a:t>                  All obsolete inventories contribute to non moving (N) items. </a:t>
            </a:r>
          </a:p>
          <a:p>
            <a:pPr>
              <a:lnSpc>
                <a:spcPct val="150000"/>
              </a:lnSpc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Advantages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Helps to avoid investment in non moving or slow items .</a:t>
            </a:r>
            <a:endParaRPr lang="en-US" dirty="0" smtClean="0"/>
          </a:p>
          <a:p>
            <a:pPr lvl="0"/>
            <a:r>
              <a:rPr lang="en-IN" dirty="0" smtClean="0"/>
              <a:t>Facilitates timely control.</a:t>
            </a:r>
            <a:endParaRPr lang="en-US" dirty="0" smtClean="0"/>
          </a:p>
          <a:p>
            <a:pPr lvl="0"/>
            <a:r>
              <a:rPr lang="en-IN" dirty="0" smtClean="0"/>
              <a:t>Useful in controlling obsolescence.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 smtClean="0"/>
              <a:t> </a:t>
            </a:r>
            <a:br>
              <a:rPr lang="en-IN" sz="2800" dirty="0" smtClean="0"/>
            </a:b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>SDE (</a:t>
            </a:r>
            <a:r>
              <a:rPr lang="en-IN" sz="2800" dirty="0" err="1" smtClean="0"/>
              <a:t>sacrce</a:t>
            </a:r>
            <a:r>
              <a:rPr lang="en-IN" sz="2800" dirty="0" smtClean="0"/>
              <a:t>, difficult, easy to obtain )ANALYSIS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b="1" dirty="0" smtClean="0">
                <a:solidFill>
                  <a:srgbClr val="0D15B3"/>
                </a:solidFill>
              </a:rPr>
              <a:t>MEANING </a:t>
            </a:r>
            <a:endParaRPr lang="en-US" dirty="0" smtClean="0">
              <a:solidFill>
                <a:srgbClr val="0D15B3"/>
              </a:solidFill>
            </a:endParaRPr>
          </a:p>
          <a:p>
            <a:pPr>
              <a:lnSpc>
                <a:spcPct val="150000"/>
              </a:lnSpc>
            </a:pPr>
            <a:r>
              <a:rPr lang="en-IN" b="1" dirty="0" smtClean="0"/>
              <a:t>s’ </a:t>
            </a:r>
            <a:r>
              <a:rPr lang="en-IN" dirty="0" smtClean="0"/>
              <a:t>stands for scarce items those which are difficult to obtain and generally require imported, short supply managed by top level management</a:t>
            </a:r>
            <a:r>
              <a:rPr lang="en-IN" b="1" dirty="0" smtClean="0"/>
              <a:t> 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A big stock is maintained for such items 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D’ stands for difficult items to procure .</a:t>
            </a:r>
          </a:p>
          <a:p>
            <a:pPr>
              <a:lnSpc>
                <a:spcPct val="150000"/>
              </a:lnSpc>
              <a:buNone/>
            </a:pPr>
            <a:r>
              <a:rPr lang="en-IN" dirty="0" smtClean="0"/>
              <a:t>  items which have to come from distant places.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 A safety stock is maintained for these types of items.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E’ stands for easy items which are easy to acquire and which are readily available in the local market. 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A minimum safety stock is maintained</a:t>
            </a:r>
            <a:endParaRPr lang="en-US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        Criteria.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SDE Analysis is generally done on the basis of </a:t>
            </a:r>
            <a:r>
              <a:rPr lang="en-IN" dirty="0" smtClean="0">
                <a:solidFill>
                  <a:srgbClr val="00B0F0"/>
                </a:solidFill>
              </a:rPr>
              <a:t>problems faced in the procurement of an item and based on the availability of items</a:t>
            </a:r>
            <a:r>
              <a:rPr lang="en-IN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IN" b="1" dirty="0" smtClean="0">
                <a:solidFill>
                  <a:srgbClr val="00B050"/>
                </a:solidFill>
              </a:rPr>
              <a:t>Advantages</a:t>
            </a:r>
            <a:r>
              <a:rPr lang="en-IN" b="1" dirty="0" smtClean="0"/>
              <a:t> 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Vital to the lead time analysis.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Useful in the context of scarcity of supply.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To determine the method of buying and to fix up the responsibilities of buyers.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HML (HIGH,MEDIUM,LOW )Analysis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b="1" u="sng" dirty="0" smtClean="0">
                <a:solidFill>
                  <a:srgbClr val="00B050"/>
                </a:solidFill>
              </a:rPr>
              <a:t>Criteria</a:t>
            </a:r>
            <a:endParaRPr lang="en-US" sz="2800" u="sng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IN" b="1" dirty="0" smtClean="0"/>
              <a:t> </a:t>
            </a:r>
            <a:r>
              <a:rPr lang="en-IN" dirty="0" smtClean="0"/>
              <a:t>The basic criterion of HML classification is the </a:t>
            </a:r>
            <a:r>
              <a:rPr lang="en-IN" dirty="0" smtClean="0">
                <a:solidFill>
                  <a:srgbClr val="0070C0"/>
                </a:solidFill>
              </a:rPr>
              <a:t>unit value of the item classified </a:t>
            </a:r>
            <a:r>
              <a:rPr lang="en-IN" dirty="0" smtClean="0"/>
              <a:t>into high value materials, medium value materials and low value materials.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>
                <a:solidFill>
                  <a:srgbClr val="00B050"/>
                </a:solidFill>
              </a:rPr>
              <a:t>Analysis</a:t>
            </a:r>
            <a:r>
              <a:rPr lang="en-IN" b="1" dirty="0" smtClean="0"/>
              <a:t> </a:t>
            </a:r>
            <a:endParaRPr lang="en-US" dirty="0" smtClean="0"/>
          </a:p>
          <a:p>
            <a:r>
              <a:rPr lang="en-IN" dirty="0" smtClean="0"/>
              <a:t>List out all, the items in descending order of unit value and the management may fix the limits of determining three categories.</a:t>
            </a:r>
            <a:endParaRPr lang="en-US" dirty="0" smtClean="0"/>
          </a:p>
          <a:p>
            <a:pPr>
              <a:buNone/>
            </a:pPr>
            <a:r>
              <a:rPr lang="en-IN" b="1" dirty="0" smtClean="0">
                <a:solidFill>
                  <a:srgbClr val="00B050"/>
                </a:solidFill>
              </a:rPr>
              <a:t>Advantages </a:t>
            </a:r>
            <a:endParaRPr lang="en-US" dirty="0" smtClean="0">
              <a:solidFill>
                <a:srgbClr val="00B050"/>
              </a:solidFill>
            </a:endParaRPr>
          </a:p>
          <a:p>
            <a:pPr lvl="0"/>
            <a:r>
              <a:rPr lang="en-IN" dirty="0" smtClean="0"/>
              <a:t>Used to keep control over consumption at departmental level.</a:t>
            </a:r>
            <a:endParaRPr lang="en-US" dirty="0" smtClean="0"/>
          </a:p>
          <a:p>
            <a:r>
              <a:rPr lang="en-IN" dirty="0" smtClean="0"/>
              <a:t>For deciding the frequency of physical verification.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XYZ Analysis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>
                <a:solidFill>
                  <a:srgbClr val="00B050"/>
                </a:solidFill>
              </a:rPr>
              <a:t>Criteria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IN" dirty="0" smtClean="0"/>
              <a:t>XYZ classification is based on the value of the inventory stored.</a:t>
            </a:r>
            <a:endParaRPr lang="en-US" dirty="0" smtClean="0"/>
          </a:p>
          <a:p>
            <a:r>
              <a:rPr lang="en-IN" dirty="0" smtClean="0"/>
              <a:t>The X items are those inventory values are high, while Z Items are those whose inventory values are low. </a:t>
            </a:r>
          </a:p>
          <a:p>
            <a:r>
              <a:rPr lang="en-IN" dirty="0" smtClean="0"/>
              <a:t>Y items are those which have moderate inventory stocks.</a:t>
            </a:r>
            <a:endParaRPr lang="en-US" dirty="0" smtClean="0"/>
          </a:p>
          <a:p>
            <a:r>
              <a:rPr lang="en-IN" dirty="0" smtClean="0"/>
              <a:t> Usually XYZ analysis is made in conjunction with ABC Or HML analysis.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00B050"/>
                </a:solidFill>
              </a:rPr>
              <a:t>Advantages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IN" b="1" dirty="0" smtClean="0"/>
              <a:t> </a:t>
            </a:r>
            <a:r>
              <a:rPr lang="en-IN" dirty="0" smtClean="0"/>
              <a:t>Identify  those few items which account for large amount of money locked up in the Stock.</a:t>
            </a:r>
            <a:endParaRPr lang="en-US" dirty="0" smtClean="0"/>
          </a:p>
          <a:p>
            <a:pPr lvl="0">
              <a:lnSpc>
                <a:spcPct val="150000"/>
              </a:lnSpc>
            </a:pPr>
            <a:r>
              <a:rPr lang="en-IN" dirty="0" smtClean="0"/>
              <a:t>Helps to take steps for reduction.</a:t>
            </a:r>
            <a:endParaRPr lang="en-US" dirty="0" smtClean="0"/>
          </a:p>
          <a:p>
            <a:pPr lvl="0">
              <a:lnSpc>
                <a:spcPct val="200000"/>
              </a:lnSpc>
              <a:buNone/>
            </a:pP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Inventory control 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>
                <a:solidFill>
                  <a:srgbClr val="FF0000"/>
                </a:solidFill>
              </a:rPr>
              <a:t>             Inventory control </a:t>
            </a:r>
            <a:r>
              <a:rPr lang="en-IN" dirty="0" smtClean="0"/>
              <a:t>is the process by which inventory </a:t>
            </a:r>
            <a:r>
              <a:rPr lang="en-IN" dirty="0" smtClean="0">
                <a:solidFill>
                  <a:srgbClr val="92D050"/>
                </a:solidFill>
              </a:rPr>
              <a:t>is measured and regulated according to predetermined norms </a:t>
            </a:r>
            <a:r>
              <a:rPr lang="en-IN" dirty="0" smtClean="0"/>
              <a:t>such as economic lot size for order, safety stock, and minimum level, Maximum level, order level etc.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GOLF  Analysis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GOLF stands for government .ordinary, Foreign.</a:t>
            </a:r>
            <a:endParaRPr lang="en-US" dirty="0" smtClean="0"/>
          </a:p>
          <a:p>
            <a:pPr>
              <a:buNone/>
            </a:pPr>
            <a:r>
              <a:rPr lang="en-IN" b="1" dirty="0" smtClean="0">
                <a:solidFill>
                  <a:srgbClr val="00B050"/>
                </a:solidFill>
              </a:rPr>
              <a:t>Criteria 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IN" dirty="0" smtClean="0"/>
              <a:t>GOLF analysis is carried out on the basis of source of material.</a:t>
            </a:r>
            <a:endParaRPr lang="en-US" dirty="0" smtClean="0"/>
          </a:p>
          <a:p>
            <a:pPr>
              <a:buNone/>
            </a:pPr>
            <a:r>
              <a:rPr lang="en-IN" b="1" dirty="0" smtClean="0">
                <a:solidFill>
                  <a:srgbClr val="00B050"/>
                </a:solidFill>
              </a:rPr>
              <a:t>Method 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n-IN" dirty="0" smtClean="0"/>
              <a:t>A special procedure is followed for procuring imported items. The ordinary procedure may not work in respect of these items.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SOS ANALYSIS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’ stands for seasonal and  OS ;sands for off seasonal items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The analysis  identifies items into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  <a:buNone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   seasonal, but available only for a limited period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seasonal ,but available throughout the year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Off seasonal items whose quantity is determined on different consideration.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I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INVENTORY CONTROL SYSTEM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7158" y="1609725"/>
            <a:ext cx="6881842" cy="48466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D15B3"/>
                </a:solidFill>
              </a:rPr>
              <a:t>The inventory management </a:t>
            </a:r>
            <a:r>
              <a:rPr lang="en-US" dirty="0" smtClean="0"/>
              <a:t>is a process of managing the flow of materials efficiently, utilizing work force and equipment effectively coordinating internal activities .</a:t>
            </a: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267604" cy="1463040"/>
          </a:xfrm>
        </p:spPr>
        <p:txBody>
          <a:bodyPr>
            <a:normAutofit fontScale="90000"/>
          </a:bodyPr>
          <a:lstStyle/>
          <a:p>
            <a: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IN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IN" sz="31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Factors in inventory control decision making process </a:t>
            </a:r>
            <a:endParaRPr lang="en-IN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2400" b="1" i="1" dirty="0" smtClean="0">
                <a:solidFill>
                  <a:srgbClr val="0D15B3"/>
                </a:solidFill>
              </a:rPr>
              <a:t>There are three  main factors in inventory control decision making process</a:t>
            </a:r>
          </a:p>
          <a:p>
            <a:pPr>
              <a:buFont typeface="Wingdings" pitchFamily="2" charset="2"/>
              <a:buChar char="ü"/>
            </a:pPr>
            <a:r>
              <a:rPr lang="en-IN" sz="2400" dirty="0" smtClean="0"/>
              <a:t>Ordering cost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IN" dirty="0" smtClean="0"/>
              <a:t> The cost of holding the stock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IN" dirty="0" smtClean="0"/>
              <a:t>The cost of placing an order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IN" dirty="0" smtClean="0"/>
              <a:t>The cost of shortage i.e.  what is lost if the stock is insufficient to meet the demand 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None/>
            </a:pPr>
            <a:r>
              <a:rPr lang="en-IN" b="1" dirty="0" smtClean="0"/>
              <a:t> </a:t>
            </a:r>
            <a:r>
              <a:rPr lang="en-IN" b="1" dirty="0" smtClean="0">
                <a:solidFill>
                  <a:srgbClr val="FF0000"/>
                </a:solidFill>
              </a:rPr>
              <a:t>1  </a:t>
            </a:r>
            <a:r>
              <a:rPr lang="en-IN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ORDERING COSTS</a:t>
            </a:r>
            <a:r>
              <a:rPr lang="en-I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r>
              <a:rPr lang="en-IN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IN" dirty="0" smtClean="0"/>
              <a:t>This is the cost of ordering the item and securing its supply. </a:t>
            </a:r>
          </a:p>
          <a:p>
            <a:pPr marL="514350" indent="-514350">
              <a:lnSpc>
                <a:spcPct val="160000"/>
              </a:lnSpc>
              <a:buNone/>
            </a:pPr>
            <a:r>
              <a:rPr lang="en-IN" dirty="0" smtClean="0"/>
              <a:t>            It includes the expenses with raising requisition, placing an order, follow up, transportation, receipt and inspection, acceptance and placing in stores.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2  inventory Carrying     costs/holding costs: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  This is the cost of holding an item in the store till it is issued out or sold.</a:t>
            </a:r>
          </a:p>
          <a:p>
            <a:pPr>
              <a:buNone/>
            </a:pPr>
            <a:r>
              <a:rPr lang="en-IN" dirty="0" smtClean="0">
                <a:solidFill>
                  <a:srgbClr val="0070C0"/>
                </a:solidFill>
              </a:rPr>
              <a:t> </a:t>
            </a:r>
            <a:r>
              <a:rPr lang="en-IN" i="1" dirty="0" smtClean="0">
                <a:solidFill>
                  <a:srgbClr val="0070C0"/>
                </a:solidFill>
              </a:rPr>
              <a:t>Following are the elements included- 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 Interest on capital cost incurred. 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 Cost of obsolescence, wastages, damages. 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 Rent, insurance,  and taxes 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 Maintenance costs of inventory like special treatment, stock taking etc. 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Operating costs of store like direct labour and overheads like electricity, dust proofing etc. </a:t>
            </a:r>
          </a:p>
          <a:p>
            <a:pPr>
              <a:lnSpc>
                <a:spcPct val="200000"/>
              </a:lnSpc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3 Shortage costs/out of stock: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it is loss which occurs or which may occur due to non availability of materials.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 It includes break down or delay carrying out the work, back ordering, loss of goodwill, etc..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 4  Other costs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00174"/>
            <a:ext cx="7239000" cy="48463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Includes overtime payments, layoffs and idle time ,set up cost and overstocking costs.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objectives  of inventory  control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200000"/>
              </a:lnSpc>
            </a:pPr>
            <a:r>
              <a:rPr lang="en-IN" dirty="0" smtClean="0"/>
              <a:t>To supply the materials in time .</a:t>
            </a:r>
          </a:p>
          <a:p>
            <a:pPr lvl="0">
              <a:lnSpc>
                <a:spcPct val="200000"/>
              </a:lnSpc>
            </a:pPr>
            <a:r>
              <a:rPr lang="en-IN" dirty="0" smtClean="0"/>
              <a:t>To give maximum clients service by meeting their requirement  timely, effectively, efficiently, smoothly and satisfactorily.</a:t>
            </a:r>
          </a:p>
          <a:p>
            <a:pPr lvl="0">
              <a:lnSpc>
                <a:spcPct val="200000"/>
              </a:lnSpc>
            </a:pPr>
            <a:r>
              <a:rPr lang="en-IN" dirty="0" smtClean="0"/>
              <a:t>To reduce or minimize investment in inventories 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Total inventory cost </a:t>
            </a:r>
            <a:br>
              <a:rPr lang="en-IN" dirty="0" smtClean="0">
                <a:solidFill>
                  <a:srgbClr val="FF0000"/>
                </a:solidFill>
              </a:rPr>
            </a:b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A total inventory cost consists of carrying costs and ordering costs. </a:t>
            </a:r>
          </a:p>
          <a:p>
            <a:pPr>
              <a:buNone/>
            </a:pPr>
            <a:r>
              <a:rPr lang="en-IN" dirty="0" smtClean="0">
                <a:solidFill>
                  <a:srgbClr val="FF0000"/>
                </a:solidFill>
              </a:rPr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463040"/>
          </a:xfrm>
        </p:spPr>
        <p:txBody>
          <a:bodyPr>
            <a:normAutofit fontScale="90000"/>
          </a:bodyPr>
          <a:lstStyle/>
          <a:p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/>
              <a:t/>
            </a:r>
            <a:br>
              <a:rPr lang="en-IN" sz="3100" dirty="0" smtClean="0"/>
            </a:br>
            <a:r>
              <a:rPr lang="en-IN" sz="3100" dirty="0" smtClean="0">
                <a:latin typeface="Arial" pitchFamily="34" charset="0"/>
                <a:cs typeface="Arial" pitchFamily="34" charset="0"/>
              </a:rPr>
              <a:t>INVENTORY ACCOUNTING/recording  SYSTEM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sz="2800" dirty="0" smtClean="0">
                <a:latin typeface="Calibri" pitchFamily="34" charset="0"/>
                <a:cs typeface="Calibri" pitchFamily="34" charset="0"/>
              </a:rPr>
              <a:t>Organization may use either the </a:t>
            </a:r>
            <a:r>
              <a:rPr lang="en-IN" sz="28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perpetual system or the periodic system</a:t>
            </a:r>
            <a:r>
              <a:rPr lang="en-IN" sz="2800" dirty="0" smtClean="0">
                <a:latin typeface="Calibri" pitchFamily="34" charset="0"/>
                <a:cs typeface="Calibri" pitchFamily="34" charset="0"/>
              </a:rPr>
              <a:t> to record the transaction involving inventory or account for inventory. 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1.Perpetual inventory systems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b="1" u="sng" dirty="0" smtClean="0">
                <a:solidFill>
                  <a:srgbClr val="FF0000"/>
                </a:solidFill>
              </a:rPr>
              <a:t>MEANING </a:t>
            </a:r>
            <a:endParaRPr lang="en-US" u="sng" dirty="0" smtClean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</a:pPr>
            <a:r>
              <a:rPr lang="en-IN" dirty="0" smtClean="0"/>
              <a:t> Perpetual inventory system </a:t>
            </a:r>
            <a:r>
              <a:rPr lang="en-IN" dirty="0" smtClean="0">
                <a:solidFill>
                  <a:srgbClr val="0D15B3"/>
                </a:solidFill>
              </a:rPr>
              <a:t>implies continuous.</a:t>
            </a:r>
            <a:endParaRPr lang="en-US" dirty="0" smtClean="0">
              <a:solidFill>
                <a:srgbClr val="0D15B3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>
                <a:solidFill>
                  <a:srgbClr val="0D15B3"/>
                </a:solidFill>
              </a:rPr>
              <a:t>Perpetual inventory system may be defined </a:t>
            </a:r>
            <a:r>
              <a:rPr lang="en-IN" dirty="0" smtClean="0"/>
              <a:t>as  a method of recording stores balances after every receipt and issue to facilitate regular checking  and to obviate down for</a:t>
            </a:r>
            <a:r>
              <a:rPr lang="en-US" dirty="0" smtClean="0"/>
              <a:t> </a:t>
            </a:r>
            <a:r>
              <a:rPr lang="en-IN" dirty="0" smtClean="0"/>
              <a:t>Stock taking.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Perpetual stock taking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method of inventory control</a:t>
            </a:r>
          </a:p>
          <a:p>
            <a:r>
              <a:rPr lang="en-US" dirty="0" smtClean="0"/>
              <a:t>It can use manual sorting (card system) or modern electronic equipment .</a:t>
            </a:r>
          </a:p>
          <a:p>
            <a:pPr>
              <a:buNone/>
            </a:pPr>
            <a:r>
              <a:rPr lang="en-US" b="1" dirty="0" smtClean="0">
                <a:solidFill>
                  <a:srgbClr val="0D15B3"/>
                </a:solidFill>
              </a:rPr>
              <a:t>Benefits of Perpetual stock inventory records </a:t>
            </a:r>
          </a:p>
          <a:p>
            <a:r>
              <a:rPr lang="en-US" dirty="0" smtClean="0"/>
              <a:t>Laborious methods of conventional stock taking can be eliminated.</a:t>
            </a:r>
          </a:p>
          <a:p>
            <a:r>
              <a:rPr lang="en-US" dirty="0" smtClean="0"/>
              <a:t>Annual stock taking is not required.</a:t>
            </a:r>
          </a:p>
          <a:p>
            <a:r>
              <a:rPr lang="en-US" dirty="0" smtClean="0"/>
              <a:t>Errors ,omissions, or discrepancies can easily  and quickly detected prevented and rectified.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keeper can be well informed on all items in stock at all times .</a:t>
            </a:r>
          </a:p>
          <a:p>
            <a:r>
              <a:rPr lang="en-US" dirty="0" smtClean="0"/>
              <a:t>Internal audit becomes easy, ensures better  and effective control</a:t>
            </a:r>
          </a:p>
          <a:p>
            <a:r>
              <a:rPr lang="en-US" dirty="0" smtClean="0"/>
              <a:t>Dishonesty, disloyalty and pilfering can be minimized.</a:t>
            </a:r>
          </a:p>
          <a:p>
            <a:r>
              <a:rPr lang="en-US" dirty="0" smtClean="0"/>
              <a:t>Can easily located outdated stock from fresh stock.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features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This system updates inventory accounts after each purchase.</a:t>
            </a:r>
            <a:endParaRPr lang="en-US" dirty="0" smtClean="0"/>
          </a:p>
          <a:p>
            <a:pPr lvl="0"/>
            <a:r>
              <a:rPr lang="en-IN" dirty="0" smtClean="0"/>
              <a:t>Inventory subsidiary ledger is updated each transaction .</a:t>
            </a:r>
            <a:endParaRPr lang="en-US" dirty="0" smtClean="0"/>
          </a:p>
          <a:p>
            <a:pPr lvl="0"/>
            <a:r>
              <a:rPr lang="en-IN" dirty="0" smtClean="0"/>
              <a:t>Inventory quantities are updated continuously.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2.periodic inventory system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 smtClean="0">
                <a:latin typeface="Calibri" pitchFamily="34" charset="0"/>
                <a:cs typeface="Calibri" pitchFamily="34" charset="0"/>
              </a:rPr>
              <a:t>Periodic means at </a:t>
            </a:r>
            <a:r>
              <a:rPr lang="en-IN" sz="2800" dirty="0" smtClean="0">
                <a:solidFill>
                  <a:srgbClr val="0D15B3"/>
                </a:solidFill>
                <a:latin typeface="Calibri" pitchFamily="34" charset="0"/>
                <a:cs typeface="Calibri" pitchFamily="34" charset="0"/>
              </a:rPr>
              <a:t>certain points in time </a:t>
            </a:r>
          </a:p>
          <a:p>
            <a:r>
              <a:rPr lang="en-IN" sz="2800" dirty="0" smtClean="0">
                <a:latin typeface="Calibri" pitchFamily="34" charset="0"/>
                <a:cs typeface="Calibri" pitchFamily="34" charset="0"/>
              </a:rPr>
              <a:t>A periodic inventory systems implies when the quantity of inventory on hand is determined on periodically such as </a:t>
            </a:r>
            <a:r>
              <a:rPr lang="en-IN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once a month, quarterly or at the beginning and end of each year </a:t>
            </a:r>
            <a:r>
              <a:rPr lang="en-IN" sz="2800" dirty="0" smtClean="0">
                <a:latin typeface="Calibri" pitchFamily="34" charset="0"/>
                <a:cs typeface="Calibri" pitchFamily="34" charset="0"/>
              </a:rPr>
              <a:t>and does not have an accurate record of the inventories in between these points. </a:t>
            </a:r>
          </a:p>
          <a:p>
            <a:r>
              <a:rPr lang="en-IN" sz="2800" dirty="0" smtClean="0">
                <a:latin typeface="Calibri" pitchFamily="34" charset="0"/>
                <a:cs typeface="Calibri" pitchFamily="34" charset="0"/>
              </a:rPr>
              <a:t>This system does not keep continuous, moment-to-moment records of inventories.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    features 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IN" dirty="0" smtClean="0"/>
              <a:t>Inventory subsidiary ledger is </a:t>
            </a:r>
            <a:r>
              <a:rPr lang="en-IN" dirty="0" smtClean="0">
                <a:solidFill>
                  <a:srgbClr val="FF0000"/>
                </a:solidFill>
              </a:rPr>
              <a:t>not updated </a:t>
            </a:r>
            <a:r>
              <a:rPr lang="en-IN" dirty="0" smtClean="0"/>
              <a:t>after each purchase of inventory.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IN" dirty="0" smtClean="0"/>
              <a:t>Inventory quantities are not updated continuously rather updated on a </a:t>
            </a:r>
            <a:r>
              <a:rPr lang="en-IN" dirty="0" smtClean="0">
                <a:solidFill>
                  <a:srgbClr val="FF0000"/>
                </a:solidFill>
              </a:rPr>
              <a:t>periodic.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dirty="0" smtClean="0"/>
              <a:t>1  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M. Suneetha .Management  of nursing services and education .Ist ed. Frontline publishers,2015 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 .Deepak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K.Chandran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Sc.Kumar.A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comprehensive text book on nursing management Bangalore .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Emmess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medical publishers.2013.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Vati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J. Principles and practice of nursing management and administration .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Ist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publishers . New Delhi 2019.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Venkataraman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A.New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Trends In Management Of Nursing Service And Education. The health science publisher .New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Delhi,I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ed.2017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Contd....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To minimize idle time by avoiding  stock out and storages .</a:t>
            </a:r>
          </a:p>
          <a:p>
            <a:pPr lvl="0"/>
            <a:r>
              <a:rPr lang="en-IN" dirty="0" smtClean="0"/>
              <a:t>To avoid shortage of stock .</a:t>
            </a:r>
          </a:p>
          <a:p>
            <a:pPr lvl="0"/>
            <a:r>
              <a:rPr lang="en-IN" dirty="0" smtClean="0"/>
              <a:t>To minimize the losses due to deterioration, obsolescence and damage of stock.</a:t>
            </a:r>
          </a:p>
          <a:p>
            <a:pPr lvl="0"/>
            <a:r>
              <a:rPr lang="en-IN" dirty="0" smtClean="0"/>
              <a:t>To meet unforeseen future demand .</a:t>
            </a:r>
          </a:p>
          <a:p>
            <a:pPr lvl="0"/>
            <a:r>
              <a:rPr lang="en-IN" dirty="0" smtClean="0"/>
              <a:t>To average out demand  fluctuations .</a:t>
            </a:r>
          </a:p>
          <a:p>
            <a:r>
              <a:rPr lang="en-IN" dirty="0" smtClean="0"/>
              <a:t>To balance various inventory costs such as carrying cost, order costs etc.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214338"/>
            <a:ext cx="7196166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600" dirty="0" smtClean="0"/>
              <a:t/>
            </a:r>
            <a:br>
              <a:rPr lang="en-IN" sz="3600" dirty="0" smtClean="0"/>
            </a:br>
            <a:r>
              <a:rPr lang="en-IN" sz="3600" dirty="0" smtClean="0"/>
              <a:t/>
            </a:r>
            <a:br>
              <a:rPr lang="en-IN" sz="3600" dirty="0" smtClean="0"/>
            </a:br>
            <a:r>
              <a:rPr lang="en-IN" sz="3600" dirty="0" smtClean="0"/>
              <a:t/>
            </a:r>
            <a:br>
              <a:rPr lang="en-IN" sz="3600" dirty="0" smtClean="0"/>
            </a:br>
            <a:r>
              <a:rPr lang="en-IN" sz="3600" dirty="0" smtClean="0"/>
              <a:t/>
            </a:r>
            <a:br>
              <a:rPr lang="en-IN" sz="3600" dirty="0" smtClean="0"/>
            </a:br>
            <a:r>
              <a:rPr lang="en-IN" sz="3600" dirty="0" smtClean="0"/>
              <a:t/>
            </a:r>
            <a:br>
              <a:rPr lang="en-IN" sz="3600" dirty="0" smtClean="0"/>
            </a:br>
            <a:r>
              <a:rPr lang="en-IN" sz="3600" dirty="0" smtClean="0"/>
              <a:t/>
            </a:r>
            <a:br>
              <a:rPr lang="en-IN" sz="3600" dirty="0" smtClean="0"/>
            </a:br>
            <a:r>
              <a:rPr lang="en-IN" sz="3600" dirty="0" smtClean="0"/>
              <a:t/>
            </a:r>
            <a:br>
              <a:rPr lang="en-IN" sz="3600" dirty="0" smtClean="0"/>
            </a:br>
            <a:r>
              <a:rPr lang="en-IN" sz="3600" dirty="0" smtClean="0"/>
              <a:t>Importance of inventory CONTROL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It provides and maintains good customer’s service.</a:t>
            </a:r>
          </a:p>
          <a:p>
            <a:pPr lvl="0"/>
            <a:r>
              <a:rPr lang="en-IN" dirty="0" smtClean="0"/>
              <a:t>Enables smooth flow of materials through production process.</a:t>
            </a:r>
          </a:p>
          <a:p>
            <a:pPr lvl="0"/>
            <a:r>
              <a:rPr lang="en-IN" dirty="0" smtClean="0"/>
              <a:t>Provides protection against the uncertainty of demand and supply.</a:t>
            </a:r>
          </a:p>
          <a:p>
            <a:pPr lvl="0"/>
            <a:r>
              <a:rPr lang="en-IN" dirty="0" smtClean="0"/>
              <a:t>Ensures a reasonable utilization of equipment  and effort .</a:t>
            </a:r>
          </a:p>
          <a:p>
            <a:r>
              <a:rPr lang="en-IN" dirty="0" smtClean="0"/>
              <a:t>Possibility of discount, if purchased in bulk.</a:t>
            </a:r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1979</TotalTime>
  <Words>3122</Words>
  <Application>Microsoft Office PowerPoint</Application>
  <PresentationFormat>On-screen Show (4:3)</PresentationFormat>
  <Paragraphs>381</Paragraphs>
  <Slides>78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79" baseType="lpstr">
      <vt:lpstr>Opulent</vt:lpstr>
      <vt:lpstr>INVENTORY CONTROL</vt:lpstr>
      <vt:lpstr>Central objective </vt:lpstr>
      <vt:lpstr>Specific objectives  </vt:lpstr>
      <vt:lpstr>       introduction   </vt:lpstr>
      <vt:lpstr>    </vt:lpstr>
      <vt:lpstr>    Inventory control  </vt:lpstr>
      <vt:lpstr>objectives  of inventory  control</vt:lpstr>
      <vt:lpstr>Contd....</vt:lpstr>
      <vt:lpstr>       Importance of inventory CONTROL  </vt:lpstr>
      <vt:lpstr>Slide 10</vt:lpstr>
      <vt:lpstr>Slide 11</vt:lpstr>
      <vt:lpstr>Maintaining inventory control </vt:lpstr>
      <vt:lpstr>Standards in inventory control/INVENTORY  STOCK LEVELS</vt:lpstr>
      <vt:lpstr>     1 MINIMUM LEVEL  </vt:lpstr>
      <vt:lpstr>Cont...</vt:lpstr>
      <vt:lpstr>2 Maximum order level</vt:lpstr>
      <vt:lpstr>contd…</vt:lpstr>
      <vt:lpstr>     </vt:lpstr>
      <vt:lpstr>3 average stock levels </vt:lpstr>
      <vt:lpstr>  4. Reserve  stock  </vt:lpstr>
      <vt:lpstr>        5  Re-order level:  </vt:lpstr>
      <vt:lpstr>Slide 22</vt:lpstr>
      <vt:lpstr>        INVENTORY CONTROL TECHNIQUES,ITS BASIS AND USES    </vt:lpstr>
      <vt:lpstr>Slide 24</vt:lpstr>
      <vt:lpstr>                      ABC ANALYSIS(Pareto analysis)  </vt:lpstr>
      <vt:lpstr>Slide 26</vt:lpstr>
      <vt:lpstr>Slide 27</vt:lpstr>
      <vt:lpstr>  </vt:lpstr>
      <vt:lpstr>  </vt:lpstr>
      <vt:lpstr>Slide 30</vt:lpstr>
      <vt:lpstr>Slide 31</vt:lpstr>
      <vt:lpstr>Slide 32</vt:lpstr>
      <vt:lpstr>principles of ABC  analysis  </vt:lpstr>
      <vt:lpstr>Contd…</vt:lpstr>
      <vt:lpstr>Method of ABC analysis </vt:lpstr>
      <vt:lpstr>ADVANTAGES of ABC ANALYSIS  </vt:lpstr>
      <vt:lpstr>Slide 37</vt:lpstr>
      <vt:lpstr>     disadvantages </vt:lpstr>
      <vt:lpstr>Applicability</vt:lpstr>
      <vt:lpstr>   VED ANALYSIS </vt:lpstr>
      <vt:lpstr>Slide 41</vt:lpstr>
      <vt:lpstr>Slide 42</vt:lpstr>
      <vt:lpstr>Advantages of VED analysis </vt:lpstr>
      <vt:lpstr>MATRIX OF ABC/ VED ANALYSIS  </vt:lpstr>
      <vt:lpstr>Slide 45</vt:lpstr>
      <vt:lpstr>MATRIX OF ABC/ VED ANALYSIS </vt:lpstr>
      <vt:lpstr>CONTROL OF VED ITEMS  </vt:lpstr>
      <vt:lpstr>Advantages  </vt:lpstr>
      <vt:lpstr>FSN Analysis  </vt:lpstr>
      <vt:lpstr>                  Analysis  </vt:lpstr>
      <vt:lpstr>Slide 51</vt:lpstr>
      <vt:lpstr>   Advantages  </vt:lpstr>
      <vt:lpstr>   SDE (sacrce, difficult, easy to obtain )ANALYSIS </vt:lpstr>
      <vt:lpstr>Slide 54</vt:lpstr>
      <vt:lpstr>            Criteria. </vt:lpstr>
      <vt:lpstr>HML (HIGH,MEDIUM,LOW )Analysis </vt:lpstr>
      <vt:lpstr>Slide 57</vt:lpstr>
      <vt:lpstr>XYZ Analysis  </vt:lpstr>
      <vt:lpstr>Advantages</vt:lpstr>
      <vt:lpstr>GOLF  Analysis  </vt:lpstr>
      <vt:lpstr>   SOS ANALYSIS </vt:lpstr>
      <vt:lpstr>Slide 62</vt:lpstr>
      <vt:lpstr>Slide 63</vt:lpstr>
      <vt:lpstr>        Factors in inventory control decision making process </vt:lpstr>
      <vt:lpstr>Slide 65</vt:lpstr>
      <vt:lpstr>2  inventory Carrying     costs/holding costs:</vt:lpstr>
      <vt:lpstr>Contd…</vt:lpstr>
      <vt:lpstr>3 Shortage costs/out of stock: </vt:lpstr>
      <vt:lpstr> 4  Other costs</vt:lpstr>
      <vt:lpstr>Total inventory cost  </vt:lpstr>
      <vt:lpstr>       INVENTORY ACCOUNTING/recording  SYSTEM  </vt:lpstr>
      <vt:lpstr>1.Perpetual inventory systems  </vt:lpstr>
      <vt:lpstr>Perpetual stock taking  </vt:lpstr>
      <vt:lpstr>Slide 74</vt:lpstr>
      <vt:lpstr>features  </vt:lpstr>
      <vt:lpstr>2.periodic inventory system  </vt:lpstr>
      <vt:lpstr>    features  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INVENTORY CONTROL</dc:title>
  <dc:creator>user</dc:creator>
  <cp:lastModifiedBy>ccc</cp:lastModifiedBy>
  <cp:revision>110</cp:revision>
  <dcterms:created xsi:type="dcterms:W3CDTF">2002-01-05T22:46:36Z</dcterms:created>
  <dcterms:modified xsi:type="dcterms:W3CDTF">2021-07-15T04:54:33Z</dcterms:modified>
</cp:coreProperties>
</file>