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77" r:id="rId1"/>
  </p:sldMasterIdLst>
  <p:notesMasterIdLst>
    <p:notesMasterId r:id="rId49"/>
  </p:notesMasterIdLst>
  <p:sldIdLst>
    <p:sldId id="256" r:id="rId2"/>
    <p:sldId id="257" r:id="rId3"/>
    <p:sldId id="260" r:id="rId4"/>
    <p:sldId id="261" r:id="rId5"/>
    <p:sldId id="310" r:id="rId6"/>
    <p:sldId id="311" r:id="rId7"/>
    <p:sldId id="267" r:id="rId8"/>
    <p:sldId id="268" r:id="rId9"/>
    <p:sldId id="312" r:id="rId10"/>
    <p:sldId id="269" r:id="rId11"/>
    <p:sldId id="270" r:id="rId12"/>
    <p:sldId id="313" r:id="rId13"/>
    <p:sldId id="314" r:id="rId14"/>
    <p:sldId id="315" r:id="rId15"/>
    <p:sldId id="285" r:id="rId16"/>
    <p:sldId id="286" r:id="rId17"/>
    <p:sldId id="287" r:id="rId18"/>
    <p:sldId id="288" r:id="rId19"/>
    <p:sldId id="289" r:id="rId20"/>
    <p:sldId id="290" r:id="rId21"/>
    <p:sldId id="291" r:id="rId22"/>
    <p:sldId id="292" r:id="rId23"/>
    <p:sldId id="293" r:id="rId24"/>
    <p:sldId id="294" r:id="rId25"/>
    <p:sldId id="295" r:id="rId26"/>
    <p:sldId id="296" r:id="rId27"/>
    <p:sldId id="316" r:id="rId28"/>
    <p:sldId id="317" r:id="rId29"/>
    <p:sldId id="318" r:id="rId30"/>
    <p:sldId id="319" r:id="rId31"/>
    <p:sldId id="300" r:id="rId32"/>
    <p:sldId id="301" r:id="rId33"/>
    <p:sldId id="320" r:id="rId34"/>
    <p:sldId id="321" r:id="rId35"/>
    <p:sldId id="302" r:id="rId36"/>
    <p:sldId id="303" r:id="rId37"/>
    <p:sldId id="325" r:id="rId38"/>
    <p:sldId id="326" r:id="rId39"/>
    <p:sldId id="328" r:id="rId40"/>
    <p:sldId id="329" r:id="rId41"/>
    <p:sldId id="330" r:id="rId42"/>
    <p:sldId id="331" r:id="rId43"/>
    <p:sldId id="304" r:id="rId44"/>
    <p:sldId id="306" r:id="rId45"/>
    <p:sldId id="307" r:id="rId46"/>
    <p:sldId id="308" r:id="rId47"/>
    <p:sldId id="309" r:id="rId48"/>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CF8D62D4-DF59-42CF-A41B-8F9CE03EEFDF}" type="datetimeFigureOut">
              <a:rPr lang="en-IN" smtClean="0"/>
              <a:t>19-11-2020</a:t>
            </a:fld>
            <a:endParaRPr lang="en-IN"/>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F4F03166-80B5-4BAF-A730-F33B875CFAEA}" type="slidenum">
              <a:rPr lang="en-IN" smtClean="0"/>
              <a:t>‹#›</a:t>
            </a:fld>
            <a:endParaRPr lang="en-IN"/>
          </a:p>
        </p:txBody>
      </p:sp>
    </p:spTree>
    <p:extLst>
      <p:ext uri="{BB962C8B-B14F-4D97-AF65-F5344CB8AC3E}">
        <p14:creationId xmlns:p14="http://schemas.microsoft.com/office/powerpoint/2010/main" val="2580299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F4F03166-80B5-4BAF-A730-F33B875CFAEA}" type="slidenum">
              <a:rPr lang="en-IN" smtClean="0"/>
              <a:t>5</a:t>
            </a:fld>
            <a:endParaRPr lang="en-IN"/>
          </a:p>
        </p:txBody>
      </p:sp>
    </p:spTree>
    <p:extLst>
      <p:ext uri="{BB962C8B-B14F-4D97-AF65-F5344CB8AC3E}">
        <p14:creationId xmlns:p14="http://schemas.microsoft.com/office/powerpoint/2010/main" val="122670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D8BD707-D9CF-40AE-B4C6-C98DA3205C09}"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1446721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D8BD707-D9CF-40AE-B4C6-C98DA3205C09}"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3353076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D8BD707-D9CF-40AE-B4C6-C98DA3205C09}"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513916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D8BD707-D9CF-40AE-B4C6-C98DA3205C09}"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2801763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IN"/>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2807245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D8BD707-D9CF-40AE-B4C6-C98DA3205C09}" type="datetimeFigureOut">
              <a:rPr lang="en-US" smtClean="0"/>
              <a:t>11/19/2020</a:t>
            </a:fld>
            <a:endParaRPr lang="en-US"/>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452701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D8BD707-D9CF-40AE-B4C6-C98DA3205C09}" type="datetimeFigureOut">
              <a:rPr lang="en-US" smtClean="0"/>
              <a:t>11/19/2020</a:t>
            </a:fld>
            <a:endParaRPr lang="en-US"/>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2638279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D8BD707-D9CF-40AE-B4C6-C98DA3205C09}" type="datetimeFigureOut">
              <a:rPr lang="en-US" smtClean="0"/>
              <a:t>11/19/2020</a:t>
            </a:fld>
            <a:endParaRPr lang="en-US"/>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2977877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11/19/2020</a:t>
            </a:fld>
            <a:endParaRPr lang="en-US"/>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3192075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11/19/2020</a:t>
            </a:fld>
            <a:endParaRPr lang="en-US"/>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3507661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11/19/2020</a:t>
            </a:fld>
            <a:endParaRPr lang="en-US"/>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2052817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t>11/19/2020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IN" smtClean="0"/>
              <a:t>‹#›</a:t>
            </a:fld>
            <a:endParaRPr lang="en-IN"/>
          </a:p>
        </p:txBody>
      </p:sp>
    </p:spTree>
    <p:extLst>
      <p:ext uri="{BB962C8B-B14F-4D97-AF65-F5344CB8AC3E}">
        <p14:creationId xmlns:p14="http://schemas.microsoft.com/office/powerpoint/2010/main" val="2963038335"/>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656576301"/>
              </p:ext>
            </p:extLst>
          </p:nvPr>
        </p:nvGraphicFramePr>
        <p:xfrm>
          <a:off x="419100" y="523250"/>
          <a:ext cx="8278495" cy="5931997"/>
        </p:xfrm>
        <a:graphic>
          <a:graphicData uri="http://schemas.openxmlformats.org/drawingml/2006/table">
            <a:tbl>
              <a:tblPr firstRow="1" bandRow="1">
                <a:tableStyleId>{2D5ABB26-0587-4C30-8999-92F81FD0307C}</a:tableStyleId>
              </a:tblPr>
              <a:tblGrid>
                <a:gridCol w="2478405"/>
                <a:gridCol w="5800090"/>
              </a:tblGrid>
              <a:tr h="686183">
                <a:tc>
                  <a:txBody>
                    <a:bodyPr/>
                    <a:lstStyle/>
                    <a:p>
                      <a:pPr marL="127000">
                        <a:lnSpc>
                          <a:spcPts val="2655"/>
                        </a:lnSpc>
                      </a:pPr>
                      <a:r>
                        <a:rPr sz="2400" b="1" spc="-45" dirty="0">
                          <a:solidFill>
                            <a:srgbClr val="000080"/>
                          </a:solidFill>
                          <a:latin typeface="Arial"/>
                          <a:cs typeface="Arial"/>
                        </a:rPr>
                        <a:t>COURSE</a:t>
                      </a:r>
                      <a:endParaRPr sz="2400" dirty="0">
                        <a:latin typeface="Arial"/>
                        <a:cs typeface="Arial"/>
                      </a:endParaRPr>
                    </a:p>
                  </a:txBody>
                  <a:tcPr marL="0" marR="0" marT="0" marB="0"/>
                </a:tc>
                <a:tc>
                  <a:txBody>
                    <a:bodyPr/>
                    <a:lstStyle/>
                    <a:p>
                      <a:pPr marL="193675">
                        <a:lnSpc>
                          <a:spcPts val="2655"/>
                        </a:lnSpc>
                        <a:tabLst>
                          <a:tab pos="2463165" algn="l"/>
                        </a:tabLst>
                      </a:pPr>
                      <a:r>
                        <a:rPr sz="2400" b="1" dirty="0">
                          <a:latin typeface="Arial"/>
                          <a:cs typeface="Arial"/>
                        </a:rPr>
                        <a:t>:</a:t>
                      </a:r>
                      <a:r>
                        <a:rPr sz="2400" b="1" spc="-40" dirty="0">
                          <a:latin typeface="Arial"/>
                          <a:cs typeface="Arial"/>
                        </a:rPr>
                        <a:t> </a:t>
                      </a:r>
                      <a:r>
                        <a:rPr sz="2400" b="1" spc="-25" dirty="0">
                          <a:latin typeface="Arial"/>
                          <a:cs typeface="Arial"/>
                        </a:rPr>
                        <a:t>B.Sc</a:t>
                      </a:r>
                      <a:r>
                        <a:rPr sz="2400" b="1" spc="100" dirty="0">
                          <a:latin typeface="Arial"/>
                          <a:cs typeface="Arial"/>
                        </a:rPr>
                        <a:t> </a:t>
                      </a:r>
                      <a:r>
                        <a:rPr sz="2400" b="1" spc="-10" dirty="0">
                          <a:latin typeface="Arial"/>
                          <a:cs typeface="Arial"/>
                        </a:rPr>
                        <a:t>Nursing	</a:t>
                      </a:r>
                      <a:r>
                        <a:rPr sz="2400" b="1" spc="-35" dirty="0">
                          <a:latin typeface="Arial"/>
                          <a:cs typeface="Arial"/>
                        </a:rPr>
                        <a:t>IV</a:t>
                      </a:r>
                      <a:r>
                        <a:rPr sz="2400" b="1" spc="-20" dirty="0">
                          <a:latin typeface="Arial"/>
                          <a:cs typeface="Arial"/>
                        </a:rPr>
                        <a:t> </a:t>
                      </a:r>
                      <a:r>
                        <a:rPr sz="2400" b="1" spc="-60" dirty="0">
                          <a:latin typeface="Arial"/>
                          <a:cs typeface="Arial"/>
                        </a:rPr>
                        <a:t>Year</a:t>
                      </a:r>
                      <a:endParaRPr sz="2400">
                        <a:latin typeface="Arial"/>
                        <a:cs typeface="Arial"/>
                      </a:endParaRPr>
                    </a:p>
                  </a:txBody>
                  <a:tcPr marL="0" marR="0" marT="0" marB="0"/>
                </a:tc>
              </a:tr>
              <a:tr h="1032175">
                <a:tc>
                  <a:txBody>
                    <a:bodyPr/>
                    <a:lstStyle/>
                    <a:p>
                      <a:pPr>
                        <a:lnSpc>
                          <a:spcPct val="100000"/>
                        </a:lnSpc>
                        <a:spcBef>
                          <a:spcPts val="20"/>
                        </a:spcBef>
                      </a:pPr>
                      <a:endParaRPr sz="2150">
                        <a:latin typeface="Times New Roman"/>
                        <a:cs typeface="Times New Roman"/>
                      </a:endParaRPr>
                    </a:p>
                    <a:p>
                      <a:pPr marL="127000">
                        <a:lnSpc>
                          <a:spcPct val="100000"/>
                        </a:lnSpc>
                      </a:pPr>
                      <a:r>
                        <a:rPr sz="2400" b="1" spc="-45" dirty="0">
                          <a:solidFill>
                            <a:srgbClr val="000080"/>
                          </a:solidFill>
                          <a:latin typeface="Arial"/>
                          <a:cs typeface="Arial"/>
                        </a:rPr>
                        <a:t>SUBJECT</a:t>
                      </a:r>
                      <a:endParaRPr sz="2400">
                        <a:latin typeface="Arial"/>
                        <a:cs typeface="Arial"/>
                      </a:endParaRPr>
                    </a:p>
                  </a:txBody>
                  <a:tcPr marL="0" marR="0" marT="2540" marB="0"/>
                </a:tc>
                <a:tc>
                  <a:txBody>
                    <a:bodyPr/>
                    <a:lstStyle/>
                    <a:p>
                      <a:pPr>
                        <a:lnSpc>
                          <a:spcPct val="100000"/>
                        </a:lnSpc>
                        <a:spcBef>
                          <a:spcPts val="20"/>
                        </a:spcBef>
                      </a:pPr>
                      <a:endParaRPr sz="2150">
                        <a:latin typeface="Times New Roman"/>
                        <a:cs typeface="Times New Roman"/>
                      </a:endParaRPr>
                    </a:p>
                    <a:p>
                      <a:pPr marL="193675">
                        <a:lnSpc>
                          <a:spcPct val="100000"/>
                        </a:lnSpc>
                      </a:pPr>
                      <a:r>
                        <a:rPr sz="2400" b="1" dirty="0">
                          <a:latin typeface="Arial"/>
                          <a:cs typeface="Arial"/>
                        </a:rPr>
                        <a:t>: </a:t>
                      </a:r>
                      <a:r>
                        <a:rPr sz="2400" b="1" spc="-15" dirty="0">
                          <a:latin typeface="Arial"/>
                          <a:cs typeface="Arial"/>
                        </a:rPr>
                        <a:t>Community </a:t>
                      </a:r>
                      <a:r>
                        <a:rPr sz="2400" b="1" spc="5" dirty="0">
                          <a:latin typeface="Arial"/>
                          <a:cs typeface="Arial"/>
                        </a:rPr>
                        <a:t>Health </a:t>
                      </a:r>
                      <a:r>
                        <a:rPr sz="2400" b="1" spc="-10" dirty="0">
                          <a:latin typeface="Arial"/>
                          <a:cs typeface="Arial"/>
                        </a:rPr>
                        <a:t>Nursing</a:t>
                      </a:r>
                      <a:r>
                        <a:rPr sz="2400" b="1" spc="30" dirty="0">
                          <a:latin typeface="Arial"/>
                          <a:cs typeface="Arial"/>
                        </a:rPr>
                        <a:t> </a:t>
                      </a:r>
                      <a:r>
                        <a:rPr sz="2400" b="1" spc="-35" dirty="0">
                          <a:latin typeface="Arial"/>
                          <a:cs typeface="Arial"/>
                        </a:rPr>
                        <a:t>II</a:t>
                      </a:r>
                      <a:endParaRPr sz="2400">
                        <a:latin typeface="Arial"/>
                        <a:cs typeface="Arial"/>
                      </a:endParaRPr>
                    </a:p>
                  </a:txBody>
                  <a:tcPr marL="0" marR="0" marT="2540" marB="0"/>
                </a:tc>
              </a:tr>
              <a:tr h="1479376">
                <a:tc>
                  <a:txBody>
                    <a:bodyPr/>
                    <a:lstStyle/>
                    <a:p>
                      <a:pPr>
                        <a:lnSpc>
                          <a:spcPct val="100000"/>
                        </a:lnSpc>
                        <a:spcBef>
                          <a:spcPts val="25"/>
                        </a:spcBef>
                      </a:pPr>
                      <a:endParaRPr sz="2150">
                        <a:latin typeface="Times New Roman"/>
                        <a:cs typeface="Times New Roman"/>
                      </a:endParaRPr>
                    </a:p>
                    <a:p>
                      <a:pPr marL="127000">
                        <a:lnSpc>
                          <a:spcPct val="100000"/>
                        </a:lnSpc>
                        <a:spcBef>
                          <a:spcPts val="5"/>
                        </a:spcBef>
                      </a:pPr>
                      <a:r>
                        <a:rPr sz="2400" b="1" spc="-60" dirty="0">
                          <a:solidFill>
                            <a:srgbClr val="000080"/>
                          </a:solidFill>
                          <a:latin typeface="Arial"/>
                          <a:cs typeface="Arial"/>
                        </a:rPr>
                        <a:t>UNIT</a:t>
                      </a:r>
                      <a:endParaRPr sz="2400">
                        <a:latin typeface="Arial"/>
                        <a:cs typeface="Arial"/>
                      </a:endParaRPr>
                    </a:p>
                  </a:txBody>
                  <a:tcPr marL="0" marR="0" marT="3175" marB="0"/>
                </a:tc>
                <a:tc>
                  <a:txBody>
                    <a:bodyPr/>
                    <a:lstStyle/>
                    <a:p>
                      <a:pPr>
                        <a:lnSpc>
                          <a:spcPct val="100000"/>
                        </a:lnSpc>
                        <a:spcBef>
                          <a:spcPts val="15"/>
                        </a:spcBef>
                      </a:pPr>
                      <a:endParaRPr sz="2150" dirty="0">
                        <a:latin typeface="Times New Roman"/>
                        <a:cs typeface="Times New Roman"/>
                      </a:endParaRPr>
                    </a:p>
                    <a:p>
                      <a:pPr marL="193675" marR="119380">
                        <a:lnSpc>
                          <a:spcPct val="100400"/>
                        </a:lnSpc>
                      </a:pPr>
                      <a:r>
                        <a:rPr sz="2400" b="1">
                          <a:latin typeface="Arial"/>
                          <a:cs typeface="Arial"/>
                        </a:rPr>
                        <a:t>: </a:t>
                      </a:r>
                      <a:r>
                        <a:rPr sz="2400" b="1" spc="-30" smtClean="0">
                          <a:latin typeface="Arial"/>
                          <a:cs typeface="Arial"/>
                        </a:rPr>
                        <a:t>IV</a:t>
                      </a:r>
                      <a:endParaRPr sz="2400" dirty="0">
                        <a:latin typeface="Arial"/>
                        <a:cs typeface="Arial"/>
                      </a:endParaRPr>
                    </a:p>
                  </a:txBody>
                  <a:tcPr marL="0" marR="0" marT="1905" marB="0"/>
                </a:tc>
              </a:tr>
              <a:tr h="1078183">
                <a:tc>
                  <a:txBody>
                    <a:bodyPr/>
                    <a:lstStyle/>
                    <a:p>
                      <a:pPr marL="127000">
                        <a:lnSpc>
                          <a:spcPct val="100000"/>
                        </a:lnSpc>
                        <a:spcBef>
                          <a:spcPts val="225"/>
                        </a:spcBef>
                      </a:pPr>
                      <a:r>
                        <a:rPr sz="2400" b="1" spc="-60" dirty="0">
                          <a:solidFill>
                            <a:srgbClr val="000080"/>
                          </a:solidFill>
                          <a:latin typeface="Arial"/>
                          <a:cs typeface="Arial"/>
                        </a:rPr>
                        <a:t>TOPIC</a:t>
                      </a:r>
                      <a:endParaRPr sz="2400">
                        <a:latin typeface="Arial"/>
                        <a:cs typeface="Arial"/>
                      </a:endParaRPr>
                    </a:p>
                  </a:txBody>
                  <a:tcPr marL="0" marR="0" marT="28575" marB="0"/>
                </a:tc>
                <a:tc>
                  <a:txBody>
                    <a:bodyPr/>
                    <a:lstStyle/>
                    <a:p>
                      <a:pPr marL="193675">
                        <a:lnSpc>
                          <a:spcPct val="100000"/>
                        </a:lnSpc>
                        <a:spcBef>
                          <a:spcPts val="225"/>
                        </a:spcBef>
                      </a:pPr>
                      <a:r>
                        <a:rPr sz="2400" b="1" spc="-40" dirty="0">
                          <a:latin typeface="Arial"/>
                          <a:cs typeface="Arial"/>
                        </a:rPr>
                        <a:t>:Job </a:t>
                      </a:r>
                      <a:r>
                        <a:rPr sz="2400" b="1" spc="10" dirty="0">
                          <a:latin typeface="Arial"/>
                          <a:cs typeface="Arial"/>
                        </a:rPr>
                        <a:t>description </a:t>
                      </a:r>
                      <a:r>
                        <a:rPr sz="2400" b="1" spc="-25" dirty="0">
                          <a:latin typeface="Arial"/>
                          <a:cs typeface="Arial"/>
                        </a:rPr>
                        <a:t>of </a:t>
                      </a:r>
                      <a:r>
                        <a:rPr sz="2400" b="1" spc="-10" dirty="0">
                          <a:latin typeface="Arial"/>
                          <a:cs typeface="Arial"/>
                        </a:rPr>
                        <a:t>community</a:t>
                      </a:r>
                      <a:r>
                        <a:rPr sz="2400" b="1" spc="45" dirty="0">
                          <a:latin typeface="Arial"/>
                          <a:cs typeface="Arial"/>
                        </a:rPr>
                        <a:t> </a:t>
                      </a:r>
                      <a:r>
                        <a:rPr sz="2400" b="1" spc="10" dirty="0">
                          <a:latin typeface="Arial"/>
                          <a:cs typeface="Arial"/>
                        </a:rPr>
                        <a:t>health</a:t>
                      </a:r>
                      <a:endParaRPr sz="2400">
                        <a:latin typeface="Arial"/>
                        <a:cs typeface="Arial"/>
                      </a:endParaRPr>
                    </a:p>
                    <a:p>
                      <a:pPr marL="451484">
                        <a:lnSpc>
                          <a:spcPct val="100000"/>
                        </a:lnSpc>
                        <a:spcBef>
                          <a:spcPts val="50"/>
                        </a:spcBef>
                      </a:pPr>
                      <a:r>
                        <a:rPr sz="2400" b="1" spc="-5" dirty="0">
                          <a:latin typeface="Arial"/>
                          <a:cs typeface="Arial"/>
                        </a:rPr>
                        <a:t>nursing</a:t>
                      </a:r>
                      <a:r>
                        <a:rPr sz="2400" b="1" spc="-50" dirty="0">
                          <a:latin typeface="Arial"/>
                          <a:cs typeface="Arial"/>
                        </a:rPr>
                        <a:t> </a:t>
                      </a:r>
                      <a:r>
                        <a:rPr sz="2400" b="1" spc="-15" dirty="0">
                          <a:latin typeface="Arial"/>
                          <a:cs typeface="Arial"/>
                        </a:rPr>
                        <a:t>personnel</a:t>
                      </a:r>
                      <a:endParaRPr sz="2400">
                        <a:latin typeface="Arial"/>
                        <a:cs typeface="Arial"/>
                      </a:endParaRPr>
                    </a:p>
                  </a:txBody>
                  <a:tcPr marL="0" marR="0" marT="28575" marB="0"/>
                </a:tc>
              </a:tr>
              <a:tr h="1021129">
                <a:tc>
                  <a:txBody>
                    <a:bodyPr/>
                    <a:lstStyle/>
                    <a:p>
                      <a:pPr marL="127000">
                        <a:lnSpc>
                          <a:spcPct val="100000"/>
                        </a:lnSpc>
                        <a:spcBef>
                          <a:spcPts val="2200"/>
                        </a:spcBef>
                      </a:pPr>
                      <a:r>
                        <a:rPr sz="2400" b="1" spc="-65" dirty="0">
                          <a:solidFill>
                            <a:srgbClr val="000080"/>
                          </a:solidFill>
                          <a:latin typeface="Arial"/>
                          <a:cs typeface="Arial"/>
                        </a:rPr>
                        <a:t>PREPARED</a:t>
                      </a:r>
                      <a:r>
                        <a:rPr sz="2400" b="1" spc="270" dirty="0">
                          <a:solidFill>
                            <a:srgbClr val="000080"/>
                          </a:solidFill>
                          <a:latin typeface="Arial"/>
                          <a:cs typeface="Arial"/>
                        </a:rPr>
                        <a:t> </a:t>
                      </a:r>
                      <a:r>
                        <a:rPr sz="2400" b="1" spc="-85" dirty="0">
                          <a:solidFill>
                            <a:srgbClr val="000080"/>
                          </a:solidFill>
                          <a:latin typeface="Arial"/>
                          <a:cs typeface="Arial"/>
                        </a:rPr>
                        <a:t>BY</a:t>
                      </a:r>
                      <a:endParaRPr sz="2400">
                        <a:latin typeface="Arial"/>
                        <a:cs typeface="Arial"/>
                      </a:endParaRPr>
                    </a:p>
                  </a:txBody>
                  <a:tcPr marL="0" marR="0" marT="279400" marB="0"/>
                </a:tc>
                <a:tc>
                  <a:txBody>
                    <a:bodyPr/>
                    <a:lstStyle/>
                    <a:p>
                      <a:pPr marL="193675">
                        <a:lnSpc>
                          <a:spcPct val="100000"/>
                        </a:lnSpc>
                        <a:spcBef>
                          <a:spcPts val="2200"/>
                        </a:spcBef>
                      </a:pPr>
                      <a:r>
                        <a:rPr sz="2400" b="1" dirty="0" smtClean="0">
                          <a:latin typeface="Arial"/>
                          <a:cs typeface="Arial"/>
                        </a:rPr>
                        <a:t>:</a:t>
                      </a:r>
                      <a:r>
                        <a:rPr lang="en-US" sz="2400" b="1" dirty="0" smtClean="0">
                          <a:latin typeface="Arial"/>
                          <a:cs typeface="Arial"/>
                        </a:rPr>
                        <a:t>Seeja Jacob,</a:t>
                      </a:r>
                    </a:p>
                    <a:p>
                      <a:pPr marL="193675">
                        <a:lnSpc>
                          <a:spcPct val="100000"/>
                        </a:lnSpc>
                        <a:spcBef>
                          <a:spcPts val="2200"/>
                        </a:spcBef>
                      </a:pPr>
                      <a:r>
                        <a:rPr lang="en-US" sz="2400" b="1" dirty="0" smtClean="0">
                          <a:latin typeface="Arial"/>
                          <a:cs typeface="Arial"/>
                        </a:rPr>
                        <a:t>Department </a:t>
                      </a:r>
                      <a:r>
                        <a:rPr lang="en-US" sz="2400" b="1" baseline="0" dirty="0" smtClean="0">
                          <a:latin typeface="Arial"/>
                          <a:cs typeface="Arial"/>
                        </a:rPr>
                        <a:t> of community health nursing</a:t>
                      </a:r>
                      <a:endParaRPr sz="2400" dirty="0">
                        <a:latin typeface="Arial"/>
                        <a:cs typeface="Arial"/>
                      </a:endParaRPr>
                    </a:p>
                  </a:txBody>
                  <a:tcPr marL="0" marR="0" marT="279400" marB="0"/>
                </a:tc>
              </a:tr>
            </a:tbl>
          </a:graphicData>
        </a:graphic>
      </p:graphicFrame>
      <p:sp>
        <p:nvSpPr>
          <p:cNvPr id="3" name="object 3"/>
          <p:cNvSpPr txBox="1"/>
          <p:nvPr/>
        </p:nvSpPr>
        <p:spPr>
          <a:xfrm>
            <a:off x="8507730" y="6443979"/>
            <a:ext cx="112395" cy="208279"/>
          </a:xfrm>
          <a:prstGeom prst="rect">
            <a:avLst/>
          </a:prstGeom>
        </p:spPr>
        <p:txBody>
          <a:bodyPr vert="horz" wrap="square" lIns="0" tIns="12700" rIns="0" bIns="0" rtlCol="0">
            <a:spAutoFit/>
          </a:bodyPr>
          <a:lstStyle/>
          <a:p>
            <a:pPr marL="12700">
              <a:lnSpc>
                <a:spcPct val="100000"/>
              </a:lnSpc>
              <a:spcBef>
                <a:spcPts val="100"/>
              </a:spcBef>
            </a:pPr>
            <a:r>
              <a:rPr sz="1200" spc="-600" dirty="0">
                <a:solidFill>
                  <a:srgbClr val="888888"/>
                </a:solidFill>
                <a:latin typeface="Arial"/>
                <a:cs typeface="Arial"/>
              </a:rPr>
              <a:t>1</a:t>
            </a:r>
            <a:r>
              <a:rPr sz="1800" baseline="2314" dirty="0">
                <a:solidFill>
                  <a:srgbClr val="888888"/>
                </a:solidFill>
                <a:latin typeface="Carlito"/>
                <a:cs typeface="Carlito"/>
              </a:rPr>
              <a:t>1</a:t>
            </a:r>
            <a:endParaRPr sz="1800" baseline="2314">
              <a:latin typeface="Carlito"/>
              <a:cs typeface="Carlito"/>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6575" y="1310893"/>
            <a:ext cx="8078470" cy="3624197"/>
          </a:xfrm>
          <a:prstGeom prst="rect">
            <a:avLst/>
          </a:prstGeom>
        </p:spPr>
        <p:txBody>
          <a:bodyPr vert="horz" wrap="square" lIns="0" tIns="5715" rIns="0" bIns="0" rtlCol="0">
            <a:spAutoFit/>
          </a:bodyPr>
          <a:lstStyle/>
          <a:p>
            <a:pPr marL="355600" marR="16510" indent="-343535" algn="just">
              <a:lnSpc>
                <a:spcPct val="102499"/>
              </a:lnSpc>
              <a:spcBef>
                <a:spcPts val="45"/>
              </a:spcBef>
              <a:buChar char="-"/>
              <a:tabLst>
                <a:tab pos="356235" algn="l"/>
              </a:tabLst>
            </a:pPr>
            <a:r>
              <a:rPr sz="2400" spc="15" dirty="0">
                <a:latin typeface="Times New Roman" panose="02020603050405020304" pitchFamily="18" charset="0"/>
                <a:cs typeface="Times New Roman" panose="02020603050405020304" pitchFamily="18" charset="0"/>
              </a:rPr>
              <a:t>Encourage, </a:t>
            </a:r>
            <a:r>
              <a:rPr sz="2400" spc="5" dirty="0">
                <a:latin typeface="Times New Roman" panose="02020603050405020304" pitchFamily="18" charset="0"/>
                <a:cs typeface="Times New Roman" panose="02020603050405020304" pitchFamily="18" charset="0"/>
              </a:rPr>
              <a:t>initiative and </a:t>
            </a:r>
            <a:r>
              <a:rPr sz="2400" spc="20" dirty="0">
                <a:latin typeface="Times New Roman" panose="02020603050405020304" pitchFamily="18" charset="0"/>
                <a:cs typeface="Times New Roman" panose="02020603050405020304" pitchFamily="18" charset="0"/>
              </a:rPr>
              <a:t>help </a:t>
            </a:r>
            <a:r>
              <a:rPr sz="2400" dirty="0">
                <a:latin typeface="Times New Roman" panose="02020603050405020304" pitchFamily="18" charset="0"/>
                <a:cs typeface="Times New Roman" panose="02020603050405020304" pitchFamily="18" charset="0"/>
              </a:rPr>
              <a:t>in </a:t>
            </a:r>
            <a:r>
              <a:rPr sz="2400" spc="25" dirty="0">
                <a:latin typeface="Times New Roman" panose="02020603050405020304" pitchFamily="18" charset="0"/>
                <a:cs typeface="Times New Roman" panose="02020603050405020304" pitchFamily="18" charset="0"/>
              </a:rPr>
              <a:t>promoting  </a:t>
            </a:r>
            <a:r>
              <a:rPr sz="2400" dirty="0">
                <a:latin typeface="Times New Roman" panose="02020603050405020304" pitchFamily="18" charset="0"/>
                <a:cs typeface="Times New Roman" panose="02020603050405020304" pitchFamily="18" charset="0"/>
              </a:rPr>
              <a:t>professional </a:t>
            </a:r>
            <a:r>
              <a:rPr sz="2400" spc="15" dirty="0">
                <a:latin typeface="Times New Roman" panose="02020603050405020304" pitchFamily="18" charset="0"/>
                <a:cs typeface="Times New Roman" panose="02020603050405020304" pitchFamily="18" charset="0"/>
              </a:rPr>
              <a:t>growth </a:t>
            </a:r>
            <a:r>
              <a:rPr sz="2400" spc="25" dirty="0">
                <a:latin typeface="Times New Roman" panose="02020603050405020304" pitchFamily="18" charset="0"/>
                <a:cs typeface="Times New Roman" panose="02020603050405020304" pitchFamily="18" charset="0"/>
              </a:rPr>
              <a:t>of</a:t>
            </a:r>
            <a:r>
              <a:rPr sz="2400" spc="-434" dirty="0">
                <a:latin typeface="Times New Roman" panose="02020603050405020304" pitchFamily="18" charset="0"/>
                <a:cs typeface="Times New Roman" panose="02020603050405020304" pitchFamily="18" charset="0"/>
              </a:rPr>
              <a:t> </a:t>
            </a:r>
            <a:r>
              <a:rPr sz="2400" spc="-30" dirty="0">
                <a:latin typeface="Times New Roman" panose="02020603050405020304" pitchFamily="18" charset="0"/>
                <a:cs typeface="Times New Roman" panose="02020603050405020304" pitchFamily="18" charset="0"/>
              </a:rPr>
              <a:t>staffs</a:t>
            </a:r>
            <a:endParaRPr sz="2400" dirty="0">
              <a:latin typeface="Times New Roman" panose="02020603050405020304" pitchFamily="18" charset="0"/>
              <a:cs typeface="Times New Roman" panose="02020603050405020304" pitchFamily="18" charset="0"/>
            </a:endParaRPr>
          </a:p>
          <a:p>
            <a:pPr marL="355600" marR="5080" indent="-343535" algn="just">
              <a:lnSpc>
                <a:spcPct val="102400"/>
              </a:lnSpc>
              <a:spcBef>
                <a:spcPts val="675"/>
              </a:spcBef>
              <a:buChar char="-"/>
              <a:tabLst>
                <a:tab pos="356235" algn="l"/>
              </a:tabLst>
            </a:pPr>
            <a:r>
              <a:rPr sz="2400" spc="15" dirty="0">
                <a:latin typeface="Times New Roman" panose="02020603050405020304" pitchFamily="18" charset="0"/>
                <a:cs typeface="Times New Roman" panose="02020603050405020304" pitchFamily="18" charset="0"/>
              </a:rPr>
              <a:t>Interpretation </a:t>
            </a:r>
            <a:r>
              <a:rPr sz="2400" spc="25" dirty="0">
                <a:latin typeface="Times New Roman" panose="02020603050405020304" pitchFamily="18" charset="0"/>
                <a:cs typeface="Times New Roman" panose="02020603050405020304" pitchFamily="18" charset="0"/>
              </a:rPr>
              <a:t>of </a:t>
            </a:r>
            <a:r>
              <a:rPr sz="2400" spc="20" dirty="0">
                <a:latin typeface="Times New Roman" panose="02020603050405020304" pitchFamily="18" charset="0"/>
                <a:cs typeface="Times New Roman" panose="02020603050405020304" pitchFamily="18" charset="0"/>
              </a:rPr>
              <a:t>policies, </a:t>
            </a:r>
            <a:r>
              <a:rPr sz="2400" spc="40" dirty="0">
                <a:latin typeface="Times New Roman" panose="02020603050405020304" pitchFamily="18" charset="0"/>
                <a:cs typeface="Times New Roman" panose="02020603050405020304" pitchFamily="18" charset="0"/>
              </a:rPr>
              <a:t>plans </a:t>
            </a:r>
            <a:r>
              <a:rPr sz="2400" spc="5" dirty="0">
                <a:latin typeface="Times New Roman" panose="02020603050405020304" pitchFamily="18" charset="0"/>
                <a:cs typeface="Times New Roman" panose="02020603050405020304" pitchFamily="18" charset="0"/>
              </a:rPr>
              <a:t>and </a:t>
            </a:r>
            <a:r>
              <a:rPr sz="2400" spc="10" dirty="0">
                <a:latin typeface="Times New Roman" panose="02020603050405020304" pitchFamily="18" charset="0"/>
                <a:cs typeface="Times New Roman" panose="02020603050405020304" pitchFamily="18" charset="0"/>
              </a:rPr>
              <a:t>rules </a:t>
            </a:r>
            <a:r>
              <a:rPr sz="2400" dirty="0">
                <a:latin typeface="Times New Roman" panose="02020603050405020304" pitchFamily="18" charset="0"/>
                <a:cs typeface="Times New Roman" panose="02020603050405020304" pitchFamily="18" charset="0"/>
              </a:rPr>
              <a:t>to </a:t>
            </a:r>
            <a:r>
              <a:rPr sz="2400" spc="40" dirty="0">
                <a:latin typeface="Times New Roman" panose="02020603050405020304" pitchFamily="18" charset="0"/>
                <a:cs typeface="Times New Roman" panose="02020603050405020304" pitchFamily="18" charset="0"/>
              </a:rPr>
              <a:t>the  </a:t>
            </a:r>
            <a:r>
              <a:rPr sz="2400" spc="-30" dirty="0">
                <a:latin typeface="Times New Roman" panose="02020603050405020304" pitchFamily="18" charset="0"/>
                <a:cs typeface="Times New Roman" panose="02020603050405020304" pitchFamily="18" charset="0"/>
              </a:rPr>
              <a:t>staffs </a:t>
            </a:r>
            <a:r>
              <a:rPr sz="2400" spc="-5" dirty="0">
                <a:latin typeface="Times New Roman" panose="02020603050405020304" pitchFamily="18" charset="0"/>
                <a:cs typeface="Times New Roman" panose="02020603050405020304" pitchFamily="18" charset="0"/>
              </a:rPr>
              <a:t>so </a:t>
            </a:r>
            <a:r>
              <a:rPr sz="2400" spc="-10" dirty="0">
                <a:latin typeface="Times New Roman" panose="02020603050405020304" pitchFamily="18" charset="0"/>
                <a:cs typeface="Times New Roman" panose="02020603050405020304" pitchFamily="18" charset="0"/>
              </a:rPr>
              <a:t>as </a:t>
            </a:r>
            <a:r>
              <a:rPr sz="2400" dirty="0">
                <a:latin typeface="Times New Roman" panose="02020603050405020304" pitchFamily="18" charset="0"/>
                <a:cs typeface="Times New Roman" panose="02020603050405020304" pitchFamily="18" charset="0"/>
              </a:rPr>
              <a:t>to </a:t>
            </a:r>
            <a:r>
              <a:rPr sz="2400" spc="-10" dirty="0">
                <a:latin typeface="Times New Roman" panose="02020603050405020304" pitchFamily="18" charset="0"/>
                <a:cs typeface="Times New Roman" panose="02020603050405020304" pitchFamily="18" charset="0"/>
              </a:rPr>
              <a:t>regulate </a:t>
            </a:r>
            <a:r>
              <a:rPr sz="2400" spc="5" dirty="0">
                <a:latin typeface="Times New Roman" panose="02020603050405020304" pitchFamily="18" charset="0"/>
                <a:cs typeface="Times New Roman" panose="02020603050405020304" pitchFamily="18" charset="0"/>
              </a:rPr>
              <a:t>and </a:t>
            </a:r>
            <a:r>
              <a:rPr sz="2400" spc="-25" dirty="0">
                <a:latin typeface="Times New Roman" panose="02020603050405020304" pitchFamily="18" charset="0"/>
                <a:cs typeface="Times New Roman" panose="02020603050405020304" pitchFamily="18" charset="0"/>
              </a:rPr>
              <a:t>develop </a:t>
            </a:r>
            <a:r>
              <a:rPr sz="2400" spc="10" dirty="0">
                <a:latin typeface="Times New Roman" panose="02020603050405020304" pitchFamily="18" charset="0"/>
                <a:cs typeface="Times New Roman" panose="02020603050405020304" pitchFamily="18" charset="0"/>
              </a:rPr>
              <a:t>the</a:t>
            </a:r>
            <a:r>
              <a:rPr sz="2400" spc="-235"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services</a:t>
            </a:r>
            <a:endParaRPr sz="2400" dirty="0">
              <a:latin typeface="Times New Roman" panose="02020603050405020304" pitchFamily="18" charset="0"/>
              <a:cs typeface="Times New Roman" panose="02020603050405020304" pitchFamily="18" charset="0"/>
            </a:endParaRPr>
          </a:p>
          <a:p>
            <a:pPr marL="355600" marR="6350" indent="-343535" algn="just">
              <a:lnSpc>
                <a:spcPct val="102400"/>
              </a:lnSpc>
              <a:spcBef>
                <a:spcPts val="605"/>
              </a:spcBef>
              <a:buChar char="-"/>
              <a:tabLst>
                <a:tab pos="356235" algn="l"/>
              </a:tabLst>
            </a:pPr>
            <a:r>
              <a:rPr sz="2400" spc="15" dirty="0">
                <a:latin typeface="Times New Roman" panose="02020603050405020304" pitchFamily="18" charset="0"/>
                <a:cs typeface="Times New Roman" panose="02020603050405020304" pitchFamily="18" charset="0"/>
              </a:rPr>
              <a:t>Advice </a:t>
            </a:r>
            <a:r>
              <a:rPr sz="2400" spc="30" dirty="0">
                <a:latin typeface="Times New Roman" panose="02020603050405020304" pitchFamily="18" charset="0"/>
                <a:cs typeface="Times New Roman" panose="02020603050405020304" pitchFamily="18" charset="0"/>
              </a:rPr>
              <a:t>on </a:t>
            </a:r>
            <a:r>
              <a:rPr sz="2400" spc="20" dirty="0" err="1">
                <a:latin typeface="Times New Roman" panose="02020603050405020304" pitchFamily="18" charset="0"/>
                <a:cs typeface="Times New Roman" panose="02020603050405020304" pitchFamily="18" charset="0"/>
              </a:rPr>
              <a:t>organising</a:t>
            </a:r>
            <a:r>
              <a:rPr sz="2400" spc="2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and </a:t>
            </a:r>
            <a:r>
              <a:rPr sz="2400" spc="25" dirty="0">
                <a:latin typeface="Times New Roman" panose="02020603050405020304" pitchFamily="18" charset="0"/>
                <a:cs typeface="Times New Roman" panose="02020603050405020304" pitchFamily="18" charset="0"/>
              </a:rPr>
              <a:t>planning of </a:t>
            </a:r>
            <a:r>
              <a:rPr sz="2400" spc="35" dirty="0">
                <a:latin typeface="Times New Roman" panose="02020603050405020304" pitchFamily="18" charset="0"/>
                <a:cs typeface="Times New Roman" panose="02020603050405020304" pitchFamily="18" charset="0"/>
              </a:rPr>
              <a:t>work,  </a:t>
            </a:r>
            <a:r>
              <a:rPr sz="2400" spc="10" dirty="0">
                <a:latin typeface="Times New Roman" panose="02020603050405020304" pitchFamily="18" charset="0"/>
                <a:cs typeface="Times New Roman" panose="02020603050405020304" pitchFamily="18" charset="0"/>
              </a:rPr>
              <a:t>helping the individuals </a:t>
            </a:r>
            <a:r>
              <a:rPr sz="2400" spc="-5" dirty="0">
                <a:latin typeface="Times New Roman" panose="02020603050405020304" pitchFamily="18" charset="0"/>
                <a:cs typeface="Times New Roman" panose="02020603050405020304" pitchFamily="18" charset="0"/>
              </a:rPr>
              <a:t>staffs </a:t>
            </a:r>
            <a:r>
              <a:rPr sz="2400" spc="30" dirty="0">
                <a:latin typeface="Times New Roman" panose="02020603050405020304" pitchFamily="18" charset="0"/>
                <a:cs typeface="Times New Roman" panose="02020603050405020304" pitchFamily="18" charset="0"/>
              </a:rPr>
              <a:t>member </a:t>
            </a:r>
            <a:r>
              <a:rPr sz="2400" dirty="0">
                <a:latin typeface="Times New Roman" panose="02020603050405020304" pitchFamily="18" charset="0"/>
                <a:cs typeface="Times New Roman" panose="02020603050405020304" pitchFamily="18" charset="0"/>
              </a:rPr>
              <a:t>to </a:t>
            </a:r>
            <a:r>
              <a:rPr sz="2400" spc="25" dirty="0">
                <a:latin typeface="Times New Roman" panose="02020603050405020304" pitchFamily="18" charset="0"/>
                <a:cs typeface="Times New Roman" panose="02020603050405020304" pitchFamily="18" charset="0"/>
              </a:rPr>
              <a:t>evaluate  </a:t>
            </a:r>
            <a:r>
              <a:rPr sz="2400" spc="10" dirty="0">
                <a:latin typeface="Times New Roman" panose="02020603050405020304" pitchFamily="18" charset="0"/>
                <a:cs typeface="Times New Roman" panose="02020603050405020304" pitchFamily="18" charset="0"/>
              </a:rPr>
              <a:t>the </a:t>
            </a:r>
            <a:r>
              <a:rPr sz="2400" spc="35" dirty="0">
                <a:latin typeface="Times New Roman" panose="02020603050405020304" pitchFamily="18" charset="0"/>
                <a:cs typeface="Times New Roman" panose="02020603050405020304" pitchFamily="18" charset="0"/>
              </a:rPr>
              <a:t>needs </a:t>
            </a:r>
            <a:r>
              <a:rPr sz="2400" spc="25" dirty="0">
                <a:latin typeface="Times New Roman" panose="02020603050405020304" pitchFamily="18" charset="0"/>
                <a:cs typeface="Times New Roman" panose="02020603050405020304" pitchFamily="18" charset="0"/>
              </a:rPr>
              <a:t>of their </a:t>
            </a:r>
            <a:r>
              <a:rPr sz="2400" spc="20" dirty="0">
                <a:latin typeface="Times New Roman" panose="02020603050405020304" pitchFamily="18" charset="0"/>
                <a:cs typeface="Times New Roman" panose="02020603050405020304" pitchFamily="18" charset="0"/>
              </a:rPr>
              <a:t>particular </a:t>
            </a:r>
            <a:r>
              <a:rPr sz="2400" spc="10" dirty="0">
                <a:latin typeface="Times New Roman" panose="02020603050405020304" pitchFamily="18" charset="0"/>
                <a:cs typeface="Times New Roman" panose="02020603050405020304" pitchFamily="18" charset="0"/>
              </a:rPr>
              <a:t>areas </a:t>
            </a:r>
            <a:r>
              <a:rPr sz="2400" spc="5" dirty="0">
                <a:latin typeface="Times New Roman" panose="02020603050405020304" pitchFamily="18" charset="0"/>
                <a:cs typeface="Times New Roman" panose="02020603050405020304" pitchFamily="18" charset="0"/>
              </a:rPr>
              <a:t>and </a:t>
            </a:r>
            <a:r>
              <a:rPr sz="2400" dirty="0">
                <a:latin typeface="Times New Roman" panose="02020603050405020304" pitchFamily="18" charset="0"/>
                <a:cs typeface="Times New Roman" panose="02020603050405020304" pitchFamily="18" charset="0"/>
              </a:rPr>
              <a:t>to </a:t>
            </a:r>
            <a:r>
              <a:rPr sz="2400" spc="15" dirty="0">
                <a:latin typeface="Times New Roman" panose="02020603050405020304" pitchFamily="18" charset="0"/>
                <a:cs typeface="Times New Roman" panose="02020603050405020304" pitchFamily="18" charset="0"/>
              </a:rPr>
              <a:t>select  </a:t>
            </a:r>
            <a:r>
              <a:rPr sz="2400" spc="-20" dirty="0">
                <a:latin typeface="Times New Roman" panose="02020603050405020304" pitchFamily="18" charset="0"/>
                <a:cs typeface="Times New Roman" panose="02020603050405020304" pitchFamily="18" charset="0"/>
              </a:rPr>
              <a:t>priority </a:t>
            </a:r>
            <a:r>
              <a:rPr sz="2400" spc="25" dirty="0">
                <a:latin typeface="Times New Roman" panose="02020603050405020304" pitchFamily="18" charset="0"/>
                <a:cs typeface="Times New Roman" panose="02020603050405020304" pitchFamily="18" charset="0"/>
              </a:rPr>
              <a:t>of </a:t>
            </a:r>
            <a:r>
              <a:rPr sz="2400" spc="5" dirty="0">
                <a:latin typeface="Times New Roman" panose="02020603050405020304" pitchFamily="18" charset="0"/>
                <a:cs typeface="Times New Roman" panose="02020603050405020304" pitchFamily="18" charset="0"/>
              </a:rPr>
              <a:t>her</a:t>
            </a:r>
            <a:r>
              <a:rPr sz="2400" spc="-345" dirty="0">
                <a:latin typeface="Times New Roman" panose="02020603050405020304" pitchFamily="18" charset="0"/>
                <a:cs typeface="Times New Roman" panose="02020603050405020304" pitchFamily="18" charset="0"/>
              </a:rPr>
              <a:t> </a:t>
            </a:r>
            <a:r>
              <a:rPr sz="2400" spc="25" dirty="0">
                <a:latin typeface="Times New Roman" panose="02020603050405020304" pitchFamily="18" charset="0"/>
                <a:cs typeface="Times New Roman" panose="02020603050405020304" pitchFamily="18" charset="0"/>
              </a:rPr>
              <a:t>work.</a:t>
            </a:r>
            <a:endParaRPr sz="2400" dirty="0">
              <a:latin typeface="Times New Roman" panose="02020603050405020304" pitchFamily="18" charset="0"/>
              <a:cs typeface="Times New Roman" panose="02020603050405020304" pitchFamily="18" charset="0"/>
            </a:endParaRPr>
          </a:p>
          <a:p>
            <a:pPr marL="355600" marR="9525" indent="-343535" algn="just">
              <a:lnSpc>
                <a:spcPct val="101299"/>
              </a:lnSpc>
              <a:spcBef>
                <a:spcPts val="710"/>
              </a:spcBef>
              <a:buChar char="-"/>
              <a:tabLst>
                <a:tab pos="356235" algn="l"/>
              </a:tabLst>
            </a:pPr>
            <a:r>
              <a:rPr sz="2400" spc="20" dirty="0">
                <a:latin typeface="Times New Roman" panose="02020603050405020304" pitchFamily="18" charset="0"/>
                <a:cs typeface="Times New Roman" panose="02020603050405020304" pitchFamily="18" charset="0"/>
              </a:rPr>
              <a:t>Guidance </a:t>
            </a:r>
            <a:r>
              <a:rPr sz="2400" spc="25" dirty="0">
                <a:latin typeface="Times New Roman" panose="02020603050405020304" pitchFamily="18" charset="0"/>
                <a:cs typeface="Times New Roman" panose="02020603050405020304" pitchFamily="18" charset="0"/>
              </a:rPr>
              <a:t>of </a:t>
            </a:r>
            <a:r>
              <a:rPr sz="2400" spc="10" dirty="0">
                <a:latin typeface="Times New Roman" panose="02020603050405020304" pitchFamily="18" charset="0"/>
                <a:cs typeface="Times New Roman" panose="02020603050405020304" pitchFamily="18" charset="0"/>
              </a:rPr>
              <a:t>staffs </a:t>
            </a:r>
            <a:r>
              <a:rPr sz="2400" spc="20" dirty="0">
                <a:latin typeface="Times New Roman" panose="02020603050405020304" pitchFamily="18" charset="0"/>
                <a:cs typeface="Times New Roman" panose="02020603050405020304" pitchFamily="18" charset="0"/>
              </a:rPr>
              <a:t>regarding </a:t>
            </a:r>
            <a:r>
              <a:rPr sz="2400" spc="35" dirty="0">
                <a:latin typeface="Times New Roman" panose="02020603050405020304" pitchFamily="18" charset="0"/>
                <a:cs typeface="Times New Roman" panose="02020603050405020304" pitchFamily="18" charset="0"/>
              </a:rPr>
              <a:t>use </a:t>
            </a:r>
            <a:r>
              <a:rPr sz="2400" spc="65" dirty="0">
                <a:latin typeface="Times New Roman" panose="02020603050405020304" pitchFamily="18" charset="0"/>
                <a:cs typeface="Times New Roman" panose="02020603050405020304" pitchFamily="18" charset="0"/>
              </a:rPr>
              <a:t>of </a:t>
            </a:r>
            <a:r>
              <a:rPr sz="2400" spc="20" dirty="0">
                <a:latin typeface="Times New Roman" panose="02020603050405020304" pitchFamily="18" charset="0"/>
                <a:cs typeface="Times New Roman" panose="02020603050405020304" pitchFamily="18" charset="0"/>
              </a:rPr>
              <a:t>records,  </a:t>
            </a:r>
            <a:r>
              <a:rPr sz="2400" spc="10" dirty="0">
                <a:latin typeface="Times New Roman" panose="02020603050405020304" pitchFamily="18" charset="0"/>
                <a:cs typeface="Times New Roman" panose="02020603050405020304" pitchFamily="18" charset="0"/>
              </a:rPr>
              <a:t>reports </a:t>
            </a:r>
            <a:r>
              <a:rPr sz="2400" spc="5" dirty="0">
                <a:latin typeface="Times New Roman" panose="02020603050405020304" pitchFamily="18" charset="0"/>
                <a:cs typeface="Times New Roman" panose="02020603050405020304" pitchFamily="18" charset="0"/>
              </a:rPr>
              <a:t>and </a:t>
            </a:r>
            <a:r>
              <a:rPr sz="2400" spc="30" dirty="0">
                <a:latin typeface="Times New Roman" panose="02020603050405020304" pitchFamily="18" charset="0"/>
                <a:cs typeface="Times New Roman" panose="02020603050405020304" pitchFamily="18" charset="0"/>
              </a:rPr>
              <a:t>on </a:t>
            </a:r>
            <a:r>
              <a:rPr sz="2400" spc="15" dirty="0">
                <a:latin typeface="Times New Roman" panose="02020603050405020304" pitchFamily="18" charset="0"/>
                <a:cs typeface="Times New Roman" panose="02020603050405020304" pitchFamily="18" charset="0"/>
              </a:rPr>
              <a:t>collection </a:t>
            </a:r>
            <a:r>
              <a:rPr sz="2400" spc="25" dirty="0">
                <a:latin typeface="Times New Roman" panose="02020603050405020304" pitchFamily="18" charset="0"/>
                <a:cs typeface="Times New Roman" panose="02020603050405020304" pitchFamily="18" charset="0"/>
              </a:rPr>
              <a:t>of </a:t>
            </a:r>
            <a:r>
              <a:rPr sz="2400" spc="20" dirty="0">
                <a:latin typeface="Times New Roman" panose="02020603050405020304" pitchFamily="18" charset="0"/>
                <a:cs typeface="Times New Roman" panose="02020603050405020304" pitchFamily="18" charset="0"/>
              </a:rPr>
              <a:t>statistical </a:t>
            </a:r>
            <a:r>
              <a:rPr sz="2400" spc="40" dirty="0">
                <a:latin typeface="Times New Roman" panose="02020603050405020304" pitchFamily="18" charset="0"/>
                <a:cs typeface="Times New Roman" panose="02020603050405020304" pitchFamily="18" charset="0"/>
              </a:rPr>
              <a:t>data </a:t>
            </a:r>
            <a:r>
              <a:rPr sz="2400" spc="5" dirty="0">
                <a:latin typeface="Times New Roman" panose="02020603050405020304" pitchFamily="18" charset="0"/>
                <a:cs typeface="Times New Roman" panose="02020603050405020304" pitchFamily="18" charset="0"/>
              </a:rPr>
              <a:t>and  record </a:t>
            </a:r>
            <a:r>
              <a:rPr sz="2400" spc="-5" dirty="0">
                <a:latin typeface="Times New Roman" panose="02020603050405020304" pitchFamily="18" charset="0"/>
                <a:cs typeface="Times New Roman" panose="02020603050405020304" pitchFamily="18" charset="0"/>
              </a:rPr>
              <a:t>keeping</a:t>
            </a:r>
            <a:r>
              <a:rPr sz="2400" spc="350" dirty="0">
                <a:latin typeface="Times New Roman" panose="02020603050405020304" pitchFamily="18" charset="0"/>
                <a:cs typeface="Times New Roman" panose="02020603050405020304" pitchFamily="18" charset="0"/>
              </a:rPr>
              <a:t> </a:t>
            </a:r>
            <a:r>
              <a:rPr sz="2400" spc="-25" dirty="0">
                <a:latin typeface="Times New Roman" panose="02020603050405020304" pitchFamily="18" charset="0"/>
                <a:cs typeface="Times New Roman" panose="02020603050405020304" pitchFamily="18" charset="0"/>
              </a:rPr>
              <a:t>system.</a:t>
            </a:r>
            <a:endParaRPr sz="2400" dirty="0">
              <a:latin typeface="Times New Roman" panose="02020603050405020304" pitchFamily="18" charset="0"/>
              <a:cs typeface="Times New Roman" panose="02020603050405020304" pitchFamily="18" charset="0"/>
            </a:endParaRPr>
          </a:p>
        </p:txBody>
      </p:sp>
      <p:sp>
        <p:nvSpPr>
          <p:cNvPr id="3" name="object 3"/>
          <p:cNvSpPr txBox="1">
            <a:spLocks noGrp="1"/>
          </p:cNvSpPr>
          <p:nvPr>
            <p:ph type="title"/>
          </p:nvPr>
        </p:nvSpPr>
        <p:spPr>
          <a:xfrm>
            <a:off x="832802" y="327024"/>
            <a:ext cx="7486015" cy="478529"/>
          </a:xfrm>
          <a:prstGeom prst="rect">
            <a:avLst/>
          </a:prstGeom>
        </p:spPr>
        <p:txBody>
          <a:bodyPr vert="horz" wrap="square" lIns="0" tIns="8255" rIns="0" bIns="0" rtlCol="0">
            <a:spAutoFit/>
          </a:bodyPr>
          <a:lstStyle/>
          <a:p>
            <a:pPr marL="3072765" marR="5080" indent="-3060700">
              <a:lnSpc>
                <a:spcPct val="101699"/>
              </a:lnSpc>
              <a:spcBef>
                <a:spcPts val="65"/>
              </a:spcBef>
            </a:pPr>
            <a:endParaRP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6575" y="1382966"/>
            <a:ext cx="8089900" cy="4968411"/>
          </a:xfrm>
          <a:prstGeom prst="rect">
            <a:avLst/>
          </a:prstGeom>
        </p:spPr>
        <p:txBody>
          <a:bodyPr vert="horz" wrap="square" lIns="0" tIns="5715" rIns="0" bIns="0" rtlCol="0">
            <a:spAutoFit/>
          </a:bodyPr>
          <a:lstStyle/>
          <a:p>
            <a:pPr marL="12065" marR="26670" algn="just">
              <a:lnSpc>
                <a:spcPct val="102400"/>
              </a:lnSpc>
              <a:spcBef>
                <a:spcPts val="45"/>
              </a:spcBef>
              <a:tabLst>
                <a:tab pos="356235" algn="l"/>
              </a:tabLst>
            </a:pPr>
            <a:r>
              <a:rPr sz="2750" spc="15" dirty="0" smtClean="0">
                <a:latin typeface="Arial"/>
                <a:cs typeface="Arial"/>
              </a:rPr>
              <a:t>Educat</a:t>
            </a:r>
            <a:r>
              <a:rPr lang="en-US" sz="2750" spc="15" dirty="0" smtClean="0">
                <a:latin typeface="Arial"/>
                <a:cs typeface="Arial"/>
              </a:rPr>
              <a:t>ional function</a:t>
            </a:r>
          </a:p>
          <a:p>
            <a:pPr marL="355600" marR="26670" indent="-343535" algn="just">
              <a:lnSpc>
                <a:spcPct val="102400"/>
              </a:lnSpc>
              <a:spcBef>
                <a:spcPts val="45"/>
              </a:spcBef>
              <a:buChar char="•"/>
              <a:tabLst>
                <a:tab pos="356235" algn="l"/>
              </a:tabLst>
            </a:pPr>
            <a:r>
              <a:rPr sz="2000" spc="25" dirty="0" err="1" smtClean="0">
                <a:latin typeface="Times New Roman" panose="02020603050405020304" pitchFamily="18" charset="0"/>
                <a:cs typeface="Times New Roman" panose="02020603050405020304" pitchFamily="18" charset="0"/>
              </a:rPr>
              <a:t>Organise</a:t>
            </a:r>
            <a:r>
              <a:rPr sz="2000" spc="25" dirty="0" smtClean="0">
                <a:latin typeface="Times New Roman" panose="02020603050405020304" pitchFamily="18" charset="0"/>
                <a:cs typeface="Times New Roman" panose="02020603050405020304" pitchFamily="18" charset="0"/>
              </a:rPr>
              <a:t> </a:t>
            </a:r>
            <a:r>
              <a:rPr sz="2000" spc="40" dirty="0">
                <a:latin typeface="Times New Roman" panose="02020603050405020304" pitchFamily="18" charset="0"/>
                <a:cs typeface="Times New Roman" panose="02020603050405020304" pitchFamily="18" charset="0"/>
              </a:rPr>
              <a:t>the </a:t>
            </a:r>
            <a:r>
              <a:rPr sz="2000" spc="20" dirty="0">
                <a:latin typeface="Times New Roman" panose="02020603050405020304" pitchFamily="18" charset="0"/>
                <a:cs typeface="Times New Roman" panose="02020603050405020304" pitchFamily="18" charset="0"/>
              </a:rPr>
              <a:t>in-services education  </a:t>
            </a:r>
            <a:r>
              <a:rPr sz="2000" spc="15" dirty="0">
                <a:latin typeface="Times New Roman" panose="02020603050405020304" pitchFamily="18" charset="0"/>
                <a:cs typeface="Times New Roman" panose="02020603050405020304" pitchFamily="18" charset="0"/>
              </a:rPr>
              <a:t>programme </a:t>
            </a:r>
            <a:r>
              <a:rPr sz="2000" spc="10" dirty="0">
                <a:latin typeface="Times New Roman" panose="02020603050405020304" pitchFamily="18" charset="0"/>
                <a:cs typeface="Times New Roman" panose="02020603050405020304" pitchFamily="18" charset="0"/>
              </a:rPr>
              <a:t>for </a:t>
            </a:r>
            <a:r>
              <a:rPr sz="2000" spc="-40" dirty="0">
                <a:latin typeface="Times New Roman" panose="02020603050405020304" pitchFamily="18" charset="0"/>
                <a:cs typeface="Times New Roman" panose="02020603050405020304" pitchFamily="18" charset="0"/>
              </a:rPr>
              <a:t>all </a:t>
            </a:r>
            <a:r>
              <a:rPr sz="2000" dirty="0">
                <a:latin typeface="Times New Roman" panose="02020603050405020304" pitchFamily="18" charset="0"/>
                <a:cs typeface="Times New Roman" panose="02020603050405020304" pitchFamily="18" charset="0"/>
              </a:rPr>
              <a:t>nursing</a:t>
            </a:r>
            <a:r>
              <a:rPr sz="2000" spc="575" dirty="0">
                <a:latin typeface="Times New Roman" panose="02020603050405020304" pitchFamily="18" charset="0"/>
                <a:cs typeface="Times New Roman" panose="02020603050405020304" pitchFamily="18" charset="0"/>
              </a:rPr>
              <a:t> </a:t>
            </a:r>
            <a:r>
              <a:rPr sz="2000" spc="-30" dirty="0">
                <a:latin typeface="Times New Roman" panose="02020603050405020304" pitchFamily="18" charset="0"/>
                <a:cs typeface="Times New Roman" panose="02020603050405020304" pitchFamily="18" charset="0"/>
              </a:rPr>
              <a:t>staffs</a:t>
            </a:r>
            <a:r>
              <a:rPr sz="2000" spc="-30" dirty="0" smtClean="0">
                <a:latin typeface="Times New Roman" panose="02020603050405020304" pitchFamily="18" charset="0"/>
                <a:cs typeface="Times New Roman" panose="02020603050405020304" pitchFamily="18" charset="0"/>
              </a:rPr>
              <a:t>.</a:t>
            </a:r>
            <a:endParaRPr lang="en-US" sz="2000" spc="-30" dirty="0" smtClean="0">
              <a:latin typeface="Times New Roman" panose="02020603050405020304" pitchFamily="18" charset="0"/>
              <a:cs typeface="Times New Roman" panose="02020603050405020304" pitchFamily="18" charset="0"/>
            </a:endParaRPr>
          </a:p>
          <a:p>
            <a:pPr marL="355600" marR="26670" indent="-343535" algn="just">
              <a:lnSpc>
                <a:spcPct val="102400"/>
              </a:lnSpc>
              <a:spcBef>
                <a:spcPts val="45"/>
              </a:spcBef>
              <a:buChar char="•"/>
              <a:tabLst>
                <a:tab pos="356235" algn="l"/>
              </a:tabLst>
            </a:pPr>
            <a:r>
              <a:rPr lang="en-US" sz="2000" spc="-30" dirty="0" smtClean="0">
                <a:latin typeface="Times New Roman" panose="02020603050405020304" pitchFamily="18" charset="0"/>
                <a:cs typeface="Times New Roman" panose="02020603050405020304" pitchFamily="18" charset="0"/>
              </a:rPr>
              <a:t>Observation of nursing educational instructions (GNM/ANM or FHW) of the district from time to time</a:t>
            </a:r>
          </a:p>
          <a:p>
            <a:pPr marL="355600" marR="26670" indent="-343535" algn="just">
              <a:lnSpc>
                <a:spcPct val="102400"/>
              </a:lnSpc>
              <a:spcBef>
                <a:spcPts val="45"/>
              </a:spcBef>
              <a:buChar char="•"/>
              <a:tabLst>
                <a:tab pos="356235" algn="l"/>
              </a:tabLst>
            </a:pPr>
            <a:r>
              <a:rPr lang="en-US" sz="2000" spc="-30" dirty="0" smtClean="0">
                <a:latin typeface="Times New Roman" panose="02020603050405020304" pitchFamily="18" charset="0"/>
                <a:cs typeface="Times New Roman" panose="02020603050405020304" pitchFamily="18" charset="0"/>
              </a:rPr>
              <a:t>Improving the  standards of nursing students and nursing education</a:t>
            </a:r>
          </a:p>
          <a:p>
            <a:pPr marL="469265" marR="15875" indent="-457200" algn="just">
              <a:lnSpc>
                <a:spcPct val="102499"/>
              </a:lnSpc>
              <a:spcBef>
                <a:spcPts val="675"/>
              </a:spcBef>
              <a:buFont typeface="Arial" panose="020B0604020202020204" pitchFamily="34" charset="0"/>
              <a:buChar char="•"/>
              <a:tabLst>
                <a:tab pos="356235" algn="l"/>
              </a:tabLst>
            </a:pPr>
            <a:r>
              <a:rPr sz="2000" spc="10" dirty="0" smtClean="0">
                <a:latin typeface="Times New Roman" panose="02020603050405020304" pitchFamily="18" charset="0"/>
                <a:cs typeface="Times New Roman" panose="02020603050405020304" pitchFamily="18" charset="0"/>
              </a:rPr>
              <a:t>Initiate </a:t>
            </a:r>
            <a:r>
              <a:rPr sz="2000" spc="5" dirty="0">
                <a:latin typeface="Times New Roman" panose="02020603050405020304" pitchFamily="18" charset="0"/>
                <a:cs typeface="Times New Roman" panose="02020603050405020304" pitchFamily="18" charset="0"/>
              </a:rPr>
              <a:t>and </a:t>
            </a:r>
            <a:r>
              <a:rPr sz="2000" spc="15" dirty="0">
                <a:latin typeface="Times New Roman" panose="02020603050405020304" pitchFamily="18" charset="0"/>
                <a:cs typeface="Times New Roman" panose="02020603050405020304" pitchFamily="18" charset="0"/>
              </a:rPr>
              <a:t>assist </a:t>
            </a:r>
            <a:r>
              <a:rPr sz="2000" dirty="0">
                <a:latin typeface="Times New Roman" panose="02020603050405020304" pitchFamily="18" charset="0"/>
                <a:cs typeface="Times New Roman" panose="02020603050405020304" pitchFamily="18" charset="0"/>
              </a:rPr>
              <a:t>in </a:t>
            </a:r>
            <a:r>
              <a:rPr sz="2000" spc="20" dirty="0">
                <a:latin typeface="Times New Roman" panose="02020603050405020304" pitchFamily="18" charset="0"/>
                <a:cs typeface="Times New Roman" panose="02020603050405020304" pitchFamily="18" charset="0"/>
              </a:rPr>
              <a:t>planning </a:t>
            </a:r>
            <a:r>
              <a:rPr sz="2000" spc="5" dirty="0">
                <a:latin typeface="Times New Roman" panose="02020603050405020304" pitchFamily="18" charset="0"/>
                <a:cs typeface="Times New Roman" panose="02020603050405020304" pitchFamily="18" charset="0"/>
              </a:rPr>
              <a:t>and </a:t>
            </a:r>
            <a:r>
              <a:rPr sz="2000" spc="20" dirty="0" err="1">
                <a:latin typeface="Times New Roman" panose="02020603050405020304" pitchFamily="18" charset="0"/>
                <a:cs typeface="Times New Roman" panose="02020603050405020304" pitchFamily="18" charset="0"/>
              </a:rPr>
              <a:t>organising</a:t>
            </a:r>
            <a:r>
              <a:rPr sz="2000" spc="20" dirty="0">
                <a:latin typeface="Times New Roman" panose="02020603050405020304" pitchFamily="18" charset="0"/>
                <a:cs typeface="Times New Roman" panose="02020603050405020304" pitchFamily="18" charset="0"/>
              </a:rPr>
              <a:t> </a:t>
            </a:r>
            <a:r>
              <a:rPr sz="2000" spc="40" dirty="0">
                <a:latin typeface="Times New Roman" panose="02020603050405020304" pitchFamily="18" charset="0"/>
                <a:cs typeface="Times New Roman" panose="02020603050405020304" pitchFamily="18" charset="0"/>
              </a:rPr>
              <a:t>the  </a:t>
            </a:r>
            <a:r>
              <a:rPr sz="2000" spc="-15" dirty="0">
                <a:latin typeface="Times New Roman" panose="02020603050405020304" pitchFamily="18" charset="0"/>
                <a:cs typeface="Times New Roman" panose="02020603050405020304" pitchFamily="18" charset="0"/>
              </a:rPr>
              <a:t>orientation </a:t>
            </a:r>
            <a:r>
              <a:rPr sz="2000" spc="15" dirty="0">
                <a:latin typeface="Times New Roman" panose="02020603050405020304" pitchFamily="18" charset="0"/>
                <a:cs typeface="Times New Roman" panose="02020603050405020304" pitchFamily="18" charset="0"/>
              </a:rPr>
              <a:t>programme </a:t>
            </a:r>
            <a:r>
              <a:rPr sz="2000" spc="10" dirty="0">
                <a:latin typeface="Times New Roman" panose="02020603050405020304" pitchFamily="18" charset="0"/>
                <a:cs typeface="Times New Roman" panose="02020603050405020304" pitchFamily="18" charset="0"/>
              </a:rPr>
              <a:t>for </a:t>
            </a:r>
            <a:r>
              <a:rPr sz="2000" spc="5" dirty="0">
                <a:latin typeface="Times New Roman" panose="02020603050405020304" pitchFamily="18" charset="0"/>
                <a:cs typeface="Times New Roman" panose="02020603050405020304" pitchFamily="18" charset="0"/>
              </a:rPr>
              <a:t>new</a:t>
            </a:r>
            <a:r>
              <a:rPr sz="2000" spc="-55" dirty="0">
                <a:latin typeface="Times New Roman" panose="02020603050405020304" pitchFamily="18" charset="0"/>
                <a:cs typeface="Times New Roman" panose="02020603050405020304" pitchFamily="18" charset="0"/>
              </a:rPr>
              <a:t> </a:t>
            </a:r>
            <a:r>
              <a:rPr sz="2000" spc="-30" dirty="0">
                <a:latin typeface="Times New Roman" panose="02020603050405020304" pitchFamily="18" charset="0"/>
                <a:cs typeface="Times New Roman" panose="02020603050405020304" pitchFamily="18" charset="0"/>
              </a:rPr>
              <a:t>staffs.</a:t>
            </a:r>
            <a:endParaRPr sz="2000" dirty="0">
              <a:latin typeface="Times New Roman" panose="02020603050405020304" pitchFamily="18" charset="0"/>
              <a:cs typeface="Times New Roman" panose="02020603050405020304" pitchFamily="18" charset="0"/>
            </a:endParaRPr>
          </a:p>
          <a:p>
            <a:pPr marL="469265" marR="5080" indent="-457200" algn="just">
              <a:lnSpc>
                <a:spcPct val="102400"/>
              </a:lnSpc>
              <a:spcBef>
                <a:spcPts val="600"/>
              </a:spcBef>
              <a:buFont typeface="Arial" panose="020B0604020202020204" pitchFamily="34" charset="0"/>
              <a:buChar char="•"/>
              <a:tabLst>
                <a:tab pos="356235" algn="l"/>
              </a:tabLst>
            </a:pPr>
            <a:r>
              <a:rPr sz="2000" spc="20" dirty="0">
                <a:latin typeface="Times New Roman" panose="02020603050405020304" pitchFamily="18" charset="0"/>
                <a:cs typeface="Times New Roman" panose="02020603050405020304" pitchFamily="18" charset="0"/>
              </a:rPr>
              <a:t>Participate </a:t>
            </a:r>
            <a:r>
              <a:rPr sz="2000" spc="-40" dirty="0">
                <a:latin typeface="Times New Roman" panose="02020603050405020304" pitchFamily="18" charset="0"/>
                <a:cs typeface="Times New Roman" panose="02020603050405020304" pitchFamily="18" charset="0"/>
              </a:rPr>
              <a:t>in </a:t>
            </a:r>
            <a:r>
              <a:rPr sz="2000" spc="30" dirty="0">
                <a:latin typeface="Times New Roman" panose="02020603050405020304" pitchFamily="18" charset="0"/>
                <a:cs typeface="Times New Roman" panose="02020603050405020304" pitchFamily="18" charset="0"/>
              </a:rPr>
              <a:t>community </a:t>
            </a:r>
            <a:r>
              <a:rPr sz="2000" spc="15" dirty="0">
                <a:latin typeface="Times New Roman" panose="02020603050405020304" pitchFamily="18" charset="0"/>
                <a:cs typeface="Times New Roman" panose="02020603050405020304" pitchFamily="18" charset="0"/>
              </a:rPr>
              <a:t>health field </a:t>
            </a:r>
            <a:r>
              <a:rPr sz="2000" spc="25" dirty="0">
                <a:latin typeface="Times New Roman" panose="02020603050405020304" pitchFamily="18" charset="0"/>
                <a:cs typeface="Times New Roman" panose="02020603050405020304" pitchFamily="18" charset="0"/>
              </a:rPr>
              <a:t>organised  </a:t>
            </a:r>
            <a:r>
              <a:rPr sz="2000" spc="10" dirty="0">
                <a:latin typeface="Times New Roman" panose="02020603050405020304" pitchFamily="18" charset="0"/>
                <a:cs typeface="Times New Roman" panose="02020603050405020304" pitchFamily="18" charset="0"/>
              </a:rPr>
              <a:t>for </a:t>
            </a:r>
            <a:r>
              <a:rPr sz="2000" spc="20" dirty="0">
                <a:latin typeface="Times New Roman" panose="02020603050405020304" pitchFamily="18" charset="0"/>
                <a:cs typeface="Times New Roman" panose="02020603050405020304" pitchFamily="18" charset="0"/>
              </a:rPr>
              <a:t>nursing </a:t>
            </a:r>
            <a:r>
              <a:rPr sz="2000" spc="10" dirty="0">
                <a:latin typeface="Times New Roman" panose="02020603050405020304" pitchFamily="18" charset="0"/>
                <a:cs typeface="Times New Roman" panose="02020603050405020304" pitchFamily="18" charset="0"/>
              </a:rPr>
              <a:t>students </a:t>
            </a:r>
            <a:r>
              <a:rPr sz="2000" spc="25" dirty="0">
                <a:latin typeface="Times New Roman" panose="02020603050405020304" pitchFamily="18" charset="0"/>
                <a:cs typeface="Times New Roman" panose="02020603050405020304" pitchFamily="18" charset="0"/>
              </a:rPr>
              <a:t>of </a:t>
            </a:r>
            <a:r>
              <a:rPr sz="2000" spc="20" dirty="0">
                <a:latin typeface="Times New Roman" panose="02020603050405020304" pitchFamily="18" charset="0"/>
                <a:cs typeface="Times New Roman" panose="02020603050405020304" pitchFamily="18" charset="0"/>
              </a:rPr>
              <a:t>schools </a:t>
            </a:r>
            <a:r>
              <a:rPr sz="2000" spc="25" dirty="0">
                <a:latin typeface="Times New Roman" panose="02020603050405020304" pitchFamily="18" charset="0"/>
                <a:cs typeface="Times New Roman" panose="02020603050405020304" pitchFamily="18" charset="0"/>
              </a:rPr>
              <a:t>or </a:t>
            </a:r>
            <a:r>
              <a:rPr sz="2000" spc="30" dirty="0">
                <a:latin typeface="Times New Roman" panose="02020603050405020304" pitchFamily="18" charset="0"/>
                <a:cs typeface="Times New Roman" panose="02020603050405020304" pitchFamily="18" charset="0"/>
              </a:rPr>
              <a:t>college </a:t>
            </a:r>
            <a:r>
              <a:rPr sz="2000" spc="114" dirty="0">
                <a:latin typeface="Times New Roman" panose="02020603050405020304" pitchFamily="18" charset="0"/>
                <a:cs typeface="Times New Roman" panose="02020603050405020304" pitchFamily="18" charset="0"/>
              </a:rPr>
              <a:t>of  </a:t>
            </a:r>
            <a:r>
              <a:rPr sz="2000" spc="10" dirty="0">
                <a:latin typeface="Times New Roman" panose="02020603050405020304" pitchFamily="18" charset="0"/>
                <a:cs typeface="Times New Roman" panose="02020603050405020304" pitchFamily="18" charset="0"/>
              </a:rPr>
              <a:t>nursing </a:t>
            </a:r>
            <a:r>
              <a:rPr sz="2000" spc="5" dirty="0">
                <a:latin typeface="Times New Roman" panose="02020603050405020304" pitchFamily="18" charset="0"/>
                <a:cs typeface="Times New Roman" panose="02020603050405020304" pitchFamily="18" charset="0"/>
              </a:rPr>
              <a:t>and </a:t>
            </a:r>
            <a:r>
              <a:rPr sz="2000" spc="15" dirty="0">
                <a:latin typeface="Times New Roman" panose="02020603050405020304" pitchFamily="18" charset="0"/>
                <a:cs typeface="Times New Roman" panose="02020603050405020304" pitchFamily="18" charset="0"/>
              </a:rPr>
              <a:t>suggest </a:t>
            </a:r>
            <a:r>
              <a:rPr sz="2000" spc="-40" dirty="0">
                <a:latin typeface="Times New Roman" panose="02020603050405020304" pitchFamily="18" charset="0"/>
                <a:cs typeface="Times New Roman" panose="02020603050405020304" pitchFamily="18" charset="0"/>
              </a:rPr>
              <a:t>in </a:t>
            </a:r>
            <a:r>
              <a:rPr sz="2000" spc="10" dirty="0">
                <a:latin typeface="Times New Roman" panose="02020603050405020304" pitchFamily="18" charset="0"/>
                <a:cs typeface="Times New Roman" panose="02020603050405020304" pitchFamily="18" charset="0"/>
              </a:rPr>
              <a:t>selection </a:t>
            </a:r>
            <a:r>
              <a:rPr sz="2000" spc="25" dirty="0">
                <a:latin typeface="Times New Roman" panose="02020603050405020304" pitchFamily="18" charset="0"/>
                <a:cs typeface="Times New Roman" panose="02020603050405020304" pitchFamily="18" charset="0"/>
              </a:rPr>
              <a:t>of </a:t>
            </a:r>
            <a:r>
              <a:rPr sz="2000" spc="20" dirty="0">
                <a:latin typeface="Times New Roman" panose="02020603050405020304" pitchFamily="18" charset="0"/>
                <a:cs typeface="Times New Roman" panose="02020603050405020304" pitchFamily="18" charset="0"/>
              </a:rPr>
              <a:t>areas </a:t>
            </a:r>
            <a:r>
              <a:rPr sz="2000" spc="35" dirty="0">
                <a:latin typeface="Times New Roman" panose="02020603050405020304" pitchFamily="18" charset="0"/>
                <a:cs typeface="Times New Roman" panose="02020603050405020304" pitchFamily="18" charset="0"/>
              </a:rPr>
              <a:t>for  </a:t>
            </a:r>
            <a:r>
              <a:rPr sz="2000" spc="-5" dirty="0">
                <a:latin typeface="Times New Roman" panose="02020603050405020304" pitchFamily="18" charset="0"/>
                <a:cs typeface="Times New Roman" panose="02020603050405020304" pitchFamily="18" charset="0"/>
              </a:rPr>
              <a:t>practical</a:t>
            </a:r>
            <a:r>
              <a:rPr sz="2000" spc="275" dirty="0">
                <a:latin typeface="Times New Roman" panose="02020603050405020304" pitchFamily="18" charset="0"/>
                <a:cs typeface="Times New Roman" panose="02020603050405020304" pitchFamily="18" charset="0"/>
              </a:rPr>
              <a:t> </a:t>
            </a:r>
            <a:r>
              <a:rPr sz="2000" spc="-10" dirty="0">
                <a:latin typeface="Times New Roman" panose="02020603050405020304" pitchFamily="18" charset="0"/>
                <a:cs typeface="Times New Roman" panose="02020603050405020304" pitchFamily="18" charset="0"/>
              </a:rPr>
              <a:t>experience.</a:t>
            </a:r>
            <a:endParaRPr sz="2000" dirty="0">
              <a:latin typeface="Times New Roman" panose="02020603050405020304" pitchFamily="18" charset="0"/>
              <a:cs typeface="Times New Roman" panose="02020603050405020304" pitchFamily="18" charset="0"/>
            </a:endParaRPr>
          </a:p>
          <a:p>
            <a:pPr marL="355600" marR="25400" indent="-343535" algn="just">
              <a:lnSpc>
                <a:spcPct val="100000"/>
              </a:lnSpc>
              <a:spcBef>
                <a:spcPts val="760"/>
              </a:spcBef>
              <a:buChar char="-"/>
              <a:tabLst>
                <a:tab pos="356235" algn="l"/>
              </a:tabLst>
            </a:pPr>
            <a:r>
              <a:rPr sz="2000" spc="20" dirty="0">
                <a:latin typeface="Times New Roman" panose="02020603050405020304" pitchFamily="18" charset="0"/>
                <a:cs typeface="Times New Roman" panose="02020603050405020304" pitchFamily="18" charset="0"/>
              </a:rPr>
              <a:t>Provide </a:t>
            </a:r>
            <a:r>
              <a:rPr sz="2000" spc="15" dirty="0">
                <a:latin typeface="Times New Roman" panose="02020603050405020304" pitchFamily="18" charset="0"/>
                <a:cs typeface="Times New Roman" panose="02020603050405020304" pitchFamily="18" charset="0"/>
              </a:rPr>
              <a:t>facilities </a:t>
            </a:r>
            <a:r>
              <a:rPr sz="2000" spc="5" dirty="0">
                <a:latin typeface="Times New Roman" panose="02020603050405020304" pitchFamily="18" charset="0"/>
                <a:cs typeface="Times New Roman" panose="02020603050405020304" pitchFamily="18" charset="0"/>
              </a:rPr>
              <a:t>and </a:t>
            </a:r>
            <a:r>
              <a:rPr sz="2000" spc="25" dirty="0">
                <a:latin typeface="Times New Roman" panose="02020603050405020304" pitchFamily="18" charset="0"/>
                <a:cs typeface="Times New Roman" panose="02020603050405020304" pitchFamily="18" charset="0"/>
              </a:rPr>
              <a:t>resources </a:t>
            </a:r>
            <a:r>
              <a:rPr sz="2000" spc="-5" dirty="0">
                <a:latin typeface="Times New Roman" panose="02020603050405020304" pitchFamily="18" charset="0"/>
                <a:cs typeface="Times New Roman" panose="02020603050405020304" pitchFamily="18" charset="0"/>
              </a:rPr>
              <a:t>to </a:t>
            </a:r>
            <a:r>
              <a:rPr sz="2000" spc="25" dirty="0">
                <a:latin typeface="Times New Roman" panose="02020603050405020304" pitchFamily="18" charset="0"/>
                <a:cs typeface="Times New Roman" panose="02020603050405020304" pitchFamily="18" charset="0"/>
              </a:rPr>
              <a:t>students </a:t>
            </a:r>
            <a:r>
              <a:rPr sz="2000" spc="5" dirty="0">
                <a:latin typeface="Times New Roman" panose="02020603050405020304" pitchFamily="18" charset="0"/>
                <a:cs typeface="Times New Roman" panose="02020603050405020304" pitchFamily="18" charset="0"/>
              </a:rPr>
              <a:t>and  </a:t>
            </a:r>
            <a:r>
              <a:rPr sz="2000" spc="-30" dirty="0">
                <a:latin typeface="Times New Roman" panose="02020603050405020304" pitchFamily="18" charset="0"/>
                <a:cs typeface="Times New Roman" panose="02020603050405020304" pitchFamily="18" charset="0"/>
              </a:rPr>
              <a:t>staffs </a:t>
            </a:r>
            <a:r>
              <a:rPr sz="2000" spc="5" dirty="0">
                <a:latin typeface="Times New Roman" panose="02020603050405020304" pitchFamily="18" charset="0"/>
                <a:cs typeface="Times New Roman" panose="02020603050405020304" pitchFamily="18" charset="0"/>
              </a:rPr>
              <a:t>and </a:t>
            </a:r>
            <a:r>
              <a:rPr sz="2000" spc="10" dirty="0">
                <a:latin typeface="Times New Roman" panose="02020603050405020304" pitchFamily="18" charset="0"/>
                <a:cs typeface="Times New Roman" panose="02020603050405020304" pitchFamily="18" charset="0"/>
              </a:rPr>
              <a:t>guide </a:t>
            </a:r>
            <a:r>
              <a:rPr sz="2000" spc="5" dirty="0">
                <a:latin typeface="Times New Roman" panose="02020603050405020304" pitchFamily="18" charset="0"/>
                <a:cs typeface="Times New Roman" panose="02020603050405020304" pitchFamily="18" charset="0"/>
              </a:rPr>
              <a:t>them during </a:t>
            </a:r>
            <a:r>
              <a:rPr sz="2000" spc="-45" dirty="0">
                <a:latin typeface="Times New Roman" panose="02020603050405020304" pitchFamily="18" charset="0"/>
                <a:cs typeface="Times New Roman" panose="02020603050405020304" pitchFamily="18" charset="0"/>
              </a:rPr>
              <a:t>field</a:t>
            </a:r>
            <a:r>
              <a:rPr sz="2000" spc="265" dirty="0">
                <a:latin typeface="Times New Roman" panose="02020603050405020304" pitchFamily="18" charset="0"/>
                <a:cs typeface="Times New Roman" panose="02020603050405020304" pitchFamily="18" charset="0"/>
              </a:rPr>
              <a:t> </a:t>
            </a:r>
            <a:r>
              <a:rPr sz="2000" spc="-10" dirty="0" smtClean="0">
                <a:latin typeface="Times New Roman" panose="02020603050405020304" pitchFamily="18" charset="0"/>
                <a:cs typeface="Times New Roman" panose="02020603050405020304" pitchFamily="18" charset="0"/>
              </a:rPr>
              <a:t>experience</a:t>
            </a:r>
            <a:endParaRPr lang="en-US" sz="2000" spc="-10" dirty="0" smtClean="0">
              <a:latin typeface="Times New Roman" panose="02020603050405020304" pitchFamily="18" charset="0"/>
              <a:cs typeface="Times New Roman" panose="02020603050405020304" pitchFamily="18" charset="0"/>
            </a:endParaRPr>
          </a:p>
          <a:p>
            <a:pPr marL="355600" marR="25400" indent="-343535" algn="just">
              <a:lnSpc>
                <a:spcPct val="100000"/>
              </a:lnSpc>
              <a:spcBef>
                <a:spcPts val="760"/>
              </a:spcBef>
              <a:buChar char="-"/>
              <a:tabLst>
                <a:tab pos="356235" algn="l"/>
              </a:tabLst>
            </a:pPr>
            <a:r>
              <a:rPr lang="en-US" sz="2000" spc="-10" dirty="0" smtClean="0">
                <a:latin typeface="Times New Roman" panose="02020603050405020304" pitchFamily="18" charset="0"/>
                <a:cs typeface="Times New Roman" panose="02020603050405020304" pitchFamily="18" charset="0"/>
              </a:rPr>
              <a:t>Making </a:t>
            </a:r>
            <a:r>
              <a:rPr lang="en-US" sz="2000" spc="-10" dirty="0" err="1" smtClean="0">
                <a:latin typeface="Times New Roman" panose="02020603050405020304" pitchFamily="18" charset="0"/>
                <a:cs typeface="Times New Roman" panose="02020603050405020304" pitchFamily="18" charset="0"/>
              </a:rPr>
              <a:t>programe</a:t>
            </a:r>
            <a:r>
              <a:rPr lang="en-US" sz="2000" spc="-10" dirty="0" smtClean="0">
                <a:latin typeface="Times New Roman" panose="02020603050405020304" pitchFamily="18" charset="0"/>
                <a:cs typeface="Times New Roman" panose="02020603050405020304" pitchFamily="18" charset="0"/>
              </a:rPr>
              <a:t> for the Dai (TBAS) training and trai</a:t>
            </a:r>
            <a:r>
              <a:rPr lang="en-US" sz="2000" spc="-10" dirty="0">
                <a:latin typeface="Times New Roman" panose="02020603050405020304" pitchFamily="18" charset="0"/>
                <a:cs typeface="Times New Roman" panose="02020603050405020304" pitchFamily="18" charset="0"/>
              </a:rPr>
              <a:t>n</a:t>
            </a:r>
            <a:r>
              <a:rPr lang="en-US" sz="2000" spc="-10" dirty="0" smtClean="0">
                <a:latin typeface="Times New Roman" panose="02020603050405020304" pitchFamily="18" charset="0"/>
                <a:cs typeface="Times New Roman" panose="02020603050405020304" pitchFamily="18" charset="0"/>
              </a:rPr>
              <a:t>ing of nursing staff</a:t>
            </a:r>
          </a:p>
          <a:p>
            <a:pPr marL="355600" marR="25400" indent="-343535" algn="just">
              <a:lnSpc>
                <a:spcPct val="100000"/>
              </a:lnSpc>
              <a:spcBef>
                <a:spcPts val="760"/>
              </a:spcBef>
              <a:buChar char="-"/>
              <a:tabLst>
                <a:tab pos="356235" algn="l"/>
              </a:tabLst>
            </a:pPr>
            <a:endParaRPr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Text Placeholder 2"/>
          <p:cNvSpPr>
            <a:spLocks noGrp="1"/>
          </p:cNvSpPr>
          <p:nvPr>
            <p:ph idx="1"/>
          </p:nvPr>
        </p:nvSpPr>
        <p:spPr>
          <a:xfrm>
            <a:off x="528954" y="1626298"/>
            <a:ext cx="8086090" cy="3116238"/>
          </a:xfrm>
        </p:spPr>
        <p:txBody>
          <a:bodyPr>
            <a:normAutofit/>
          </a:bodyPr>
          <a:lstStyle/>
          <a:p>
            <a:r>
              <a:rPr lang="en-US" b="1" dirty="0" smtClean="0"/>
              <a:t>Other functions</a:t>
            </a:r>
          </a:p>
          <a:p>
            <a:pPr marL="457200" indent="-457200">
              <a:buFont typeface="Arial" panose="020B0604020202020204" pitchFamily="34" charset="0"/>
              <a:buChar char="•"/>
            </a:pPr>
            <a:r>
              <a:rPr lang="en-US" dirty="0" smtClean="0"/>
              <a:t> </a:t>
            </a:r>
            <a:r>
              <a:rPr lang="en-US" sz="2400" dirty="0" smtClean="0">
                <a:latin typeface="Times New Roman" panose="02020603050405020304" pitchFamily="18" charset="0"/>
                <a:cs typeface="Times New Roman" panose="02020603050405020304" pitchFamily="18" charset="0"/>
              </a:rPr>
              <a:t>Organising nursing workshop, </a:t>
            </a:r>
            <a:r>
              <a:rPr lang="en-US" sz="2400" dirty="0" err="1" smtClean="0">
                <a:latin typeface="Times New Roman" panose="02020603050405020304" pitchFamily="18" charset="0"/>
                <a:cs typeface="Times New Roman" panose="02020603050405020304" pitchFamily="18" charset="0"/>
              </a:rPr>
              <a:t>seminars,discussion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etc</a:t>
            </a:r>
            <a:endParaRPr lang="en-US" sz="2400" dirty="0" smtClean="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Participation at state level, as a nursing representatives of district</a:t>
            </a:r>
          </a:p>
          <a:p>
            <a:pPr marL="457200" indent="-4572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Encouraging nursing researches</a:t>
            </a:r>
          </a:p>
          <a:p>
            <a:pPr marL="457200" indent="-4572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Getting co-operation  from other institution/organizations to improve the quality of nursing service</a:t>
            </a:r>
          </a:p>
          <a:p>
            <a:endParaRPr lang="en-IN" dirty="0"/>
          </a:p>
        </p:txBody>
      </p:sp>
    </p:spTree>
    <p:extLst>
      <p:ext uri="{BB962C8B-B14F-4D97-AF65-F5344CB8AC3E}">
        <p14:creationId xmlns:p14="http://schemas.microsoft.com/office/powerpoint/2010/main" val="9298416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9013" y="571118"/>
            <a:ext cx="6125972" cy="984885"/>
          </a:xfrm>
        </p:spPr>
        <p:txBody>
          <a:bodyPr>
            <a:normAutofit fontScale="90000"/>
          </a:bodyPr>
          <a:lstStyle/>
          <a:p>
            <a:r>
              <a:rPr lang="en-IN" spc="20" dirty="0" smtClean="0"/>
              <a:t> </a:t>
            </a:r>
            <a:r>
              <a:rPr lang="en-IN" b="1" spc="20" dirty="0" smtClean="0">
                <a:latin typeface="Times New Roman" panose="02020603050405020304" pitchFamily="18" charset="0"/>
                <a:cs typeface="Times New Roman" panose="02020603050405020304" pitchFamily="18" charset="0"/>
              </a:rPr>
              <a:t>PUBLIC HEALTH NURSE OFFICER( PHNO)</a:t>
            </a:r>
            <a:endParaRPr lang="en-IN" b="1"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idx="1"/>
          </p:nvPr>
        </p:nvSpPr>
        <p:spPr>
          <a:xfrm>
            <a:off x="528954" y="1626298"/>
            <a:ext cx="8086090" cy="3385542"/>
          </a:xfrm>
        </p:spPr>
        <p:txBody>
          <a:bodyPr/>
          <a:lstStyle/>
          <a:p>
            <a:pPr marL="457200" indent="-457200">
              <a:buFont typeface="Arial" panose="020B0604020202020204" pitchFamily="34" charset="0"/>
              <a:buChar char="•"/>
            </a:pPr>
            <a:endParaRPr lang="en-US" dirty="0" smtClean="0"/>
          </a:p>
          <a:p>
            <a:pPr marL="457200" indent="-457200">
              <a:buFont typeface="Arial" panose="020B0604020202020204" pitchFamily="34" charset="0"/>
              <a:buChar char="•"/>
            </a:pPr>
            <a:r>
              <a:rPr lang="en-US" dirty="0" smtClean="0"/>
              <a:t>PHN </a:t>
            </a:r>
            <a:r>
              <a:rPr lang="en-US" dirty="0" smtClean="0"/>
              <a:t>Supervisor</a:t>
            </a:r>
            <a:r>
              <a:rPr lang="en-US" dirty="0" smtClean="0"/>
              <a:t>, guides </a:t>
            </a:r>
            <a:r>
              <a:rPr lang="en-US" dirty="0" smtClean="0"/>
              <a:t>and supervise ,the function of public health nurse</a:t>
            </a:r>
            <a:r>
              <a:rPr lang="en-US" dirty="0" smtClean="0"/>
              <a:t>, health workers, working </a:t>
            </a:r>
            <a:r>
              <a:rPr lang="en-US" dirty="0" smtClean="0"/>
              <a:t>in her assigned field</a:t>
            </a:r>
            <a:r>
              <a:rPr lang="en-US" dirty="0" smtClean="0"/>
              <a:t>.</a:t>
            </a:r>
          </a:p>
          <a:p>
            <a:pPr marL="457200" indent="-457200">
              <a:buFont typeface="Arial" panose="020B0604020202020204" pitchFamily="34" charset="0"/>
              <a:buChar char="•"/>
            </a:pPr>
            <a:endParaRPr lang="en-US" dirty="0" smtClean="0"/>
          </a:p>
          <a:p>
            <a:pPr marL="457200" indent="-457200">
              <a:buFont typeface="Arial" panose="020B0604020202020204" pitchFamily="34" charset="0"/>
              <a:buChar char="•"/>
            </a:pPr>
            <a:r>
              <a:rPr lang="en-US" dirty="0" smtClean="0"/>
              <a:t>she is responsible to DPHN for provision of supervision and improvement of community health care </a:t>
            </a:r>
            <a:endParaRPr lang="en-IN" dirty="0"/>
          </a:p>
        </p:txBody>
      </p:sp>
    </p:spTree>
    <p:extLst>
      <p:ext uri="{BB962C8B-B14F-4D97-AF65-F5344CB8AC3E}">
        <p14:creationId xmlns:p14="http://schemas.microsoft.com/office/powerpoint/2010/main" val="21654284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76200" y="1089278"/>
            <a:ext cx="8915400" cy="5692522"/>
          </a:xfrm>
        </p:spPr>
        <p:txBody>
          <a:bodyPr>
            <a:normAutofit/>
          </a:bodyPr>
          <a:lstStyle/>
          <a:p>
            <a:pPr marL="0" indent="0">
              <a:buNone/>
            </a:pPr>
            <a:r>
              <a:rPr lang="en-US" b="1" dirty="0" smtClean="0">
                <a:latin typeface="Times New Roman" panose="02020603050405020304" pitchFamily="18" charset="0"/>
                <a:cs typeface="Times New Roman" panose="02020603050405020304" pitchFamily="18" charset="0"/>
              </a:rPr>
              <a:t>Roles</a:t>
            </a:r>
          </a:p>
          <a:p>
            <a:pPr marL="342900"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Providing leadership in the planning of total health care to all individuals, families and community in the assigned area</a:t>
            </a:r>
          </a:p>
          <a:p>
            <a:pPr marL="342900"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Carryout preventive ,</a:t>
            </a:r>
            <a:r>
              <a:rPr lang="en-US" sz="2000" dirty="0" err="1" smtClean="0">
                <a:latin typeface="Times New Roman" panose="02020603050405020304" pitchFamily="18" charset="0"/>
                <a:cs typeface="Times New Roman" panose="02020603050405020304" pitchFamily="18" charset="0"/>
              </a:rPr>
              <a:t>promotive</a:t>
            </a:r>
            <a:r>
              <a:rPr lang="en-US" sz="2000" dirty="0" smtClean="0">
                <a:latin typeface="Times New Roman" panose="02020603050405020304" pitchFamily="18" charset="0"/>
                <a:cs typeface="Times New Roman" panose="02020603050405020304" pitchFamily="18" charset="0"/>
              </a:rPr>
              <a:t>, curative and rehabilitative care</a:t>
            </a:r>
          </a:p>
          <a:p>
            <a:pPr marL="342900"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Assisting the development of the standard of health care with accepted philosophy, objectives and health policies</a:t>
            </a:r>
          </a:p>
          <a:p>
            <a:pPr marL="342900"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Assisting the preparation of budget for community health department</a:t>
            </a:r>
          </a:p>
          <a:p>
            <a:pPr marL="342900"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Utilizing the budget allotted to department (community health)</a:t>
            </a:r>
          </a:p>
          <a:p>
            <a:pPr marL="342900"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Supervise and guidance of PHN/LHV/FHW/MHW working in her field</a:t>
            </a:r>
          </a:p>
          <a:p>
            <a:pPr marL="342900"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Organising educational </a:t>
            </a:r>
            <a:r>
              <a:rPr lang="en-US" sz="2000" dirty="0" err="1" smtClean="0">
                <a:latin typeface="Times New Roman" panose="02020603050405020304" pitchFamily="18" charset="0"/>
                <a:cs typeface="Times New Roman" panose="02020603050405020304" pitchFamily="18" charset="0"/>
              </a:rPr>
              <a:t>programme</a:t>
            </a:r>
            <a:r>
              <a:rPr lang="en-US" sz="2000" dirty="0" smtClean="0">
                <a:latin typeface="Times New Roman" panose="02020603050405020304" pitchFamily="18" charset="0"/>
                <a:cs typeface="Times New Roman" panose="02020603050405020304" pitchFamily="18" charset="0"/>
              </a:rPr>
              <a:t>  for community members including school children, RCH group, or other target group in her area</a:t>
            </a:r>
          </a:p>
          <a:p>
            <a:pPr marL="342900"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Supervision of records /reports prepared health workers ,working under her jurisdiction</a:t>
            </a:r>
          </a:p>
          <a:p>
            <a:pPr marL="342900"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Assisting DPHN for the preparation of job description and assigned responsibilities for other community health worker</a:t>
            </a:r>
          </a:p>
          <a:p>
            <a:pPr marL="342900" indent="-342900">
              <a:buFont typeface="Arial" panose="020B0604020202020204" pitchFamily="34" charset="0"/>
              <a:buChar char="•"/>
            </a:pP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74177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1" y="555729"/>
            <a:ext cx="6071234" cy="1032334"/>
          </a:xfrm>
          <a:prstGeom prst="rect">
            <a:avLst/>
          </a:prstGeom>
        </p:spPr>
        <p:txBody>
          <a:bodyPr vert="horz" wrap="square" lIns="0" tIns="16510" rIns="0" bIns="0" rtlCol="0">
            <a:spAutoFit/>
          </a:bodyPr>
          <a:lstStyle/>
          <a:p>
            <a:pPr marL="12700">
              <a:lnSpc>
                <a:spcPct val="100000"/>
              </a:lnSpc>
              <a:spcBef>
                <a:spcPts val="130"/>
              </a:spcBef>
            </a:pPr>
            <a:r>
              <a:rPr b="1" spc="10" dirty="0" smtClean="0"/>
              <a:t> </a:t>
            </a:r>
            <a:r>
              <a:rPr b="1" spc="-15" dirty="0">
                <a:latin typeface="Times New Roman" panose="02020603050405020304" pitchFamily="18" charset="0"/>
                <a:cs typeface="Times New Roman" panose="02020603050405020304" pitchFamily="18" charset="0"/>
              </a:rPr>
              <a:t>HEALTH</a:t>
            </a:r>
            <a:r>
              <a:rPr b="1" spc="-320" dirty="0">
                <a:latin typeface="Times New Roman" panose="02020603050405020304" pitchFamily="18" charset="0"/>
                <a:cs typeface="Times New Roman" panose="02020603050405020304" pitchFamily="18" charset="0"/>
              </a:rPr>
              <a:t> </a:t>
            </a:r>
            <a:r>
              <a:rPr b="1" spc="-5" dirty="0" smtClean="0">
                <a:latin typeface="Times New Roman" panose="02020603050405020304" pitchFamily="18" charset="0"/>
                <a:cs typeface="Times New Roman" panose="02020603050405020304" pitchFamily="18" charset="0"/>
              </a:rPr>
              <a:t>WORKER</a:t>
            </a:r>
            <a:r>
              <a:rPr lang="en-IN" b="1" spc="-5" dirty="0" smtClean="0">
                <a:latin typeface="Times New Roman" panose="02020603050405020304" pitchFamily="18" charset="0"/>
                <a:cs typeface="Times New Roman" panose="02020603050405020304" pitchFamily="18" charset="0"/>
              </a:rPr>
              <a:t>-(FEMALE) ANM/JPHN</a:t>
            </a:r>
            <a:endParaRPr b="1" spc="-5" dirty="0">
              <a:latin typeface="Times New Roman" panose="02020603050405020304" pitchFamily="18" charset="0"/>
              <a:cs typeface="Times New Roman" panose="02020603050405020304" pitchFamily="18" charset="0"/>
            </a:endParaRPr>
          </a:p>
        </p:txBody>
      </p:sp>
      <p:sp>
        <p:nvSpPr>
          <p:cNvPr id="3" name="object 3"/>
          <p:cNvSpPr txBox="1"/>
          <p:nvPr/>
        </p:nvSpPr>
        <p:spPr>
          <a:xfrm>
            <a:off x="152401" y="1534731"/>
            <a:ext cx="8839200" cy="5128711"/>
          </a:xfrm>
          <a:prstGeom prst="rect">
            <a:avLst/>
          </a:prstGeom>
        </p:spPr>
        <p:txBody>
          <a:bodyPr vert="horz" wrap="square" lIns="0" tIns="107314" rIns="0" bIns="0" rtlCol="0">
            <a:spAutoFit/>
          </a:bodyPr>
          <a:lstStyle/>
          <a:p>
            <a:pPr marL="355600" indent="-343535">
              <a:lnSpc>
                <a:spcPct val="100000"/>
              </a:lnSpc>
              <a:spcBef>
                <a:spcPts val="844"/>
              </a:spcBef>
              <a:buChar char="•"/>
              <a:tabLst>
                <a:tab pos="355600" algn="l"/>
                <a:tab pos="356235" algn="l"/>
              </a:tabLst>
            </a:pPr>
            <a:r>
              <a:rPr lang="en-IN" sz="2000" spc="50" dirty="0" smtClean="0">
                <a:latin typeface="Times New Roman" panose="02020603050405020304" pitchFamily="18" charset="0"/>
                <a:cs typeface="Times New Roman" panose="02020603050405020304" pitchFamily="18" charset="0"/>
              </a:rPr>
              <a:t>She </a:t>
            </a:r>
            <a:r>
              <a:rPr lang="en-IN" sz="2000" spc="50" dirty="0" smtClean="0">
                <a:latin typeface="Times New Roman" panose="02020603050405020304" pitchFamily="18" charset="0"/>
                <a:cs typeface="Times New Roman" panose="02020603050405020304" pitchFamily="18" charset="0"/>
              </a:rPr>
              <a:t>is designated as multi purpose health worker(MPHW (F) ,she has the responsibility to deliver MCH </a:t>
            </a:r>
            <a:r>
              <a:rPr lang="en-IN" sz="2000" spc="50" dirty="0" err="1" smtClean="0">
                <a:latin typeface="Times New Roman" panose="02020603050405020304" pitchFamily="18" charset="0"/>
                <a:cs typeface="Times New Roman" panose="02020603050405020304" pitchFamily="18" charset="0"/>
              </a:rPr>
              <a:t>sevices</a:t>
            </a:r>
            <a:r>
              <a:rPr lang="en-IN" sz="2000" spc="50" dirty="0" smtClean="0">
                <a:latin typeface="Times New Roman" panose="02020603050405020304" pitchFamily="18" charset="0"/>
                <a:cs typeface="Times New Roman" panose="02020603050405020304" pitchFamily="18" charset="0"/>
              </a:rPr>
              <a:t> in the rural area. She is posted in </a:t>
            </a:r>
            <a:r>
              <a:rPr lang="en-IN" sz="2000" spc="50" dirty="0" err="1" smtClean="0">
                <a:latin typeface="Times New Roman" panose="02020603050405020304" pitchFamily="18" charset="0"/>
                <a:cs typeface="Times New Roman" panose="02020603050405020304" pitchFamily="18" charset="0"/>
              </a:rPr>
              <a:t>subcentre</a:t>
            </a:r>
            <a:r>
              <a:rPr lang="en-IN" sz="2000" spc="50" dirty="0" smtClean="0">
                <a:latin typeface="Times New Roman" panose="02020603050405020304" pitchFamily="18" charset="0"/>
                <a:cs typeface="Times New Roman" panose="02020603050405020304" pitchFamily="18" charset="0"/>
              </a:rPr>
              <a:t> to cover the population of about 5000 in plain areas and 3000 in hilly areas,</a:t>
            </a:r>
            <a:endParaRPr sz="2000" dirty="0">
              <a:latin typeface="Times New Roman" panose="02020603050405020304" pitchFamily="18" charset="0"/>
              <a:cs typeface="Times New Roman" panose="02020603050405020304" pitchFamily="18" charset="0"/>
            </a:endParaRPr>
          </a:p>
          <a:p>
            <a:pPr marL="927735">
              <a:lnSpc>
                <a:spcPct val="100000"/>
              </a:lnSpc>
              <a:spcBef>
                <a:spcPts val="755"/>
              </a:spcBef>
            </a:pPr>
            <a:r>
              <a:rPr sz="2000" spc="30" dirty="0">
                <a:latin typeface="Times New Roman" panose="02020603050405020304" pitchFamily="18" charset="0"/>
                <a:cs typeface="Times New Roman" panose="02020603050405020304" pitchFamily="18" charset="0"/>
              </a:rPr>
              <a:t>She </a:t>
            </a:r>
            <a:r>
              <a:rPr sz="2000" spc="-35" dirty="0">
                <a:latin typeface="Times New Roman" panose="02020603050405020304" pitchFamily="18" charset="0"/>
                <a:cs typeface="Times New Roman" panose="02020603050405020304" pitchFamily="18" charset="0"/>
              </a:rPr>
              <a:t>will </a:t>
            </a:r>
            <a:r>
              <a:rPr sz="2000" dirty="0">
                <a:latin typeface="Times New Roman" panose="02020603050405020304" pitchFamily="18" charset="0"/>
                <a:cs typeface="Times New Roman" panose="02020603050405020304" pitchFamily="18" charset="0"/>
              </a:rPr>
              <a:t>carry </a:t>
            </a:r>
            <a:r>
              <a:rPr sz="2000" spc="30" dirty="0">
                <a:latin typeface="Times New Roman" panose="02020603050405020304" pitchFamily="18" charset="0"/>
                <a:cs typeface="Times New Roman" panose="02020603050405020304" pitchFamily="18" charset="0"/>
              </a:rPr>
              <a:t>out </a:t>
            </a:r>
            <a:r>
              <a:rPr sz="2000" spc="10" dirty="0">
                <a:latin typeface="Times New Roman" panose="02020603050405020304" pitchFamily="18" charset="0"/>
                <a:cs typeface="Times New Roman" panose="02020603050405020304" pitchFamily="18" charset="0"/>
              </a:rPr>
              <a:t>the </a:t>
            </a:r>
            <a:r>
              <a:rPr sz="2000" spc="-15" dirty="0">
                <a:latin typeface="Times New Roman" panose="02020603050405020304" pitchFamily="18" charset="0"/>
                <a:cs typeface="Times New Roman" panose="02020603050405020304" pitchFamily="18" charset="0"/>
              </a:rPr>
              <a:t>following</a:t>
            </a:r>
            <a:r>
              <a:rPr sz="2000" spc="665" dirty="0">
                <a:latin typeface="Times New Roman" panose="02020603050405020304" pitchFamily="18" charset="0"/>
                <a:cs typeface="Times New Roman" panose="02020603050405020304" pitchFamily="18" charset="0"/>
              </a:rPr>
              <a:t> </a:t>
            </a:r>
            <a:r>
              <a:rPr sz="2000" spc="5" dirty="0">
                <a:latin typeface="Times New Roman" panose="02020603050405020304" pitchFamily="18" charset="0"/>
                <a:cs typeface="Times New Roman" panose="02020603050405020304" pitchFamily="18" charset="0"/>
              </a:rPr>
              <a:t>functions:</a:t>
            </a:r>
            <a:endParaRPr sz="2000" dirty="0">
              <a:latin typeface="Times New Roman" panose="02020603050405020304" pitchFamily="18" charset="0"/>
              <a:cs typeface="Times New Roman" panose="02020603050405020304" pitchFamily="18" charset="0"/>
            </a:endParaRPr>
          </a:p>
          <a:p>
            <a:pPr marL="355600" indent="-343535">
              <a:lnSpc>
                <a:spcPct val="100000"/>
              </a:lnSpc>
              <a:spcBef>
                <a:spcPts val="755"/>
              </a:spcBef>
              <a:buFont typeface="Wingdings"/>
              <a:buChar char=""/>
              <a:tabLst>
                <a:tab pos="356235" algn="l"/>
              </a:tabLst>
            </a:pPr>
            <a:r>
              <a:rPr sz="2000" u="heavy" spc="-5" dirty="0">
                <a:uFill>
                  <a:solidFill>
                    <a:srgbClr val="000000"/>
                  </a:solidFill>
                </a:uFill>
                <a:latin typeface="Times New Roman" panose="02020603050405020304" pitchFamily="18" charset="0"/>
                <a:cs typeface="Times New Roman" panose="02020603050405020304" pitchFamily="18" charset="0"/>
              </a:rPr>
              <a:t>Maternal </a:t>
            </a:r>
            <a:r>
              <a:rPr sz="2000" u="heavy" spc="5" dirty="0">
                <a:uFill>
                  <a:solidFill>
                    <a:srgbClr val="000000"/>
                  </a:solidFill>
                </a:uFill>
                <a:latin typeface="Times New Roman" panose="02020603050405020304" pitchFamily="18" charset="0"/>
                <a:cs typeface="Times New Roman" panose="02020603050405020304" pitchFamily="18" charset="0"/>
              </a:rPr>
              <a:t>and </a:t>
            </a:r>
            <a:r>
              <a:rPr sz="2000" u="heavy" spc="-20" dirty="0">
                <a:uFill>
                  <a:solidFill>
                    <a:srgbClr val="000000"/>
                  </a:solidFill>
                </a:uFill>
                <a:latin typeface="Times New Roman" panose="02020603050405020304" pitchFamily="18" charset="0"/>
                <a:cs typeface="Times New Roman" panose="02020603050405020304" pitchFamily="18" charset="0"/>
              </a:rPr>
              <a:t>Child</a:t>
            </a:r>
            <a:r>
              <a:rPr sz="2000" u="heavy" spc="-220" dirty="0">
                <a:uFill>
                  <a:solidFill>
                    <a:srgbClr val="000000"/>
                  </a:solidFill>
                </a:uFill>
                <a:latin typeface="Times New Roman" panose="02020603050405020304" pitchFamily="18" charset="0"/>
                <a:cs typeface="Times New Roman" panose="02020603050405020304" pitchFamily="18" charset="0"/>
              </a:rPr>
              <a:t> </a:t>
            </a:r>
            <a:r>
              <a:rPr sz="2000" u="heavy" spc="-15" dirty="0">
                <a:uFill>
                  <a:solidFill>
                    <a:srgbClr val="000000"/>
                  </a:solidFill>
                </a:uFill>
                <a:latin typeface="Times New Roman" panose="02020603050405020304" pitchFamily="18" charset="0"/>
                <a:cs typeface="Times New Roman" panose="02020603050405020304" pitchFamily="18" charset="0"/>
              </a:rPr>
              <a:t>Health</a:t>
            </a:r>
            <a:r>
              <a:rPr sz="2000" u="heavy" spc="-15" dirty="0" smtClean="0">
                <a:uFill>
                  <a:solidFill>
                    <a:srgbClr val="000000"/>
                  </a:solidFill>
                </a:uFill>
                <a:latin typeface="Times New Roman" panose="02020603050405020304" pitchFamily="18" charset="0"/>
                <a:cs typeface="Times New Roman" panose="02020603050405020304" pitchFamily="18" charset="0"/>
              </a:rPr>
              <a:t>:</a:t>
            </a:r>
            <a:endParaRPr lang="en-IN" sz="2000" u="heavy" spc="-15" dirty="0" smtClean="0">
              <a:uFill>
                <a:solidFill>
                  <a:srgbClr val="000000"/>
                </a:solidFill>
              </a:uFill>
              <a:latin typeface="Times New Roman" panose="02020603050405020304" pitchFamily="18" charset="0"/>
              <a:cs typeface="Times New Roman" panose="02020603050405020304" pitchFamily="18" charset="0"/>
            </a:endParaRPr>
          </a:p>
          <a:p>
            <a:pPr marL="355600" indent="-343535">
              <a:lnSpc>
                <a:spcPct val="100000"/>
              </a:lnSpc>
              <a:spcBef>
                <a:spcPts val="755"/>
              </a:spcBef>
              <a:buFont typeface="Wingdings"/>
              <a:buChar char=""/>
              <a:tabLst>
                <a:tab pos="356235" algn="l"/>
              </a:tabLst>
            </a:pPr>
            <a:r>
              <a:rPr lang="en-IN" sz="2000" b="1" u="heavy" spc="-15" dirty="0" smtClean="0">
                <a:uFill>
                  <a:solidFill>
                    <a:srgbClr val="000000"/>
                  </a:solidFill>
                </a:uFill>
                <a:latin typeface="Times New Roman" panose="02020603050405020304" pitchFamily="18" charset="0"/>
                <a:cs typeface="Times New Roman" panose="02020603050405020304" pitchFamily="18" charset="0"/>
              </a:rPr>
              <a:t>1.Record </a:t>
            </a:r>
            <a:r>
              <a:rPr lang="en-IN" sz="2000" b="1" spc="-15" dirty="0" smtClean="0">
                <a:uFill>
                  <a:solidFill>
                    <a:srgbClr val="000000"/>
                  </a:solidFill>
                </a:uFill>
                <a:latin typeface="Times New Roman" panose="02020603050405020304" pitchFamily="18" charset="0"/>
                <a:cs typeface="Times New Roman" panose="02020603050405020304" pitchFamily="18" charset="0"/>
              </a:rPr>
              <a:t>keeping- </a:t>
            </a:r>
            <a:r>
              <a:rPr lang="en-IN" sz="2000" spc="-15" dirty="0" smtClean="0">
                <a:uFill>
                  <a:solidFill>
                    <a:srgbClr val="000000"/>
                  </a:solidFill>
                </a:uFill>
                <a:latin typeface="Times New Roman" panose="02020603050405020304" pitchFamily="18" charset="0"/>
                <a:cs typeface="Times New Roman" panose="02020603050405020304" pitchFamily="18" charset="0"/>
              </a:rPr>
              <a:t>antenatal register, post natal register, </a:t>
            </a:r>
            <a:r>
              <a:rPr lang="en-IN" sz="2000" spc="-15" dirty="0" err="1" smtClean="0">
                <a:uFill>
                  <a:solidFill>
                    <a:srgbClr val="000000"/>
                  </a:solidFill>
                </a:uFill>
                <a:latin typeface="Times New Roman" panose="02020603050405020304" pitchFamily="18" charset="0"/>
                <a:cs typeface="Times New Roman" panose="02020603050405020304" pitchFamily="18" charset="0"/>
              </a:rPr>
              <a:t>underfive</a:t>
            </a:r>
            <a:r>
              <a:rPr lang="en-IN" sz="2000" spc="-15" dirty="0" smtClean="0">
                <a:uFill>
                  <a:solidFill>
                    <a:srgbClr val="000000"/>
                  </a:solidFill>
                </a:uFill>
                <a:latin typeface="Times New Roman" panose="02020603050405020304" pitchFamily="18" charset="0"/>
                <a:cs typeface="Times New Roman" panose="02020603050405020304" pitchFamily="18" charset="0"/>
              </a:rPr>
              <a:t> register, clinic attendance register, eligible couple register, home visiting register, birth and death register, family planning register</a:t>
            </a:r>
          </a:p>
          <a:p>
            <a:pPr marL="355600" marR="5715" indent="-343535">
              <a:lnSpc>
                <a:spcPct val="100000"/>
              </a:lnSpc>
              <a:spcBef>
                <a:spcPts val="755"/>
              </a:spcBef>
              <a:buFont typeface="Wingdings"/>
              <a:buChar char=""/>
              <a:tabLst>
                <a:tab pos="356235" algn="l"/>
                <a:tab pos="1861820" algn="l"/>
                <a:tab pos="2624455" algn="l"/>
                <a:tab pos="3969385" algn="l"/>
                <a:tab pos="4846320" algn="l"/>
                <a:tab pos="5323205" algn="l"/>
                <a:tab pos="6905625" algn="l"/>
              </a:tabLst>
            </a:pPr>
            <a:r>
              <a:rPr sz="2000" spc="35" dirty="0" smtClean="0">
                <a:latin typeface="Times New Roman" panose="02020603050405020304" pitchFamily="18" charset="0"/>
                <a:cs typeface="Times New Roman" panose="02020603050405020304" pitchFamily="18" charset="0"/>
              </a:rPr>
              <a:t>R</a:t>
            </a:r>
            <a:r>
              <a:rPr sz="2000" spc="-30" dirty="0" smtClean="0">
                <a:latin typeface="Times New Roman" panose="02020603050405020304" pitchFamily="18" charset="0"/>
                <a:cs typeface="Times New Roman" panose="02020603050405020304" pitchFamily="18" charset="0"/>
              </a:rPr>
              <a:t>e</a:t>
            </a:r>
            <a:r>
              <a:rPr sz="2000" spc="114" dirty="0" smtClean="0">
                <a:latin typeface="Times New Roman" panose="02020603050405020304" pitchFamily="18" charset="0"/>
                <a:cs typeface="Times New Roman" panose="02020603050405020304" pitchFamily="18" charset="0"/>
              </a:rPr>
              <a:t>g</a:t>
            </a:r>
            <a:r>
              <a:rPr sz="2000" spc="-15" dirty="0" smtClean="0">
                <a:latin typeface="Times New Roman" panose="02020603050405020304" pitchFamily="18" charset="0"/>
                <a:cs typeface="Times New Roman" panose="02020603050405020304" pitchFamily="18" charset="0"/>
              </a:rPr>
              <a:t>i</a:t>
            </a:r>
            <a:r>
              <a:rPr sz="2000" spc="-25" dirty="0" smtClean="0">
                <a:latin typeface="Times New Roman" panose="02020603050405020304" pitchFamily="18" charset="0"/>
                <a:cs typeface="Times New Roman" panose="02020603050405020304" pitchFamily="18" charset="0"/>
              </a:rPr>
              <a:t>s</a:t>
            </a:r>
            <a:r>
              <a:rPr sz="2000" spc="55" dirty="0" smtClean="0">
                <a:latin typeface="Times New Roman" panose="02020603050405020304" pitchFamily="18" charset="0"/>
                <a:cs typeface="Times New Roman" panose="02020603050405020304" pitchFamily="18" charset="0"/>
              </a:rPr>
              <a:t>t</a:t>
            </a:r>
            <a:r>
              <a:rPr sz="2000" spc="-30" dirty="0" smtClean="0">
                <a:latin typeface="Times New Roman" panose="02020603050405020304" pitchFamily="18" charset="0"/>
                <a:cs typeface="Times New Roman" panose="02020603050405020304" pitchFamily="18" charset="0"/>
              </a:rPr>
              <a:t>e</a:t>
            </a:r>
            <a:r>
              <a:rPr sz="2000" spc="10" dirty="0" smtClean="0">
                <a:latin typeface="Times New Roman" panose="02020603050405020304" pitchFamily="18" charset="0"/>
                <a:cs typeface="Times New Roman" panose="02020603050405020304" pitchFamily="18" charset="0"/>
              </a:rPr>
              <a:t>r</a:t>
            </a:r>
            <a:r>
              <a:rPr sz="2000" dirty="0">
                <a:latin typeface="Times New Roman" panose="02020603050405020304" pitchFamily="18" charset="0"/>
                <a:cs typeface="Times New Roman" panose="02020603050405020304" pitchFamily="18" charset="0"/>
              </a:rPr>
              <a:t>	</a:t>
            </a:r>
            <a:r>
              <a:rPr sz="2000" spc="-30" dirty="0">
                <a:latin typeface="Times New Roman" panose="02020603050405020304" pitchFamily="18" charset="0"/>
                <a:cs typeface="Times New Roman" panose="02020603050405020304" pitchFamily="18" charset="0"/>
              </a:rPr>
              <a:t>a</a:t>
            </a:r>
            <a:r>
              <a:rPr sz="2000" spc="40" dirty="0">
                <a:latin typeface="Times New Roman" panose="02020603050405020304" pitchFamily="18" charset="0"/>
                <a:cs typeface="Times New Roman" panose="02020603050405020304" pitchFamily="18" charset="0"/>
              </a:rPr>
              <a:t>n</a:t>
            </a:r>
            <a:r>
              <a:rPr sz="2000" spc="15" dirty="0">
                <a:latin typeface="Times New Roman" panose="02020603050405020304" pitchFamily="18" charset="0"/>
                <a:cs typeface="Times New Roman" panose="02020603050405020304" pitchFamily="18" charset="0"/>
              </a:rPr>
              <a:t>d</a:t>
            </a:r>
            <a:r>
              <a:rPr sz="2000" dirty="0">
                <a:latin typeface="Times New Roman" panose="02020603050405020304" pitchFamily="18" charset="0"/>
                <a:cs typeface="Times New Roman" panose="02020603050405020304" pitchFamily="18" charset="0"/>
              </a:rPr>
              <a:t>	</a:t>
            </a:r>
            <a:r>
              <a:rPr sz="2000" spc="40" dirty="0">
                <a:latin typeface="Times New Roman" panose="02020603050405020304" pitchFamily="18" charset="0"/>
                <a:cs typeface="Times New Roman" panose="02020603050405020304" pitchFamily="18" charset="0"/>
              </a:rPr>
              <a:t>p</a:t>
            </a:r>
            <a:r>
              <a:rPr sz="2000" spc="-15" dirty="0">
                <a:latin typeface="Times New Roman" panose="02020603050405020304" pitchFamily="18" charset="0"/>
                <a:cs typeface="Times New Roman" panose="02020603050405020304" pitchFamily="18" charset="0"/>
              </a:rPr>
              <a:t>r</a:t>
            </a:r>
            <a:r>
              <a:rPr sz="2000" spc="114" dirty="0">
                <a:latin typeface="Times New Roman" panose="02020603050405020304" pitchFamily="18" charset="0"/>
                <a:cs typeface="Times New Roman" panose="02020603050405020304" pitchFamily="18" charset="0"/>
              </a:rPr>
              <a:t>o</a:t>
            </a:r>
            <a:r>
              <a:rPr sz="2000" spc="-25" dirty="0">
                <a:latin typeface="Times New Roman" panose="02020603050405020304" pitchFamily="18" charset="0"/>
                <a:cs typeface="Times New Roman" panose="02020603050405020304" pitchFamily="18" charset="0"/>
              </a:rPr>
              <a:t>v</a:t>
            </a:r>
            <a:r>
              <a:rPr sz="2000" spc="-10" dirty="0">
                <a:latin typeface="Times New Roman" panose="02020603050405020304" pitchFamily="18" charset="0"/>
                <a:cs typeface="Times New Roman" panose="02020603050405020304" pitchFamily="18" charset="0"/>
              </a:rPr>
              <a:t>i</a:t>
            </a:r>
            <a:r>
              <a:rPr sz="2000" spc="114" dirty="0">
                <a:latin typeface="Times New Roman" panose="02020603050405020304" pitchFamily="18" charset="0"/>
                <a:cs typeface="Times New Roman" panose="02020603050405020304" pitchFamily="18" charset="0"/>
              </a:rPr>
              <a:t>d</a:t>
            </a:r>
            <a:r>
              <a:rPr sz="2000" spc="15" dirty="0">
                <a:latin typeface="Times New Roman" panose="02020603050405020304" pitchFamily="18" charset="0"/>
                <a:cs typeface="Times New Roman" panose="02020603050405020304" pitchFamily="18" charset="0"/>
              </a:rPr>
              <a:t>e</a:t>
            </a:r>
            <a:r>
              <a:rPr sz="2000" dirty="0">
                <a:latin typeface="Times New Roman" panose="02020603050405020304" pitchFamily="18" charset="0"/>
                <a:cs typeface="Times New Roman" panose="02020603050405020304" pitchFamily="18" charset="0"/>
              </a:rPr>
              <a:t>	</a:t>
            </a:r>
            <a:r>
              <a:rPr sz="2000" spc="120" dirty="0">
                <a:latin typeface="Times New Roman" panose="02020603050405020304" pitchFamily="18" charset="0"/>
                <a:cs typeface="Times New Roman" panose="02020603050405020304" pitchFamily="18" charset="0"/>
              </a:rPr>
              <a:t>c</a:t>
            </a:r>
            <a:r>
              <a:rPr sz="2000" spc="-30" dirty="0">
                <a:latin typeface="Times New Roman" panose="02020603050405020304" pitchFamily="18" charset="0"/>
                <a:cs typeface="Times New Roman" panose="02020603050405020304" pitchFamily="18" charset="0"/>
              </a:rPr>
              <a:t>a</a:t>
            </a:r>
            <a:r>
              <a:rPr sz="2000" spc="55" dirty="0">
                <a:latin typeface="Times New Roman" panose="02020603050405020304" pitchFamily="18" charset="0"/>
                <a:cs typeface="Times New Roman" panose="02020603050405020304" pitchFamily="18" charset="0"/>
              </a:rPr>
              <a:t>r</a:t>
            </a:r>
            <a:r>
              <a:rPr sz="2000" spc="15" dirty="0">
                <a:latin typeface="Times New Roman" panose="02020603050405020304" pitchFamily="18" charset="0"/>
                <a:cs typeface="Times New Roman" panose="02020603050405020304" pitchFamily="18" charset="0"/>
              </a:rPr>
              <a:t>e</a:t>
            </a:r>
            <a:r>
              <a:rPr sz="2000" dirty="0">
                <a:latin typeface="Times New Roman" panose="02020603050405020304" pitchFamily="18" charset="0"/>
                <a:cs typeface="Times New Roman" panose="02020603050405020304" pitchFamily="18" charset="0"/>
              </a:rPr>
              <a:t>	</a:t>
            </a:r>
            <a:r>
              <a:rPr sz="2000" spc="-20" dirty="0">
                <a:latin typeface="Times New Roman" panose="02020603050405020304" pitchFamily="18" charset="0"/>
                <a:cs typeface="Times New Roman" panose="02020603050405020304" pitchFamily="18" charset="0"/>
              </a:rPr>
              <a:t>t</a:t>
            </a:r>
            <a:r>
              <a:rPr sz="2000" spc="15" dirty="0">
                <a:latin typeface="Times New Roman" panose="02020603050405020304" pitchFamily="18" charset="0"/>
                <a:cs typeface="Times New Roman" panose="02020603050405020304" pitchFamily="18" charset="0"/>
              </a:rPr>
              <a:t>o</a:t>
            </a:r>
            <a:r>
              <a:rPr sz="2000" dirty="0">
                <a:latin typeface="Times New Roman" panose="02020603050405020304" pitchFamily="18" charset="0"/>
                <a:cs typeface="Times New Roman" panose="02020603050405020304" pitchFamily="18" charset="0"/>
              </a:rPr>
              <a:t>	</a:t>
            </a:r>
            <a:r>
              <a:rPr sz="2000" spc="40" dirty="0">
                <a:latin typeface="Times New Roman" panose="02020603050405020304" pitchFamily="18" charset="0"/>
                <a:cs typeface="Times New Roman" panose="02020603050405020304" pitchFamily="18" charset="0"/>
              </a:rPr>
              <a:t>p</a:t>
            </a:r>
            <a:r>
              <a:rPr sz="2000" spc="55" dirty="0">
                <a:latin typeface="Times New Roman" panose="02020603050405020304" pitchFamily="18" charset="0"/>
                <a:cs typeface="Times New Roman" panose="02020603050405020304" pitchFamily="18" charset="0"/>
              </a:rPr>
              <a:t>r</a:t>
            </a:r>
            <a:r>
              <a:rPr sz="2000" spc="-30" dirty="0">
                <a:latin typeface="Times New Roman" panose="02020603050405020304" pitchFamily="18" charset="0"/>
                <a:cs typeface="Times New Roman" panose="02020603050405020304" pitchFamily="18" charset="0"/>
              </a:rPr>
              <a:t>e</a:t>
            </a:r>
            <a:r>
              <a:rPr sz="2000" spc="40" dirty="0">
                <a:latin typeface="Times New Roman" panose="02020603050405020304" pitchFamily="18" charset="0"/>
                <a:cs typeface="Times New Roman" panose="02020603050405020304" pitchFamily="18" charset="0"/>
              </a:rPr>
              <a:t>gn</a:t>
            </a:r>
            <a:r>
              <a:rPr sz="2000" spc="-30" dirty="0">
                <a:latin typeface="Times New Roman" panose="02020603050405020304" pitchFamily="18" charset="0"/>
                <a:cs typeface="Times New Roman" panose="02020603050405020304" pitchFamily="18" charset="0"/>
              </a:rPr>
              <a:t>a</a:t>
            </a:r>
            <a:r>
              <a:rPr sz="2000" spc="40" dirty="0">
                <a:latin typeface="Times New Roman" panose="02020603050405020304" pitchFamily="18" charset="0"/>
                <a:cs typeface="Times New Roman" panose="02020603050405020304" pitchFamily="18" charset="0"/>
              </a:rPr>
              <a:t>n</a:t>
            </a:r>
            <a:r>
              <a:rPr sz="2000" spc="5" dirty="0">
                <a:latin typeface="Times New Roman" panose="02020603050405020304" pitchFamily="18" charset="0"/>
                <a:cs typeface="Times New Roman" panose="02020603050405020304" pitchFamily="18" charset="0"/>
              </a:rPr>
              <a:t>t</a:t>
            </a:r>
            <a:r>
              <a:rPr sz="2000" dirty="0">
                <a:latin typeface="Times New Roman" panose="02020603050405020304" pitchFamily="18" charset="0"/>
                <a:cs typeface="Times New Roman" panose="02020603050405020304" pitchFamily="18" charset="0"/>
              </a:rPr>
              <a:t>	</a:t>
            </a:r>
            <a:r>
              <a:rPr sz="2000" spc="35" dirty="0">
                <a:latin typeface="Times New Roman" panose="02020603050405020304" pitchFamily="18" charset="0"/>
                <a:cs typeface="Times New Roman" panose="02020603050405020304" pitchFamily="18" charset="0"/>
              </a:rPr>
              <a:t>w</a:t>
            </a:r>
            <a:r>
              <a:rPr sz="2000" spc="40" dirty="0">
                <a:latin typeface="Times New Roman" panose="02020603050405020304" pitchFamily="18" charset="0"/>
                <a:cs typeface="Times New Roman" panose="02020603050405020304" pitchFamily="18" charset="0"/>
              </a:rPr>
              <a:t>o</a:t>
            </a:r>
            <a:r>
              <a:rPr sz="2000" spc="105" dirty="0">
                <a:latin typeface="Times New Roman" panose="02020603050405020304" pitchFamily="18" charset="0"/>
                <a:cs typeface="Times New Roman" panose="02020603050405020304" pitchFamily="18" charset="0"/>
              </a:rPr>
              <a:t>m</a:t>
            </a:r>
            <a:r>
              <a:rPr sz="2000" spc="-30" dirty="0">
                <a:latin typeface="Times New Roman" panose="02020603050405020304" pitchFamily="18" charset="0"/>
                <a:cs typeface="Times New Roman" panose="02020603050405020304" pitchFamily="18" charset="0"/>
              </a:rPr>
              <a:t>e</a:t>
            </a:r>
            <a:r>
              <a:rPr sz="2000" spc="10" dirty="0">
                <a:latin typeface="Times New Roman" panose="02020603050405020304" pitchFamily="18" charset="0"/>
                <a:cs typeface="Times New Roman" panose="02020603050405020304" pitchFamily="18" charset="0"/>
              </a:rPr>
              <a:t>n  </a:t>
            </a:r>
            <a:r>
              <a:rPr sz="2000" spc="25" dirty="0">
                <a:latin typeface="Times New Roman" panose="02020603050405020304" pitchFamily="18" charset="0"/>
                <a:cs typeface="Times New Roman" panose="02020603050405020304" pitchFamily="18" charset="0"/>
              </a:rPr>
              <a:t>throughout </a:t>
            </a:r>
            <a:r>
              <a:rPr sz="2000" spc="10" dirty="0">
                <a:latin typeface="Times New Roman" panose="02020603050405020304" pitchFamily="18" charset="0"/>
                <a:cs typeface="Times New Roman" panose="02020603050405020304" pitchFamily="18" charset="0"/>
              </a:rPr>
              <a:t>the </a:t>
            </a:r>
            <a:r>
              <a:rPr sz="2000" spc="-10" dirty="0">
                <a:latin typeface="Times New Roman" panose="02020603050405020304" pitchFamily="18" charset="0"/>
                <a:cs typeface="Times New Roman" panose="02020603050405020304" pitchFamily="18" charset="0"/>
              </a:rPr>
              <a:t>period </a:t>
            </a:r>
            <a:r>
              <a:rPr sz="2000" spc="25" dirty="0">
                <a:latin typeface="Times New Roman" panose="02020603050405020304" pitchFamily="18" charset="0"/>
                <a:cs typeface="Times New Roman" panose="02020603050405020304" pitchFamily="18" charset="0"/>
              </a:rPr>
              <a:t>of</a:t>
            </a:r>
            <a:r>
              <a:rPr sz="2000" spc="260" dirty="0">
                <a:latin typeface="Times New Roman" panose="02020603050405020304" pitchFamily="18" charset="0"/>
                <a:cs typeface="Times New Roman" panose="02020603050405020304" pitchFamily="18" charset="0"/>
              </a:rPr>
              <a:t> </a:t>
            </a:r>
            <a:r>
              <a:rPr sz="2000" spc="15" dirty="0" smtClean="0">
                <a:latin typeface="Times New Roman" panose="02020603050405020304" pitchFamily="18" charset="0"/>
                <a:cs typeface="Times New Roman" panose="02020603050405020304" pitchFamily="18" charset="0"/>
              </a:rPr>
              <a:t>pregnancy</a:t>
            </a:r>
            <a:endParaRPr lang="en-IN" sz="2000" spc="15" dirty="0" smtClean="0">
              <a:latin typeface="Times New Roman" panose="02020603050405020304" pitchFamily="18" charset="0"/>
              <a:cs typeface="Times New Roman" panose="02020603050405020304" pitchFamily="18" charset="0"/>
            </a:endParaRPr>
          </a:p>
          <a:p>
            <a:pPr marL="12065" marR="5715">
              <a:spcBef>
                <a:spcPts val="755"/>
              </a:spcBef>
              <a:tabLst>
                <a:tab pos="356235" algn="l"/>
                <a:tab pos="1861820" algn="l"/>
                <a:tab pos="2624455" algn="l"/>
                <a:tab pos="3969385" algn="l"/>
                <a:tab pos="4846320" algn="l"/>
                <a:tab pos="5323205" algn="l"/>
                <a:tab pos="6905625" algn="l"/>
              </a:tabLst>
            </a:pPr>
            <a:r>
              <a:rPr lang="en-IN" sz="2000" spc="-15" dirty="0">
                <a:uFill>
                  <a:solidFill>
                    <a:srgbClr val="000000"/>
                  </a:solidFill>
                </a:uFill>
                <a:latin typeface="Times New Roman" panose="02020603050405020304" pitchFamily="18" charset="0"/>
                <a:cs typeface="Times New Roman" panose="02020603050405020304" pitchFamily="18" charset="0"/>
              </a:rPr>
              <a:t>2</a:t>
            </a:r>
            <a:r>
              <a:rPr lang="en-IN" sz="2000" b="1" spc="-15" dirty="0">
                <a:uFill>
                  <a:solidFill>
                    <a:srgbClr val="000000"/>
                  </a:solidFill>
                </a:uFill>
                <a:latin typeface="Times New Roman" panose="02020603050405020304" pitchFamily="18" charset="0"/>
                <a:cs typeface="Times New Roman" panose="02020603050405020304" pitchFamily="18" charset="0"/>
              </a:rPr>
              <a:t>. antenatal </a:t>
            </a:r>
            <a:r>
              <a:rPr lang="en-IN" sz="2000" b="1" spc="-15" dirty="0" smtClean="0">
                <a:uFill>
                  <a:solidFill>
                    <a:srgbClr val="000000"/>
                  </a:solidFill>
                </a:uFill>
                <a:latin typeface="Times New Roman" panose="02020603050405020304" pitchFamily="18" charset="0"/>
                <a:cs typeface="Times New Roman" panose="02020603050405020304" pitchFamily="18" charset="0"/>
              </a:rPr>
              <a:t>care</a:t>
            </a:r>
            <a:r>
              <a:rPr lang="en-IN" sz="2000" b="1" dirty="0" smtClean="0">
                <a:latin typeface="Times New Roman" panose="02020603050405020304" pitchFamily="18" charset="0"/>
                <a:cs typeface="Times New Roman" panose="02020603050405020304" pitchFamily="18" charset="0"/>
              </a:rPr>
              <a:t> at home,  care at clinic</a:t>
            </a:r>
            <a:endParaRPr sz="2000" b="1" dirty="0">
              <a:latin typeface="Times New Roman" panose="02020603050405020304" pitchFamily="18" charset="0"/>
              <a:cs typeface="Times New Roman" panose="02020603050405020304" pitchFamily="18" charset="0"/>
            </a:endParaRPr>
          </a:p>
          <a:p>
            <a:pPr marL="355600" indent="-343535">
              <a:lnSpc>
                <a:spcPct val="100000"/>
              </a:lnSpc>
              <a:spcBef>
                <a:spcPts val="760"/>
              </a:spcBef>
              <a:buFont typeface="Wingdings"/>
              <a:buChar char=""/>
              <a:tabLst>
                <a:tab pos="356235" algn="l"/>
              </a:tabLst>
            </a:pPr>
            <a:r>
              <a:rPr sz="2000" spc="15" dirty="0">
                <a:latin typeface="Times New Roman" panose="02020603050405020304" pitchFamily="18" charset="0"/>
                <a:cs typeface="Times New Roman" panose="02020603050405020304" pitchFamily="18" charset="0"/>
              </a:rPr>
              <a:t>Ensure </a:t>
            </a:r>
            <a:r>
              <a:rPr sz="2000" spc="10" dirty="0">
                <a:latin typeface="Times New Roman" panose="02020603050405020304" pitchFamily="18" charset="0"/>
                <a:cs typeface="Times New Roman" panose="02020603050405020304" pitchFamily="18" charset="0"/>
              </a:rPr>
              <a:t>the </a:t>
            </a:r>
            <a:r>
              <a:rPr sz="2000" dirty="0">
                <a:latin typeface="Times New Roman" panose="02020603050405020304" pitchFamily="18" charset="0"/>
                <a:cs typeface="Times New Roman" panose="02020603050405020304" pitchFamily="18" charset="0"/>
              </a:rPr>
              <a:t>Antenatal </a:t>
            </a:r>
            <a:r>
              <a:rPr sz="2000" spc="30" dirty="0">
                <a:latin typeface="Times New Roman" panose="02020603050405020304" pitchFamily="18" charset="0"/>
                <a:cs typeface="Times New Roman" panose="02020603050405020304" pitchFamily="18" charset="0"/>
              </a:rPr>
              <a:t>checkups </a:t>
            </a:r>
            <a:r>
              <a:rPr sz="2000" spc="5" dirty="0">
                <a:latin typeface="Times New Roman" panose="02020603050405020304" pitchFamily="18" charset="0"/>
                <a:cs typeface="Times New Roman" panose="02020603050405020304" pitchFamily="18" charset="0"/>
              </a:rPr>
              <a:t>and</a:t>
            </a:r>
            <a:r>
              <a:rPr sz="2000" spc="240" dirty="0">
                <a:latin typeface="Times New Roman" panose="02020603050405020304" pitchFamily="18" charset="0"/>
                <a:cs typeface="Times New Roman" panose="02020603050405020304" pitchFamily="18" charset="0"/>
              </a:rPr>
              <a:t> </a:t>
            </a:r>
            <a:r>
              <a:rPr sz="2000" spc="-40" dirty="0">
                <a:latin typeface="Times New Roman" panose="02020603050405020304" pitchFamily="18" charset="0"/>
                <a:cs typeface="Times New Roman" panose="02020603050405020304" pitchFamily="18" charset="0"/>
              </a:rPr>
              <a:t>visits</a:t>
            </a:r>
            <a:endParaRPr sz="2000" dirty="0">
              <a:latin typeface="Times New Roman" panose="02020603050405020304" pitchFamily="18" charset="0"/>
              <a:cs typeface="Times New Roman" panose="02020603050405020304" pitchFamily="18" charset="0"/>
            </a:endParaRPr>
          </a:p>
          <a:p>
            <a:pPr marL="355600" marR="5080" indent="-343535">
              <a:lnSpc>
                <a:spcPct val="102400"/>
              </a:lnSpc>
              <a:spcBef>
                <a:spcPts val="680"/>
              </a:spcBef>
              <a:buFont typeface="Wingdings"/>
              <a:buChar char=""/>
              <a:tabLst>
                <a:tab pos="356235" algn="l"/>
              </a:tabLst>
            </a:pPr>
            <a:r>
              <a:rPr sz="2000" spc="15" dirty="0">
                <a:latin typeface="Times New Roman" panose="02020603050405020304" pitchFamily="18" charset="0"/>
                <a:cs typeface="Times New Roman" panose="02020603050405020304" pitchFamily="18" charset="0"/>
              </a:rPr>
              <a:t>Estimate </a:t>
            </a:r>
            <a:r>
              <a:rPr sz="2000" spc="25" dirty="0">
                <a:latin typeface="Times New Roman" panose="02020603050405020304" pitchFamily="18" charset="0"/>
                <a:cs typeface="Times New Roman" panose="02020603050405020304" pitchFamily="18" charset="0"/>
              </a:rPr>
              <a:t>haemoglobin </a:t>
            </a:r>
            <a:r>
              <a:rPr sz="2000" spc="5" dirty="0">
                <a:latin typeface="Times New Roman" panose="02020603050405020304" pitchFamily="18" charset="0"/>
                <a:cs typeface="Times New Roman" panose="02020603050405020304" pitchFamily="18" charset="0"/>
              </a:rPr>
              <a:t>level and </a:t>
            </a:r>
            <a:r>
              <a:rPr sz="2000" spc="25" dirty="0">
                <a:latin typeface="Times New Roman" panose="02020603050405020304" pitchFamily="18" charset="0"/>
                <a:cs typeface="Times New Roman" panose="02020603050405020304" pitchFamily="18" charset="0"/>
              </a:rPr>
              <a:t>urine </a:t>
            </a:r>
            <a:r>
              <a:rPr sz="2000" spc="20" dirty="0">
                <a:latin typeface="Times New Roman" panose="02020603050405020304" pitchFamily="18" charset="0"/>
                <a:cs typeface="Times New Roman" panose="02020603050405020304" pitchFamily="18" charset="0"/>
              </a:rPr>
              <a:t>sugar </a:t>
            </a:r>
            <a:r>
              <a:rPr sz="2000" spc="5" dirty="0">
                <a:latin typeface="Times New Roman" panose="02020603050405020304" pitchFamily="18" charset="0"/>
                <a:cs typeface="Times New Roman" panose="02020603050405020304" pitchFamily="18" charset="0"/>
              </a:rPr>
              <a:t>and  </a:t>
            </a:r>
            <a:r>
              <a:rPr sz="2000" spc="-15" dirty="0">
                <a:latin typeface="Times New Roman" panose="02020603050405020304" pitchFamily="18" charset="0"/>
                <a:cs typeface="Times New Roman" panose="02020603050405020304" pitchFamily="18" charset="0"/>
              </a:rPr>
              <a:t>albumin </a:t>
            </a:r>
            <a:r>
              <a:rPr sz="2000" spc="25" dirty="0">
                <a:latin typeface="Times New Roman" panose="02020603050405020304" pitchFamily="18" charset="0"/>
                <a:cs typeface="Times New Roman" panose="02020603050405020304" pitchFamily="18" charset="0"/>
              </a:rPr>
              <a:t>of </a:t>
            </a:r>
            <a:r>
              <a:rPr sz="2000" spc="10" dirty="0">
                <a:latin typeface="Times New Roman" panose="02020603050405020304" pitchFamily="18" charset="0"/>
                <a:cs typeface="Times New Roman" panose="02020603050405020304" pitchFamily="18" charset="0"/>
              </a:rPr>
              <a:t>pregnant</a:t>
            </a:r>
            <a:r>
              <a:rPr sz="2000" spc="-340" dirty="0">
                <a:latin typeface="Times New Roman" panose="02020603050405020304" pitchFamily="18" charset="0"/>
                <a:cs typeface="Times New Roman" panose="02020603050405020304" pitchFamily="18" charset="0"/>
              </a:rPr>
              <a:t> </a:t>
            </a:r>
            <a:r>
              <a:rPr sz="2000" spc="15" dirty="0">
                <a:latin typeface="Times New Roman" panose="02020603050405020304" pitchFamily="18" charset="0"/>
                <a:cs typeface="Times New Roman" panose="02020603050405020304" pitchFamily="18" charset="0"/>
              </a:rPr>
              <a:t>women</a:t>
            </a:r>
            <a:endParaRPr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0" y="1588198"/>
            <a:ext cx="8991600" cy="5154103"/>
          </a:xfrm>
          <a:prstGeom prst="rect">
            <a:avLst/>
          </a:prstGeom>
        </p:spPr>
        <p:txBody>
          <a:bodyPr vert="horz" wrap="square" lIns="0" tIns="60325" rIns="0" bIns="0" rtlCol="0">
            <a:spAutoFit/>
          </a:bodyPr>
          <a:lstStyle/>
          <a:p>
            <a:pPr marL="355600" marR="1482090" indent="-343535">
              <a:lnSpc>
                <a:spcPts val="3000"/>
              </a:lnSpc>
              <a:spcBef>
                <a:spcPts val="475"/>
              </a:spcBef>
              <a:buFont typeface="Wingdings"/>
              <a:buChar char=""/>
              <a:tabLst>
                <a:tab pos="356235" algn="l"/>
              </a:tabLst>
            </a:pPr>
            <a:r>
              <a:rPr sz="2000" spc="-10" dirty="0">
                <a:latin typeface="Times New Roman" panose="02020603050405020304" pitchFamily="18" charset="0"/>
                <a:cs typeface="Times New Roman" panose="02020603050405020304" pitchFamily="18" charset="0"/>
              </a:rPr>
              <a:t>Refer cases </a:t>
            </a:r>
            <a:r>
              <a:rPr sz="2000" spc="25" dirty="0">
                <a:latin typeface="Times New Roman" panose="02020603050405020304" pitchFamily="18" charset="0"/>
                <a:cs typeface="Times New Roman" panose="02020603050405020304" pitchFamily="18" charset="0"/>
              </a:rPr>
              <a:t>of </a:t>
            </a:r>
            <a:r>
              <a:rPr sz="2000" spc="10" dirty="0">
                <a:latin typeface="Times New Roman" panose="02020603050405020304" pitchFamily="18" charset="0"/>
                <a:cs typeface="Times New Roman" panose="02020603050405020304" pitchFamily="18" charset="0"/>
              </a:rPr>
              <a:t>abnormal </a:t>
            </a:r>
            <a:r>
              <a:rPr sz="2000" spc="15" dirty="0">
                <a:latin typeface="Times New Roman" panose="02020603050405020304" pitchFamily="18" charset="0"/>
                <a:cs typeface="Times New Roman" panose="02020603050405020304" pitchFamily="18" charset="0"/>
              </a:rPr>
              <a:t>pregnancy </a:t>
            </a:r>
            <a:r>
              <a:rPr sz="2000" spc="25" dirty="0">
                <a:latin typeface="Times New Roman" panose="02020603050405020304" pitchFamily="18" charset="0"/>
                <a:cs typeface="Times New Roman" panose="02020603050405020304" pitchFamily="18" charset="0"/>
              </a:rPr>
              <a:t>or  </a:t>
            </a:r>
            <a:r>
              <a:rPr sz="2000" dirty="0">
                <a:latin typeface="Times New Roman" panose="02020603050405020304" pitchFamily="18" charset="0"/>
                <a:cs typeface="Times New Roman" panose="02020603050405020304" pitchFamily="18" charset="0"/>
              </a:rPr>
              <a:t>gynaecological problems to </a:t>
            </a:r>
            <a:r>
              <a:rPr sz="2000" spc="10" dirty="0">
                <a:latin typeface="Times New Roman" panose="02020603050405020304" pitchFamily="18" charset="0"/>
                <a:cs typeface="Times New Roman" panose="02020603050405020304" pitchFamily="18" charset="0"/>
              </a:rPr>
              <a:t>the</a:t>
            </a:r>
            <a:r>
              <a:rPr sz="2000" spc="-195" dirty="0">
                <a:latin typeface="Times New Roman" panose="02020603050405020304" pitchFamily="18" charset="0"/>
                <a:cs typeface="Times New Roman" panose="02020603050405020304" pitchFamily="18" charset="0"/>
              </a:rPr>
              <a:t> </a:t>
            </a:r>
            <a:r>
              <a:rPr sz="2000" spc="30" dirty="0" smtClean="0">
                <a:latin typeface="Times New Roman" panose="02020603050405020304" pitchFamily="18" charset="0"/>
                <a:cs typeface="Times New Roman" panose="02020603050405020304" pitchFamily="18" charset="0"/>
              </a:rPr>
              <a:t>PHCs</a:t>
            </a:r>
            <a:endParaRPr lang="en-IN" sz="2000" spc="30" dirty="0" smtClean="0">
              <a:latin typeface="Times New Roman" panose="02020603050405020304" pitchFamily="18" charset="0"/>
              <a:cs typeface="Times New Roman" panose="02020603050405020304" pitchFamily="18" charset="0"/>
            </a:endParaRPr>
          </a:p>
          <a:p>
            <a:pPr marL="12065" marR="1482090">
              <a:lnSpc>
                <a:spcPts val="3000"/>
              </a:lnSpc>
              <a:spcBef>
                <a:spcPts val="475"/>
              </a:spcBef>
              <a:tabLst>
                <a:tab pos="356235" algn="l"/>
              </a:tabLst>
            </a:pPr>
            <a:r>
              <a:rPr lang="en-IN" sz="2000" b="1" spc="30" dirty="0" smtClean="0">
                <a:latin typeface="Times New Roman" panose="02020603050405020304" pitchFamily="18" charset="0"/>
                <a:cs typeface="Times New Roman" panose="02020603050405020304" pitchFamily="18" charset="0"/>
              </a:rPr>
              <a:t>3. </a:t>
            </a:r>
            <a:r>
              <a:rPr lang="en-IN" sz="2000" b="1" spc="30" dirty="0" err="1" smtClean="0">
                <a:latin typeface="Times New Roman" panose="02020603050405020304" pitchFamily="18" charset="0"/>
                <a:cs typeface="Times New Roman" panose="02020603050405020304" pitchFamily="18" charset="0"/>
              </a:rPr>
              <a:t>Intranatal</a:t>
            </a:r>
            <a:r>
              <a:rPr lang="en-IN" sz="2000" b="1" spc="30" dirty="0" smtClean="0">
                <a:latin typeface="Times New Roman" panose="02020603050405020304" pitchFamily="18" charset="0"/>
                <a:cs typeface="Times New Roman" panose="02020603050405020304" pitchFamily="18" charset="0"/>
              </a:rPr>
              <a:t>  </a:t>
            </a:r>
            <a:r>
              <a:rPr lang="en-IN" sz="2000" b="1" spc="30" dirty="0" smtClean="0">
                <a:latin typeface="Times New Roman" panose="02020603050405020304" pitchFamily="18" charset="0"/>
                <a:cs typeface="Times New Roman" panose="02020603050405020304" pitchFamily="18" charset="0"/>
              </a:rPr>
              <a:t>care</a:t>
            </a:r>
            <a:endParaRPr sz="2000" b="1" dirty="0">
              <a:latin typeface="Times New Roman" panose="02020603050405020304" pitchFamily="18" charset="0"/>
              <a:cs typeface="Times New Roman" panose="02020603050405020304" pitchFamily="18" charset="0"/>
            </a:endParaRPr>
          </a:p>
          <a:p>
            <a:pPr marL="355600" marR="1329055" indent="-343535">
              <a:lnSpc>
                <a:spcPts val="3080"/>
              </a:lnSpc>
              <a:spcBef>
                <a:spcPts val="620"/>
              </a:spcBef>
              <a:buFont typeface="Wingdings"/>
              <a:buChar char=""/>
              <a:tabLst>
                <a:tab pos="356235" algn="l"/>
              </a:tabLst>
            </a:pPr>
            <a:r>
              <a:rPr sz="2000" spc="35" dirty="0">
                <a:latin typeface="Times New Roman" panose="02020603050405020304" pitchFamily="18" charset="0"/>
                <a:cs typeface="Times New Roman" panose="02020603050405020304" pitchFamily="18" charset="0"/>
              </a:rPr>
              <a:t>Conduct </a:t>
            </a:r>
            <a:r>
              <a:rPr sz="2000" spc="5" dirty="0">
                <a:latin typeface="Times New Roman" panose="02020603050405020304" pitchFamily="18" charset="0"/>
                <a:cs typeface="Times New Roman" panose="02020603050405020304" pitchFamily="18" charset="0"/>
              </a:rPr>
              <a:t>and </a:t>
            </a:r>
            <a:r>
              <a:rPr sz="2000" spc="-5" dirty="0">
                <a:latin typeface="Times New Roman" panose="02020603050405020304" pitchFamily="18" charset="0"/>
                <a:cs typeface="Times New Roman" panose="02020603050405020304" pitchFamily="18" charset="0"/>
              </a:rPr>
              <a:t>supervise </a:t>
            </a:r>
            <a:r>
              <a:rPr sz="2000" spc="-15" dirty="0">
                <a:latin typeface="Times New Roman" panose="02020603050405020304" pitchFamily="18" charset="0"/>
                <a:cs typeface="Times New Roman" panose="02020603050405020304" pitchFamily="18" charset="0"/>
              </a:rPr>
              <a:t>deliveries </a:t>
            </a:r>
            <a:r>
              <a:rPr sz="2000" spc="-40" dirty="0">
                <a:latin typeface="Times New Roman" panose="02020603050405020304" pitchFamily="18" charset="0"/>
                <a:cs typeface="Times New Roman" panose="02020603050405020304" pitchFamily="18" charset="0"/>
              </a:rPr>
              <a:t>in </a:t>
            </a:r>
            <a:r>
              <a:rPr sz="2000" spc="10" dirty="0">
                <a:latin typeface="Times New Roman" panose="02020603050405020304" pitchFamily="18" charset="0"/>
                <a:cs typeface="Times New Roman" panose="02020603050405020304" pitchFamily="18" charset="0"/>
              </a:rPr>
              <a:t>the  </a:t>
            </a:r>
            <a:r>
              <a:rPr sz="2000" spc="-20" dirty="0" smtClean="0">
                <a:latin typeface="Times New Roman" panose="02020603050405020304" pitchFamily="18" charset="0"/>
                <a:cs typeface="Times New Roman" panose="02020603050405020304" pitchFamily="18" charset="0"/>
              </a:rPr>
              <a:t>institution</a:t>
            </a:r>
            <a:endParaRPr lang="en-IN" sz="2000" spc="-20" dirty="0" smtClean="0">
              <a:latin typeface="Times New Roman" panose="02020603050405020304" pitchFamily="18" charset="0"/>
              <a:cs typeface="Times New Roman" panose="02020603050405020304" pitchFamily="18" charset="0"/>
            </a:endParaRPr>
          </a:p>
          <a:p>
            <a:pPr marL="355600" marR="1329055" indent="-343535">
              <a:lnSpc>
                <a:spcPts val="3080"/>
              </a:lnSpc>
              <a:spcBef>
                <a:spcPts val="620"/>
              </a:spcBef>
              <a:buFont typeface="Wingdings"/>
              <a:buChar char=""/>
              <a:tabLst>
                <a:tab pos="356235" algn="l"/>
              </a:tabLst>
            </a:pPr>
            <a:r>
              <a:rPr lang="en-IN" sz="2000" b="1" spc="-20" dirty="0" smtClean="0">
                <a:latin typeface="Times New Roman" panose="02020603050405020304" pitchFamily="18" charset="0"/>
                <a:cs typeface="Times New Roman" panose="02020603050405020304" pitchFamily="18" charset="0"/>
              </a:rPr>
              <a:t>4. postnatal care</a:t>
            </a:r>
          </a:p>
          <a:p>
            <a:pPr marL="355600" marR="1329055" indent="-343535">
              <a:lnSpc>
                <a:spcPts val="3080"/>
              </a:lnSpc>
              <a:spcBef>
                <a:spcPts val="620"/>
              </a:spcBef>
              <a:buFont typeface="Wingdings"/>
              <a:buChar char=""/>
              <a:tabLst>
                <a:tab pos="356235" algn="l"/>
              </a:tabLst>
            </a:pPr>
            <a:r>
              <a:rPr lang="en-IN" sz="2000" spc="-20" dirty="0" smtClean="0">
                <a:latin typeface="Times New Roman" panose="02020603050405020304" pitchFamily="18" charset="0"/>
                <a:cs typeface="Times New Roman" panose="02020603050405020304" pitchFamily="18" charset="0"/>
              </a:rPr>
              <a:t>At least 3-5 visits after delivery</a:t>
            </a:r>
            <a:endParaRPr sz="2000" dirty="0">
              <a:latin typeface="Times New Roman" panose="02020603050405020304" pitchFamily="18" charset="0"/>
              <a:cs typeface="Times New Roman" panose="02020603050405020304" pitchFamily="18" charset="0"/>
            </a:endParaRPr>
          </a:p>
          <a:p>
            <a:pPr marL="12065">
              <a:lnSpc>
                <a:spcPct val="100000"/>
              </a:lnSpc>
              <a:spcBef>
                <a:spcPts val="315"/>
              </a:spcBef>
              <a:tabLst>
                <a:tab pos="356235" algn="l"/>
              </a:tabLst>
            </a:pPr>
            <a:r>
              <a:rPr lang="en-IN" sz="2000" b="1" u="heavy" spc="-20" dirty="0" smtClean="0">
                <a:uFill>
                  <a:solidFill>
                    <a:srgbClr val="000000"/>
                  </a:solidFill>
                </a:uFill>
                <a:latin typeface="Times New Roman" panose="02020603050405020304" pitchFamily="18" charset="0"/>
                <a:cs typeface="Times New Roman" panose="02020603050405020304" pitchFamily="18" charset="0"/>
              </a:rPr>
              <a:t>5. </a:t>
            </a:r>
            <a:r>
              <a:rPr sz="2000" b="1" u="heavy" spc="-20" dirty="0" smtClean="0">
                <a:uFill>
                  <a:solidFill>
                    <a:srgbClr val="000000"/>
                  </a:solidFill>
                </a:uFill>
                <a:latin typeface="Times New Roman" panose="02020603050405020304" pitchFamily="18" charset="0"/>
                <a:cs typeface="Times New Roman" panose="02020603050405020304" pitchFamily="18" charset="0"/>
              </a:rPr>
              <a:t>Family</a:t>
            </a:r>
            <a:r>
              <a:rPr sz="2000" b="1" u="heavy" spc="235" dirty="0" smtClean="0">
                <a:uFill>
                  <a:solidFill>
                    <a:srgbClr val="000000"/>
                  </a:solidFill>
                </a:uFill>
                <a:latin typeface="Times New Roman" panose="02020603050405020304" pitchFamily="18" charset="0"/>
                <a:cs typeface="Times New Roman" panose="02020603050405020304" pitchFamily="18" charset="0"/>
              </a:rPr>
              <a:t> </a:t>
            </a:r>
            <a:r>
              <a:rPr sz="2000" b="1" u="heavy" dirty="0">
                <a:uFill>
                  <a:solidFill>
                    <a:srgbClr val="000000"/>
                  </a:solidFill>
                </a:uFill>
                <a:latin typeface="Times New Roman" panose="02020603050405020304" pitchFamily="18" charset="0"/>
                <a:cs typeface="Times New Roman" panose="02020603050405020304" pitchFamily="18" charset="0"/>
              </a:rPr>
              <a:t>planning:</a:t>
            </a:r>
            <a:endParaRPr sz="2000" b="1" dirty="0">
              <a:latin typeface="Times New Roman" panose="02020603050405020304" pitchFamily="18" charset="0"/>
              <a:cs typeface="Times New Roman" panose="02020603050405020304" pitchFamily="18" charset="0"/>
            </a:endParaRPr>
          </a:p>
          <a:p>
            <a:pPr marL="355600" marR="5080" indent="-343535">
              <a:lnSpc>
                <a:spcPct val="92200"/>
              </a:lnSpc>
              <a:spcBef>
                <a:spcPts val="635"/>
              </a:spcBef>
              <a:buFont typeface="Wingdings"/>
              <a:buChar char=""/>
              <a:tabLst>
                <a:tab pos="450850" algn="l"/>
                <a:tab pos="451484" algn="l"/>
                <a:tab pos="6849745" algn="l"/>
              </a:tabLst>
            </a:pPr>
            <a:r>
              <a:rPr sz="2000" dirty="0">
                <a:latin typeface="Times New Roman" panose="02020603050405020304" pitchFamily="18" charset="0"/>
                <a:cs typeface="Times New Roman" panose="02020603050405020304" pitchFamily="18" charset="0"/>
              </a:rPr>
              <a:t>	</a:t>
            </a:r>
            <a:r>
              <a:rPr sz="2000" spc="10" dirty="0" smtClean="0">
                <a:latin typeface="Times New Roman" panose="02020603050405020304" pitchFamily="18" charset="0"/>
                <a:cs typeface="Times New Roman" panose="02020603050405020304" pitchFamily="18" charset="0"/>
              </a:rPr>
              <a:t>-</a:t>
            </a:r>
            <a:r>
              <a:rPr sz="2000" spc="35" dirty="0" err="1" smtClean="0">
                <a:latin typeface="Times New Roman" panose="02020603050405020304" pitchFamily="18" charset="0"/>
                <a:cs typeface="Times New Roman" panose="02020603050405020304" pitchFamily="18" charset="0"/>
              </a:rPr>
              <a:t>U</a:t>
            </a:r>
            <a:r>
              <a:rPr sz="2000" spc="-20" dirty="0" err="1" smtClean="0">
                <a:latin typeface="Times New Roman" panose="02020603050405020304" pitchFamily="18" charset="0"/>
                <a:cs typeface="Times New Roman" panose="02020603050405020304" pitchFamily="18" charset="0"/>
              </a:rPr>
              <a:t>t</a:t>
            </a:r>
            <a:r>
              <a:rPr sz="2000" spc="-90" dirty="0" err="1" smtClean="0">
                <a:latin typeface="Times New Roman" panose="02020603050405020304" pitchFamily="18" charset="0"/>
                <a:cs typeface="Times New Roman" panose="02020603050405020304" pitchFamily="18" charset="0"/>
              </a:rPr>
              <a:t>ili</a:t>
            </a:r>
            <a:r>
              <a:rPr sz="2000" spc="45" dirty="0" err="1" smtClean="0">
                <a:latin typeface="Times New Roman" panose="02020603050405020304" pitchFamily="18" charset="0"/>
                <a:cs typeface="Times New Roman" panose="02020603050405020304" pitchFamily="18" charset="0"/>
              </a:rPr>
              <a:t>s</a:t>
            </a:r>
            <a:r>
              <a:rPr sz="2000" spc="15" dirty="0" err="1" smtClean="0">
                <a:latin typeface="Times New Roman" panose="02020603050405020304" pitchFamily="18" charset="0"/>
                <a:cs typeface="Times New Roman" panose="02020603050405020304" pitchFamily="18" charset="0"/>
              </a:rPr>
              <a:t>e</a:t>
            </a:r>
            <a:r>
              <a:rPr sz="2000" spc="310" dirty="0" smtClean="0">
                <a:latin typeface="Times New Roman" panose="02020603050405020304" pitchFamily="18" charset="0"/>
                <a:cs typeface="Times New Roman" panose="02020603050405020304" pitchFamily="18" charset="0"/>
              </a:rPr>
              <a:t> </a:t>
            </a:r>
            <a:r>
              <a:rPr sz="2000" spc="-20" dirty="0">
                <a:latin typeface="Times New Roman" panose="02020603050405020304" pitchFamily="18" charset="0"/>
                <a:cs typeface="Times New Roman" panose="02020603050405020304" pitchFamily="18" charset="0"/>
              </a:rPr>
              <a:t>t</a:t>
            </a:r>
            <a:r>
              <a:rPr sz="2000" spc="40" dirty="0">
                <a:latin typeface="Times New Roman" panose="02020603050405020304" pitchFamily="18" charset="0"/>
                <a:cs typeface="Times New Roman" panose="02020603050405020304" pitchFamily="18" charset="0"/>
              </a:rPr>
              <a:t>h</a:t>
            </a:r>
            <a:r>
              <a:rPr sz="2000" spc="15" dirty="0">
                <a:latin typeface="Times New Roman" panose="02020603050405020304" pitchFamily="18" charset="0"/>
                <a:cs typeface="Times New Roman" panose="02020603050405020304" pitchFamily="18" charset="0"/>
              </a:rPr>
              <a:t>e</a:t>
            </a:r>
            <a:r>
              <a:rPr sz="2000" spc="85" dirty="0">
                <a:latin typeface="Times New Roman" panose="02020603050405020304" pitchFamily="18" charset="0"/>
                <a:cs typeface="Times New Roman" panose="02020603050405020304" pitchFamily="18" charset="0"/>
              </a:rPr>
              <a:t> </a:t>
            </a:r>
            <a:r>
              <a:rPr sz="2000" spc="-90" dirty="0">
                <a:latin typeface="Times New Roman" panose="02020603050405020304" pitchFamily="18" charset="0"/>
                <a:cs typeface="Times New Roman" panose="02020603050405020304" pitchFamily="18" charset="0"/>
              </a:rPr>
              <a:t>i</a:t>
            </a:r>
            <a:r>
              <a:rPr sz="2000" spc="40" dirty="0">
                <a:latin typeface="Times New Roman" panose="02020603050405020304" pitchFamily="18" charset="0"/>
                <a:cs typeface="Times New Roman" panose="02020603050405020304" pitchFamily="18" charset="0"/>
              </a:rPr>
              <a:t>n</a:t>
            </a:r>
            <a:r>
              <a:rPr sz="2000" spc="-20" dirty="0">
                <a:latin typeface="Times New Roman" panose="02020603050405020304" pitchFamily="18" charset="0"/>
                <a:cs typeface="Times New Roman" panose="02020603050405020304" pitchFamily="18" charset="0"/>
              </a:rPr>
              <a:t>f</a:t>
            </a:r>
            <a:r>
              <a:rPr sz="2000" spc="40" dirty="0">
                <a:latin typeface="Times New Roman" panose="02020603050405020304" pitchFamily="18" charset="0"/>
                <a:cs typeface="Times New Roman" panose="02020603050405020304" pitchFamily="18" charset="0"/>
              </a:rPr>
              <a:t>o</a:t>
            </a:r>
            <a:r>
              <a:rPr sz="2000" spc="-15" dirty="0">
                <a:latin typeface="Times New Roman" panose="02020603050405020304" pitchFamily="18" charset="0"/>
                <a:cs typeface="Times New Roman" panose="02020603050405020304" pitchFamily="18" charset="0"/>
              </a:rPr>
              <a:t>r</a:t>
            </a:r>
            <a:r>
              <a:rPr sz="2000" spc="25" dirty="0">
                <a:latin typeface="Times New Roman" panose="02020603050405020304" pitchFamily="18" charset="0"/>
                <a:cs typeface="Times New Roman" panose="02020603050405020304" pitchFamily="18" charset="0"/>
              </a:rPr>
              <a:t>m</a:t>
            </a:r>
            <a:r>
              <a:rPr sz="2000" spc="-30" dirty="0">
                <a:latin typeface="Times New Roman" panose="02020603050405020304" pitchFamily="18" charset="0"/>
                <a:cs typeface="Times New Roman" panose="02020603050405020304" pitchFamily="18" charset="0"/>
              </a:rPr>
              <a:t>a</a:t>
            </a:r>
            <a:r>
              <a:rPr sz="2000" spc="-20" dirty="0">
                <a:latin typeface="Times New Roman" panose="02020603050405020304" pitchFamily="18" charset="0"/>
                <a:cs typeface="Times New Roman" panose="02020603050405020304" pitchFamily="18" charset="0"/>
              </a:rPr>
              <a:t>t</a:t>
            </a:r>
            <a:r>
              <a:rPr sz="2000" spc="-90" dirty="0">
                <a:latin typeface="Times New Roman" panose="02020603050405020304" pitchFamily="18" charset="0"/>
                <a:cs typeface="Times New Roman" panose="02020603050405020304" pitchFamily="18" charset="0"/>
              </a:rPr>
              <a:t>i</a:t>
            </a:r>
            <a:r>
              <a:rPr sz="2000" spc="40" dirty="0">
                <a:latin typeface="Times New Roman" panose="02020603050405020304" pitchFamily="18" charset="0"/>
                <a:cs typeface="Times New Roman" panose="02020603050405020304" pitchFamily="18" charset="0"/>
              </a:rPr>
              <a:t>o</a:t>
            </a:r>
            <a:r>
              <a:rPr sz="2000" spc="15" dirty="0">
                <a:latin typeface="Times New Roman" panose="02020603050405020304" pitchFamily="18" charset="0"/>
                <a:cs typeface="Times New Roman" panose="02020603050405020304" pitchFamily="18" charset="0"/>
              </a:rPr>
              <a:t>n</a:t>
            </a:r>
            <a:r>
              <a:rPr sz="2000" spc="310" dirty="0">
                <a:latin typeface="Times New Roman" panose="02020603050405020304" pitchFamily="18" charset="0"/>
                <a:cs typeface="Times New Roman" panose="02020603050405020304" pitchFamily="18" charset="0"/>
              </a:rPr>
              <a:t> </a:t>
            </a:r>
            <a:r>
              <a:rPr sz="2000" spc="-20" dirty="0">
                <a:latin typeface="Times New Roman" panose="02020603050405020304" pitchFamily="18" charset="0"/>
                <a:cs typeface="Times New Roman" panose="02020603050405020304" pitchFamily="18" charset="0"/>
              </a:rPr>
              <a:t>f</a:t>
            </a:r>
            <a:r>
              <a:rPr sz="2000" spc="-15" dirty="0">
                <a:latin typeface="Times New Roman" panose="02020603050405020304" pitchFamily="18" charset="0"/>
                <a:cs typeface="Times New Roman" panose="02020603050405020304" pitchFamily="18" charset="0"/>
              </a:rPr>
              <a:t>r</a:t>
            </a:r>
            <a:r>
              <a:rPr sz="2000" spc="40" dirty="0">
                <a:latin typeface="Times New Roman" panose="02020603050405020304" pitchFamily="18" charset="0"/>
                <a:cs typeface="Times New Roman" panose="02020603050405020304" pitchFamily="18" charset="0"/>
              </a:rPr>
              <a:t>o</a:t>
            </a:r>
            <a:r>
              <a:rPr sz="2000" spc="25" dirty="0">
                <a:latin typeface="Times New Roman" panose="02020603050405020304" pitchFamily="18" charset="0"/>
                <a:cs typeface="Times New Roman" panose="02020603050405020304" pitchFamily="18" charset="0"/>
              </a:rPr>
              <a:t>m</a:t>
            </a:r>
            <a:r>
              <a:rPr sz="2000" spc="65" dirty="0">
                <a:latin typeface="Times New Roman" panose="02020603050405020304" pitchFamily="18" charset="0"/>
                <a:cs typeface="Times New Roman" panose="02020603050405020304" pitchFamily="18" charset="0"/>
              </a:rPr>
              <a:t> </a:t>
            </a:r>
            <a:r>
              <a:rPr sz="2000" spc="-20" dirty="0">
                <a:latin typeface="Times New Roman" panose="02020603050405020304" pitchFamily="18" charset="0"/>
                <a:cs typeface="Times New Roman" panose="02020603050405020304" pitchFamily="18" charset="0"/>
              </a:rPr>
              <a:t>t</a:t>
            </a:r>
            <a:r>
              <a:rPr sz="2000" spc="40" dirty="0">
                <a:latin typeface="Times New Roman" panose="02020603050405020304" pitchFamily="18" charset="0"/>
                <a:cs typeface="Times New Roman" panose="02020603050405020304" pitchFamily="18" charset="0"/>
              </a:rPr>
              <a:t>h</a:t>
            </a:r>
            <a:r>
              <a:rPr sz="2000" spc="15" dirty="0">
                <a:latin typeface="Times New Roman" panose="02020603050405020304" pitchFamily="18" charset="0"/>
                <a:cs typeface="Times New Roman" panose="02020603050405020304" pitchFamily="18" charset="0"/>
              </a:rPr>
              <a:t>e</a:t>
            </a:r>
            <a:r>
              <a:rPr sz="2000" spc="85" dirty="0">
                <a:latin typeface="Times New Roman" panose="02020603050405020304" pitchFamily="18" charset="0"/>
                <a:cs typeface="Times New Roman" panose="02020603050405020304" pitchFamily="18" charset="0"/>
              </a:rPr>
              <a:t> </a:t>
            </a:r>
            <a:r>
              <a:rPr sz="2000" spc="35" dirty="0" smtClean="0">
                <a:latin typeface="Times New Roman" panose="02020603050405020304" pitchFamily="18" charset="0"/>
                <a:cs typeface="Times New Roman" panose="02020603050405020304" pitchFamily="18" charset="0"/>
              </a:rPr>
              <a:t>E</a:t>
            </a:r>
            <a:r>
              <a:rPr sz="2000" spc="-90" dirty="0" smtClean="0">
                <a:latin typeface="Times New Roman" panose="02020603050405020304" pitchFamily="18" charset="0"/>
                <a:cs typeface="Times New Roman" panose="02020603050405020304" pitchFamily="18" charset="0"/>
              </a:rPr>
              <a:t>li</a:t>
            </a:r>
            <a:r>
              <a:rPr sz="2000" spc="40" dirty="0" smtClean="0">
                <a:latin typeface="Times New Roman" panose="02020603050405020304" pitchFamily="18" charset="0"/>
                <a:cs typeface="Times New Roman" panose="02020603050405020304" pitchFamily="18" charset="0"/>
              </a:rPr>
              <a:t>g</a:t>
            </a:r>
            <a:r>
              <a:rPr sz="2000" spc="-90" dirty="0" smtClean="0">
                <a:latin typeface="Times New Roman" panose="02020603050405020304" pitchFamily="18" charset="0"/>
                <a:cs typeface="Times New Roman" panose="02020603050405020304" pitchFamily="18" charset="0"/>
              </a:rPr>
              <a:t>i</a:t>
            </a:r>
            <a:r>
              <a:rPr sz="2000" spc="40" dirty="0" smtClean="0">
                <a:latin typeface="Times New Roman" panose="02020603050405020304" pitchFamily="18" charset="0"/>
                <a:cs typeface="Times New Roman" panose="02020603050405020304" pitchFamily="18" charset="0"/>
              </a:rPr>
              <a:t>b</a:t>
            </a:r>
            <a:r>
              <a:rPr sz="2000" spc="-90" dirty="0" smtClean="0">
                <a:latin typeface="Times New Roman" panose="02020603050405020304" pitchFamily="18" charset="0"/>
                <a:cs typeface="Times New Roman" panose="02020603050405020304" pitchFamily="18" charset="0"/>
              </a:rPr>
              <a:t>l</a:t>
            </a:r>
            <a:r>
              <a:rPr sz="2000" spc="15" dirty="0" smtClean="0">
                <a:latin typeface="Times New Roman" panose="02020603050405020304" pitchFamily="18" charset="0"/>
                <a:cs typeface="Times New Roman" panose="02020603050405020304" pitchFamily="18" charset="0"/>
              </a:rPr>
              <a:t>e</a:t>
            </a:r>
            <a:r>
              <a:rPr lang="en-IN" sz="2000" dirty="0">
                <a:latin typeface="Times New Roman" panose="02020603050405020304" pitchFamily="18" charset="0"/>
                <a:cs typeface="Times New Roman" panose="02020603050405020304" pitchFamily="18" charset="0"/>
              </a:rPr>
              <a:t> </a:t>
            </a:r>
            <a:r>
              <a:rPr sz="2000" spc="45" dirty="0" smtClean="0">
                <a:latin typeface="Times New Roman" panose="02020603050405020304" pitchFamily="18" charset="0"/>
                <a:cs typeface="Times New Roman" panose="02020603050405020304" pitchFamily="18" charset="0"/>
              </a:rPr>
              <a:t>c</a:t>
            </a:r>
            <a:r>
              <a:rPr sz="2000" spc="40" dirty="0" smtClean="0">
                <a:latin typeface="Times New Roman" panose="02020603050405020304" pitchFamily="18" charset="0"/>
                <a:cs typeface="Times New Roman" panose="02020603050405020304" pitchFamily="18" charset="0"/>
              </a:rPr>
              <a:t>oup</a:t>
            </a:r>
            <a:r>
              <a:rPr sz="2000" spc="-90" dirty="0" smtClean="0">
                <a:latin typeface="Times New Roman" panose="02020603050405020304" pitchFamily="18" charset="0"/>
                <a:cs typeface="Times New Roman" panose="02020603050405020304" pitchFamily="18" charset="0"/>
              </a:rPr>
              <a:t>l</a:t>
            </a:r>
            <a:r>
              <a:rPr sz="2000" spc="10" dirty="0" smtClean="0">
                <a:latin typeface="Times New Roman" panose="02020603050405020304" pitchFamily="18" charset="0"/>
                <a:cs typeface="Times New Roman" panose="02020603050405020304" pitchFamily="18" charset="0"/>
              </a:rPr>
              <a:t>e  </a:t>
            </a:r>
            <a:r>
              <a:rPr sz="2000" spc="5" dirty="0">
                <a:latin typeface="Times New Roman" panose="02020603050405020304" pitchFamily="18" charset="0"/>
                <a:cs typeface="Times New Roman" panose="02020603050405020304" pitchFamily="18" charset="0"/>
              </a:rPr>
              <a:t>and </a:t>
            </a:r>
            <a:r>
              <a:rPr sz="2000" spc="-15" dirty="0">
                <a:latin typeface="Times New Roman" panose="02020603050405020304" pitchFamily="18" charset="0"/>
                <a:cs typeface="Times New Roman" panose="02020603050405020304" pitchFamily="18" charset="0"/>
              </a:rPr>
              <a:t>child </a:t>
            </a:r>
            <a:r>
              <a:rPr sz="2000" spc="-20" dirty="0">
                <a:latin typeface="Times New Roman" panose="02020603050405020304" pitchFamily="18" charset="0"/>
                <a:cs typeface="Times New Roman" panose="02020603050405020304" pitchFamily="18" charset="0"/>
              </a:rPr>
              <a:t>register </a:t>
            </a:r>
            <a:r>
              <a:rPr sz="2000" spc="10" dirty="0">
                <a:latin typeface="Times New Roman" panose="02020603050405020304" pitchFamily="18" charset="0"/>
                <a:cs typeface="Times New Roman" panose="02020603050405020304" pitchFamily="18" charset="0"/>
              </a:rPr>
              <a:t>for </a:t>
            </a:r>
            <a:r>
              <a:rPr sz="2000" spc="-20" dirty="0">
                <a:latin typeface="Times New Roman" panose="02020603050405020304" pitchFamily="18" charset="0"/>
                <a:cs typeface="Times New Roman" panose="02020603050405020304" pitchFamily="18" charset="0"/>
              </a:rPr>
              <a:t>Family </a:t>
            </a:r>
            <a:r>
              <a:rPr sz="2000" spc="-5" dirty="0">
                <a:latin typeface="Times New Roman" panose="02020603050405020304" pitchFamily="18" charset="0"/>
                <a:cs typeface="Times New Roman" panose="02020603050405020304" pitchFamily="18" charset="0"/>
              </a:rPr>
              <a:t>Planning  </a:t>
            </a:r>
            <a:r>
              <a:rPr sz="2000" spc="15" dirty="0">
                <a:latin typeface="Times New Roman" panose="02020603050405020304" pitchFamily="18" charset="0"/>
                <a:cs typeface="Times New Roman" panose="02020603050405020304" pitchFamily="18" charset="0"/>
              </a:rPr>
              <a:t>programme</a:t>
            </a:r>
            <a:endParaRPr sz="2000" dirty="0">
              <a:latin typeface="Times New Roman" panose="02020603050405020304" pitchFamily="18" charset="0"/>
              <a:cs typeface="Times New Roman" panose="02020603050405020304" pitchFamily="18" charset="0"/>
            </a:endParaRPr>
          </a:p>
          <a:p>
            <a:pPr marL="355600" marR="186055" indent="-343535">
              <a:lnSpc>
                <a:spcPts val="3080"/>
              </a:lnSpc>
              <a:spcBef>
                <a:spcPts val="665"/>
              </a:spcBef>
              <a:buFont typeface="Wingdings"/>
              <a:buChar char=""/>
              <a:tabLst>
                <a:tab pos="356235" algn="l"/>
                <a:tab pos="3821429" algn="l"/>
              </a:tabLst>
            </a:pPr>
            <a:r>
              <a:rPr sz="2000" spc="10"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Spread </a:t>
            </a:r>
            <a:r>
              <a:rPr sz="2000" spc="10" dirty="0">
                <a:latin typeface="Times New Roman" panose="02020603050405020304" pitchFamily="18" charset="0"/>
                <a:cs typeface="Times New Roman" panose="02020603050405020304" pitchFamily="18" charset="0"/>
              </a:rPr>
              <a:t>the </a:t>
            </a:r>
            <a:r>
              <a:rPr sz="2000" spc="-5" dirty="0">
                <a:latin typeface="Times New Roman" panose="02020603050405020304" pitchFamily="18" charset="0"/>
                <a:cs typeface="Times New Roman" panose="02020603050405020304" pitchFamily="18" charset="0"/>
              </a:rPr>
              <a:t>message </a:t>
            </a:r>
            <a:r>
              <a:rPr sz="2000" spc="25" dirty="0">
                <a:latin typeface="Times New Roman" panose="02020603050405020304" pitchFamily="18" charset="0"/>
                <a:cs typeface="Times New Roman" panose="02020603050405020304" pitchFamily="18" charset="0"/>
              </a:rPr>
              <a:t>of </a:t>
            </a:r>
            <a:r>
              <a:rPr sz="2000" spc="-30" dirty="0">
                <a:latin typeface="Times New Roman" panose="02020603050405020304" pitchFamily="18" charset="0"/>
                <a:cs typeface="Times New Roman" panose="02020603050405020304" pitchFamily="18" charset="0"/>
              </a:rPr>
              <a:t>family </a:t>
            </a:r>
            <a:r>
              <a:rPr sz="2000" spc="-5" dirty="0">
                <a:latin typeface="Times New Roman" panose="02020603050405020304" pitchFamily="18" charset="0"/>
                <a:cs typeface="Times New Roman" panose="02020603050405020304" pitchFamily="18" charset="0"/>
              </a:rPr>
              <a:t>planning </a:t>
            </a:r>
            <a:r>
              <a:rPr sz="2000" dirty="0">
                <a:latin typeface="Times New Roman" panose="02020603050405020304" pitchFamily="18" charset="0"/>
                <a:cs typeface="Times New Roman" panose="02020603050405020304" pitchFamily="18" charset="0"/>
              </a:rPr>
              <a:t>to </a:t>
            </a:r>
            <a:r>
              <a:rPr sz="2000" spc="10" dirty="0">
                <a:latin typeface="Times New Roman" panose="02020603050405020304" pitchFamily="18" charset="0"/>
                <a:cs typeface="Times New Roman" panose="02020603050405020304" pitchFamily="18" charset="0"/>
              </a:rPr>
              <a:t>the  </a:t>
            </a:r>
            <a:r>
              <a:rPr sz="2000" spc="5" dirty="0">
                <a:latin typeface="Times New Roman" panose="02020603050405020304" pitchFamily="18" charset="0"/>
                <a:cs typeface="Times New Roman" panose="02020603050405020304" pitchFamily="18" charset="0"/>
              </a:rPr>
              <a:t>couples</a:t>
            </a:r>
            <a:r>
              <a:rPr sz="2000" spc="130" dirty="0">
                <a:latin typeface="Times New Roman" panose="02020603050405020304" pitchFamily="18" charset="0"/>
                <a:cs typeface="Times New Roman" panose="02020603050405020304" pitchFamily="18" charset="0"/>
              </a:rPr>
              <a:t> </a:t>
            </a:r>
            <a:r>
              <a:rPr sz="2000" spc="5" dirty="0">
                <a:latin typeface="Times New Roman" panose="02020603050405020304" pitchFamily="18" charset="0"/>
                <a:cs typeface="Times New Roman" panose="02020603050405020304" pitchFamily="18" charset="0"/>
              </a:rPr>
              <a:t>and</a:t>
            </a:r>
            <a:r>
              <a:rPr sz="2000" spc="125" dirty="0">
                <a:latin typeface="Times New Roman" panose="02020603050405020304" pitchFamily="18" charset="0"/>
                <a:cs typeface="Times New Roman" panose="02020603050405020304" pitchFamily="18" charset="0"/>
              </a:rPr>
              <a:t> </a:t>
            </a:r>
            <a:r>
              <a:rPr sz="2000" spc="-25" dirty="0">
                <a:latin typeface="Times New Roman" panose="02020603050405020304" pitchFamily="18" charset="0"/>
                <a:cs typeface="Times New Roman" panose="02020603050405020304" pitchFamily="18" charset="0"/>
              </a:rPr>
              <a:t>motivate	</a:t>
            </a:r>
            <a:r>
              <a:rPr sz="2000" spc="5" dirty="0" smtClean="0">
                <a:latin typeface="Times New Roman" panose="02020603050405020304" pitchFamily="18" charset="0"/>
                <a:cs typeface="Times New Roman" panose="02020603050405020304" pitchFamily="18" charset="0"/>
              </a:rPr>
              <a:t>them</a:t>
            </a:r>
            <a:endParaRPr lang="en-IN" sz="2000" spc="5" dirty="0" smtClean="0">
              <a:latin typeface="Times New Roman" panose="02020603050405020304" pitchFamily="18" charset="0"/>
              <a:cs typeface="Times New Roman" panose="02020603050405020304" pitchFamily="18" charset="0"/>
            </a:endParaRPr>
          </a:p>
          <a:p>
            <a:pPr marL="12065" marR="186055">
              <a:lnSpc>
                <a:spcPts val="3080"/>
              </a:lnSpc>
              <a:spcBef>
                <a:spcPts val="665"/>
              </a:spcBef>
              <a:tabLst>
                <a:tab pos="356235" algn="l"/>
                <a:tab pos="3821429" algn="l"/>
              </a:tabLst>
            </a:pPr>
            <a:r>
              <a:rPr lang="en-IN" sz="2000" b="1" spc="5" dirty="0" smtClean="0">
                <a:latin typeface="Times New Roman" panose="02020603050405020304" pitchFamily="18" charset="0"/>
                <a:cs typeface="Times New Roman" panose="02020603050405020304" pitchFamily="18" charset="0"/>
              </a:rPr>
              <a:t>6. Care of infants</a:t>
            </a:r>
          </a:p>
          <a:p>
            <a:pPr marL="12065" marR="186055">
              <a:lnSpc>
                <a:spcPts val="3080"/>
              </a:lnSpc>
              <a:spcBef>
                <a:spcPts val="665"/>
              </a:spcBef>
              <a:tabLst>
                <a:tab pos="356235" algn="l"/>
                <a:tab pos="3821429" algn="l"/>
              </a:tabLst>
            </a:pPr>
            <a:r>
              <a:rPr lang="en-IN" sz="2000" spc="5" dirty="0" smtClean="0">
                <a:latin typeface="Times New Roman" panose="02020603050405020304" pitchFamily="18" charset="0"/>
                <a:cs typeface="Times New Roman" panose="02020603050405020304" pitchFamily="18" charset="0"/>
              </a:rPr>
              <a:t>Arrange primary immunization </a:t>
            </a:r>
            <a:r>
              <a:rPr lang="en-IN" sz="2000" spc="5" dirty="0" err="1" smtClean="0">
                <a:latin typeface="Times New Roman" panose="02020603050405020304" pitchFamily="18" charset="0"/>
                <a:cs typeface="Times New Roman" panose="02020603050405020304" pitchFamily="18" charset="0"/>
              </a:rPr>
              <a:t>programm</a:t>
            </a:r>
            <a:endParaRPr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6575" y="1291145"/>
            <a:ext cx="8089900" cy="4190186"/>
          </a:xfrm>
          <a:prstGeom prst="rect">
            <a:avLst/>
          </a:prstGeom>
        </p:spPr>
        <p:txBody>
          <a:bodyPr vert="horz" wrap="square" lIns="0" tIns="107950" rIns="0" bIns="0" rtlCol="0">
            <a:spAutoFit/>
          </a:bodyPr>
          <a:lstStyle/>
          <a:p>
            <a:pPr marL="355600" indent="-343535" algn="just">
              <a:lnSpc>
                <a:spcPct val="100000"/>
              </a:lnSpc>
              <a:spcBef>
                <a:spcPts val="850"/>
              </a:spcBef>
              <a:buFont typeface="Wingdings"/>
              <a:buChar char=""/>
              <a:tabLst>
                <a:tab pos="356235" algn="l"/>
              </a:tabLst>
            </a:pPr>
            <a:r>
              <a:rPr sz="2400" b="1" u="heavy" spc="-5" dirty="0">
                <a:uFill>
                  <a:solidFill>
                    <a:srgbClr val="000000"/>
                  </a:solidFill>
                </a:uFill>
                <a:latin typeface="Times New Roman" panose="02020603050405020304" pitchFamily="18" charset="0"/>
                <a:cs typeface="Times New Roman" panose="02020603050405020304" pitchFamily="18" charset="0"/>
              </a:rPr>
              <a:t>Medical </a:t>
            </a:r>
            <a:r>
              <a:rPr sz="2400" b="1" u="heavy" spc="-35" dirty="0">
                <a:uFill>
                  <a:solidFill>
                    <a:srgbClr val="000000"/>
                  </a:solidFill>
                </a:uFill>
                <a:latin typeface="Times New Roman" panose="02020603050405020304" pitchFamily="18" charset="0"/>
                <a:cs typeface="Times New Roman" panose="02020603050405020304" pitchFamily="18" charset="0"/>
              </a:rPr>
              <a:t>Termination </a:t>
            </a:r>
            <a:r>
              <a:rPr sz="2400" b="1" u="heavy" spc="25" dirty="0">
                <a:uFill>
                  <a:solidFill>
                    <a:srgbClr val="000000"/>
                  </a:solidFill>
                </a:uFill>
                <a:latin typeface="Times New Roman" panose="02020603050405020304" pitchFamily="18" charset="0"/>
                <a:cs typeface="Times New Roman" panose="02020603050405020304" pitchFamily="18" charset="0"/>
              </a:rPr>
              <a:t>of</a:t>
            </a:r>
            <a:r>
              <a:rPr sz="2400" b="1" u="heavy" spc="-145" dirty="0">
                <a:uFill>
                  <a:solidFill>
                    <a:srgbClr val="000000"/>
                  </a:solidFill>
                </a:uFill>
                <a:latin typeface="Times New Roman" panose="02020603050405020304" pitchFamily="18" charset="0"/>
                <a:cs typeface="Times New Roman" panose="02020603050405020304" pitchFamily="18" charset="0"/>
              </a:rPr>
              <a:t> </a:t>
            </a:r>
            <a:r>
              <a:rPr sz="2400" b="1" u="heavy" spc="5" dirty="0">
                <a:uFill>
                  <a:solidFill>
                    <a:srgbClr val="000000"/>
                  </a:solidFill>
                </a:uFill>
                <a:latin typeface="Times New Roman" panose="02020603050405020304" pitchFamily="18" charset="0"/>
                <a:cs typeface="Times New Roman" panose="02020603050405020304" pitchFamily="18" charset="0"/>
              </a:rPr>
              <a:t>Pregnancy:</a:t>
            </a:r>
            <a:endParaRPr sz="2400" b="1" dirty="0">
              <a:latin typeface="Times New Roman" panose="02020603050405020304" pitchFamily="18" charset="0"/>
              <a:cs typeface="Times New Roman" panose="02020603050405020304" pitchFamily="18" charset="0"/>
            </a:endParaRPr>
          </a:p>
          <a:p>
            <a:pPr marL="355600" marR="25400" indent="-343535" algn="just">
              <a:lnSpc>
                <a:spcPct val="102400"/>
              </a:lnSpc>
              <a:spcBef>
                <a:spcPts val="675"/>
              </a:spcBef>
              <a:buFont typeface="Wingdings"/>
              <a:buChar char=""/>
              <a:tabLst>
                <a:tab pos="356235" algn="l"/>
              </a:tabLst>
            </a:pPr>
            <a:r>
              <a:rPr sz="2400" spc="15" dirty="0">
                <a:latin typeface="Times New Roman" panose="02020603050405020304" pitchFamily="18" charset="0"/>
                <a:cs typeface="Times New Roman" panose="02020603050405020304" pitchFamily="18" charset="0"/>
              </a:rPr>
              <a:t>Identify </a:t>
            </a:r>
            <a:r>
              <a:rPr sz="2400" spc="40" dirty="0">
                <a:latin typeface="Times New Roman" panose="02020603050405020304" pitchFamily="18" charset="0"/>
                <a:cs typeface="Times New Roman" panose="02020603050405020304" pitchFamily="18" charset="0"/>
              </a:rPr>
              <a:t>the </a:t>
            </a:r>
            <a:r>
              <a:rPr sz="2400" spc="30" dirty="0">
                <a:latin typeface="Times New Roman" panose="02020603050405020304" pitchFamily="18" charset="0"/>
                <a:cs typeface="Times New Roman" panose="02020603050405020304" pitchFamily="18" charset="0"/>
              </a:rPr>
              <a:t>women </a:t>
            </a:r>
            <a:r>
              <a:rPr sz="2400" spc="20" dirty="0">
                <a:latin typeface="Times New Roman" panose="02020603050405020304" pitchFamily="18" charset="0"/>
                <a:cs typeface="Times New Roman" panose="02020603050405020304" pitchFamily="18" charset="0"/>
              </a:rPr>
              <a:t>requiring </a:t>
            </a:r>
            <a:r>
              <a:rPr sz="2400" dirty="0">
                <a:latin typeface="Times New Roman" panose="02020603050405020304" pitchFamily="18" charset="0"/>
                <a:cs typeface="Times New Roman" panose="02020603050405020304" pitchFamily="18" charset="0"/>
              </a:rPr>
              <a:t>help </a:t>
            </a:r>
            <a:r>
              <a:rPr sz="2400" spc="25" dirty="0">
                <a:latin typeface="Times New Roman" panose="02020603050405020304" pitchFamily="18" charset="0"/>
                <a:cs typeface="Times New Roman" panose="02020603050405020304" pitchFamily="18" charset="0"/>
              </a:rPr>
              <a:t>of </a:t>
            </a:r>
            <a:r>
              <a:rPr sz="2400" spc="30" dirty="0">
                <a:latin typeface="Times New Roman" panose="02020603050405020304" pitchFamily="18" charset="0"/>
                <a:cs typeface="Times New Roman" panose="02020603050405020304" pitchFamily="18" charset="0"/>
              </a:rPr>
              <a:t>MTP </a:t>
            </a:r>
            <a:r>
              <a:rPr sz="2400" spc="5" dirty="0">
                <a:latin typeface="Times New Roman" panose="02020603050405020304" pitchFamily="18" charset="0"/>
                <a:cs typeface="Times New Roman" panose="02020603050405020304" pitchFamily="18" charset="0"/>
              </a:rPr>
              <a:t>and  </a:t>
            </a:r>
            <a:r>
              <a:rPr sz="2400" spc="-20" dirty="0">
                <a:latin typeface="Times New Roman" panose="02020603050405020304" pitchFamily="18" charset="0"/>
                <a:cs typeface="Times New Roman" panose="02020603050405020304" pitchFamily="18" charset="0"/>
              </a:rPr>
              <a:t>refer </a:t>
            </a:r>
            <a:r>
              <a:rPr sz="2400" dirty="0">
                <a:latin typeface="Times New Roman" panose="02020603050405020304" pitchFamily="18" charset="0"/>
                <a:cs typeface="Times New Roman" panose="02020603050405020304" pitchFamily="18" charset="0"/>
              </a:rPr>
              <a:t>them </a:t>
            </a:r>
            <a:r>
              <a:rPr sz="2400" spc="-5" dirty="0">
                <a:latin typeface="Times New Roman" panose="02020603050405020304" pitchFamily="18" charset="0"/>
                <a:cs typeface="Times New Roman" panose="02020603050405020304" pitchFamily="18" charset="0"/>
              </a:rPr>
              <a:t>to </a:t>
            </a:r>
            <a:r>
              <a:rPr sz="2400" spc="-15" dirty="0">
                <a:latin typeface="Times New Roman" panose="02020603050405020304" pitchFamily="18" charset="0"/>
                <a:cs typeface="Times New Roman" panose="02020603050405020304" pitchFamily="18" charset="0"/>
              </a:rPr>
              <a:t>nearest </a:t>
            </a:r>
            <a:r>
              <a:rPr sz="2400" spc="-5" dirty="0">
                <a:latin typeface="Times New Roman" panose="02020603050405020304" pitchFamily="18" charset="0"/>
                <a:cs typeface="Times New Roman" panose="02020603050405020304" pitchFamily="18" charset="0"/>
              </a:rPr>
              <a:t>approved</a:t>
            </a:r>
            <a:r>
              <a:rPr sz="2400" spc="240"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institution</a:t>
            </a:r>
            <a:endParaRPr sz="2400" dirty="0">
              <a:latin typeface="Times New Roman" panose="02020603050405020304" pitchFamily="18" charset="0"/>
              <a:cs typeface="Times New Roman" panose="02020603050405020304" pitchFamily="18" charset="0"/>
            </a:endParaRPr>
          </a:p>
          <a:p>
            <a:pPr marL="355600" marR="5080" indent="-343535" algn="just">
              <a:lnSpc>
                <a:spcPct val="101299"/>
              </a:lnSpc>
              <a:spcBef>
                <a:spcPts val="715"/>
              </a:spcBef>
              <a:buFont typeface="Wingdings"/>
              <a:buChar char=""/>
              <a:tabLst>
                <a:tab pos="356235" algn="l"/>
              </a:tabLst>
            </a:pPr>
            <a:r>
              <a:rPr sz="2400" spc="20" dirty="0">
                <a:latin typeface="Times New Roman" panose="02020603050405020304" pitchFamily="18" charset="0"/>
                <a:cs typeface="Times New Roman" panose="02020603050405020304" pitchFamily="18" charset="0"/>
              </a:rPr>
              <a:t>Educate </a:t>
            </a:r>
            <a:r>
              <a:rPr sz="2400" spc="35" dirty="0">
                <a:latin typeface="Times New Roman" panose="02020603050405020304" pitchFamily="18" charset="0"/>
                <a:cs typeface="Times New Roman" panose="02020603050405020304" pitchFamily="18" charset="0"/>
              </a:rPr>
              <a:t>the </a:t>
            </a:r>
            <a:r>
              <a:rPr sz="2400" spc="30" dirty="0">
                <a:latin typeface="Times New Roman" panose="02020603050405020304" pitchFamily="18" charset="0"/>
                <a:cs typeface="Times New Roman" panose="02020603050405020304" pitchFamily="18" charset="0"/>
              </a:rPr>
              <a:t>community </a:t>
            </a:r>
            <a:r>
              <a:rPr sz="2400" spc="60" dirty="0">
                <a:latin typeface="Times New Roman" panose="02020603050405020304" pitchFamily="18" charset="0"/>
                <a:cs typeface="Times New Roman" panose="02020603050405020304" pitchFamily="18" charset="0"/>
              </a:rPr>
              <a:t>of </a:t>
            </a:r>
            <a:r>
              <a:rPr sz="2400" spc="10" dirty="0">
                <a:latin typeface="Times New Roman" panose="02020603050405020304" pitchFamily="18" charset="0"/>
                <a:cs typeface="Times New Roman" panose="02020603050405020304" pitchFamily="18" charset="0"/>
              </a:rPr>
              <a:t>the </a:t>
            </a:r>
            <a:r>
              <a:rPr sz="2400" spc="35" dirty="0">
                <a:latin typeface="Times New Roman" panose="02020603050405020304" pitchFamily="18" charset="0"/>
                <a:cs typeface="Times New Roman" panose="02020603050405020304" pitchFamily="18" charset="0"/>
              </a:rPr>
              <a:t>consequences </a:t>
            </a:r>
            <a:r>
              <a:rPr sz="2400" spc="114" dirty="0">
                <a:latin typeface="Times New Roman" panose="02020603050405020304" pitchFamily="18" charset="0"/>
                <a:cs typeface="Times New Roman" panose="02020603050405020304" pitchFamily="18" charset="0"/>
              </a:rPr>
              <a:t>of  </a:t>
            </a:r>
            <a:r>
              <a:rPr sz="2400" spc="5" dirty="0">
                <a:latin typeface="Times New Roman" panose="02020603050405020304" pitchFamily="18" charset="0"/>
                <a:cs typeface="Times New Roman" panose="02020603050405020304" pitchFamily="18" charset="0"/>
              </a:rPr>
              <a:t>septic abortion and </a:t>
            </a:r>
            <a:r>
              <a:rPr sz="2400" spc="10" dirty="0">
                <a:latin typeface="Times New Roman" panose="02020603050405020304" pitchFamily="18" charset="0"/>
                <a:cs typeface="Times New Roman" panose="02020603050405020304" pitchFamily="18" charset="0"/>
              </a:rPr>
              <a:t>inform</a:t>
            </a:r>
            <a:r>
              <a:rPr sz="2400" spc="780"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them </a:t>
            </a:r>
            <a:r>
              <a:rPr sz="2400" spc="15" dirty="0">
                <a:latin typeface="Times New Roman" panose="02020603050405020304" pitchFamily="18" charset="0"/>
                <a:cs typeface="Times New Roman" panose="02020603050405020304" pitchFamily="18" charset="0"/>
              </a:rPr>
              <a:t>about </a:t>
            </a:r>
            <a:r>
              <a:rPr sz="2400" spc="40" dirty="0">
                <a:latin typeface="Times New Roman" panose="02020603050405020304" pitchFamily="18" charset="0"/>
                <a:cs typeface="Times New Roman" panose="02020603050405020304" pitchFamily="18" charset="0"/>
              </a:rPr>
              <a:t>the  </a:t>
            </a:r>
            <a:r>
              <a:rPr sz="2400" spc="-10" dirty="0">
                <a:latin typeface="Times New Roman" panose="02020603050405020304" pitchFamily="18" charset="0"/>
                <a:cs typeface="Times New Roman" panose="02020603050405020304" pitchFamily="18" charset="0"/>
              </a:rPr>
              <a:t>availability </a:t>
            </a:r>
            <a:r>
              <a:rPr sz="2400" spc="25" dirty="0">
                <a:latin typeface="Times New Roman" panose="02020603050405020304" pitchFamily="18" charset="0"/>
                <a:cs typeface="Times New Roman" panose="02020603050405020304" pitchFamily="18" charset="0"/>
              </a:rPr>
              <a:t>of </a:t>
            </a:r>
            <a:r>
              <a:rPr sz="2400" spc="-15" dirty="0">
                <a:latin typeface="Times New Roman" panose="02020603050405020304" pitchFamily="18" charset="0"/>
                <a:cs typeface="Times New Roman" panose="02020603050405020304" pitchFamily="18" charset="0"/>
              </a:rPr>
              <a:t>services </a:t>
            </a:r>
            <a:r>
              <a:rPr sz="2400" spc="10" dirty="0">
                <a:latin typeface="Times New Roman" panose="02020603050405020304" pitchFamily="18" charset="0"/>
                <a:cs typeface="Times New Roman" panose="02020603050405020304" pitchFamily="18" charset="0"/>
              </a:rPr>
              <a:t>for</a:t>
            </a:r>
            <a:r>
              <a:rPr sz="2400" spc="660" dirty="0">
                <a:latin typeface="Times New Roman" panose="02020603050405020304" pitchFamily="18" charset="0"/>
                <a:cs typeface="Times New Roman" panose="02020603050405020304" pitchFamily="18" charset="0"/>
              </a:rPr>
              <a:t> </a:t>
            </a:r>
            <a:r>
              <a:rPr sz="2400" spc="-65" dirty="0">
                <a:latin typeface="Times New Roman" panose="02020603050405020304" pitchFamily="18" charset="0"/>
                <a:cs typeface="Times New Roman" panose="02020603050405020304" pitchFamily="18" charset="0"/>
              </a:rPr>
              <a:t>MTP.</a:t>
            </a:r>
            <a:endParaRPr sz="2400" dirty="0">
              <a:latin typeface="Times New Roman" panose="02020603050405020304" pitchFamily="18" charset="0"/>
              <a:cs typeface="Times New Roman" panose="02020603050405020304" pitchFamily="18" charset="0"/>
            </a:endParaRPr>
          </a:p>
          <a:p>
            <a:pPr marL="355600" indent="-343535" algn="just">
              <a:lnSpc>
                <a:spcPct val="100000"/>
              </a:lnSpc>
              <a:spcBef>
                <a:spcPts val="755"/>
              </a:spcBef>
              <a:buFont typeface="Wingdings"/>
              <a:buChar char=""/>
              <a:tabLst>
                <a:tab pos="356235" algn="l"/>
              </a:tabLst>
            </a:pPr>
            <a:r>
              <a:rPr sz="2400" b="1" u="heavy" spc="-5" dirty="0">
                <a:uFill>
                  <a:solidFill>
                    <a:srgbClr val="000000"/>
                  </a:solidFill>
                </a:uFill>
                <a:latin typeface="Times New Roman" panose="02020603050405020304" pitchFamily="18" charset="0"/>
                <a:cs typeface="Times New Roman" panose="02020603050405020304" pitchFamily="18" charset="0"/>
              </a:rPr>
              <a:t>Nutrition</a:t>
            </a:r>
            <a:r>
              <a:rPr sz="2400" u="heavy" spc="-5" dirty="0">
                <a:uFill>
                  <a:solidFill>
                    <a:srgbClr val="000000"/>
                  </a:solidFill>
                </a:uFill>
                <a:latin typeface="Times New Roman" panose="02020603050405020304" pitchFamily="18" charset="0"/>
                <a:cs typeface="Times New Roman" panose="02020603050405020304" pitchFamily="18" charset="0"/>
              </a:rPr>
              <a:t>:</a:t>
            </a:r>
            <a:endParaRPr sz="2400" dirty="0">
              <a:latin typeface="Times New Roman" panose="02020603050405020304" pitchFamily="18" charset="0"/>
              <a:cs typeface="Times New Roman" panose="02020603050405020304" pitchFamily="18" charset="0"/>
            </a:endParaRPr>
          </a:p>
          <a:p>
            <a:pPr marL="355600" marR="20320" indent="-343535" algn="just">
              <a:lnSpc>
                <a:spcPct val="101299"/>
              </a:lnSpc>
              <a:spcBef>
                <a:spcPts val="710"/>
              </a:spcBef>
              <a:buFont typeface="Wingdings"/>
              <a:buChar char=""/>
              <a:tabLst>
                <a:tab pos="356235" algn="l"/>
              </a:tabLst>
            </a:pPr>
            <a:r>
              <a:rPr sz="2400" spc="15" dirty="0">
                <a:latin typeface="Times New Roman" panose="02020603050405020304" pitchFamily="18" charset="0"/>
                <a:cs typeface="Times New Roman" panose="02020603050405020304" pitchFamily="18" charset="0"/>
              </a:rPr>
              <a:t>Identify </a:t>
            </a:r>
            <a:r>
              <a:rPr sz="2400" spc="20" dirty="0">
                <a:latin typeface="Times New Roman" panose="02020603050405020304" pitchFamily="18" charset="0"/>
                <a:cs typeface="Times New Roman" panose="02020603050405020304" pitchFamily="18" charset="0"/>
              </a:rPr>
              <a:t>cases </a:t>
            </a:r>
            <a:r>
              <a:rPr sz="2400" spc="65" dirty="0">
                <a:latin typeface="Times New Roman" panose="02020603050405020304" pitchFamily="18" charset="0"/>
                <a:cs typeface="Times New Roman" panose="02020603050405020304" pitchFamily="18" charset="0"/>
              </a:rPr>
              <a:t>of </a:t>
            </a:r>
            <a:r>
              <a:rPr sz="2400" spc="15" dirty="0">
                <a:latin typeface="Times New Roman" panose="02020603050405020304" pitchFamily="18" charset="0"/>
                <a:cs typeface="Times New Roman" panose="02020603050405020304" pitchFamily="18" charset="0"/>
              </a:rPr>
              <a:t>malnutrition </a:t>
            </a:r>
            <a:r>
              <a:rPr sz="2400" spc="20" dirty="0">
                <a:latin typeface="Times New Roman" panose="02020603050405020304" pitchFamily="18" charset="0"/>
                <a:cs typeface="Times New Roman" panose="02020603050405020304" pitchFamily="18" charset="0"/>
              </a:rPr>
              <a:t>among </a:t>
            </a:r>
            <a:r>
              <a:rPr sz="2400" spc="10" dirty="0">
                <a:latin typeface="Times New Roman" panose="02020603050405020304" pitchFamily="18" charset="0"/>
                <a:cs typeface="Times New Roman" panose="02020603050405020304" pitchFamily="18" charset="0"/>
              </a:rPr>
              <a:t>infants </a:t>
            </a:r>
            <a:r>
              <a:rPr sz="2400" spc="5" dirty="0">
                <a:latin typeface="Times New Roman" panose="02020603050405020304" pitchFamily="18" charset="0"/>
                <a:cs typeface="Times New Roman" panose="02020603050405020304" pitchFamily="18" charset="0"/>
              </a:rPr>
              <a:t>and  young </a:t>
            </a:r>
            <a:r>
              <a:rPr sz="2400" spc="25" dirty="0">
                <a:latin typeface="Times New Roman" panose="02020603050405020304" pitchFamily="18" charset="0"/>
                <a:cs typeface="Times New Roman" panose="02020603050405020304" pitchFamily="18" charset="0"/>
              </a:rPr>
              <a:t>children, </a:t>
            </a:r>
            <a:r>
              <a:rPr sz="2400" spc="20" dirty="0">
                <a:latin typeface="Times New Roman" panose="02020603050405020304" pitchFamily="18" charset="0"/>
                <a:cs typeface="Times New Roman" panose="02020603050405020304" pitchFamily="18" charset="0"/>
              </a:rPr>
              <a:t>give </a:t>
            </a:r>
            <a:r>
              <a:rPr sz="2400" spc="35" dirty="0">
                <a:latin typeface="Times New Roman" panose="02020603050405020304" pitchFamily="18" charset="0"/>
                <a:cs typeface="Times New Roman" panose="02020603050405020304" pitchFamily="18" charset="0"/>
              </a:rPr>
              <a:t>the necessary </a:t>
            </a:r>
            <a:r>
              <a:rPr sz="2400" spc="25" dirty="0">
                <a:latin typeface="Times New Roman" panose="02020603050405020304" pitchFamily="18" charset="0"/>
                <a:cs typeface="Times New Roman" panose="02020603050405020304" pitchFamily="18" charset="0"/>
              </a:rPr>
              <a:t>treatment  </a:t>
            </a:r>
            <a:r>
              <a:rPr sz="2400" spc="5" dirty="0">
                <a:latin typeface="Times New Roman" panose="02020603050405020304" pitchFamily="18" charset="0"/>
                <a:cs typeface="Times New Roman" panose="02020603050405020304" pitchFamily="18" charset="0"/>
              </a:rPr>
              <a:t>and </a:t>
            </a:r>
            <a:r>
              <a:rPr sz="2400" spc="-20" dirty="0">
                <a:latin typeface="Times New Roman" panose="02020603050405020304" pitchFamily="18" charset="0"/>
                <a:cs typeface="Times New Roman" panose="02020603050405020304" pitchFamily="18" charset="0"/>
              </a:rPr>
              <a:t>advice </a:t>
            </a:r>
            <a:r>
              <a:rPr sz="2400" spc="5" dirty="0">
                <a:latin typeface="Times New Roman" panose="02020603050405020304" pitchFamily="18" charset="0"/>
                <a:cs typeface="Times New Roman" panose="02020603050405020304" pitchFamily="18" charset="0"/>
              </a:rPr>
              <a:t>and </a:t>
            </a:r>
            <a:r>
              <a:rPr sz="2400" spc="-20" dirty="0">
                <a:latin typeface="Times New Roman" panose="02020603050405020304" pitchFamily="18" charset="0"/>
                <a:cs typeface="Times New Roman" panose="02020603050405020304" pitchFamily="18" charset="0"/>
              </a:rPr>
              <a:t>refer </a:t>
            </a:r>
            <a:r>
              <a:rPr sz="2400" spc="-10" dirty="0">
                <a:latin typeface="Times New Roman" panose="02020603050405020304" pitchFamily="18" charset="0"/>
                <a:cs typeface="Times New Roman" panose="02020603050405020304" pitchFamily="18" charset="0"/>
              </a:rPr>
              <a:t>serious cases </a:t>
            </a:r>
            <a:r>
              <a:rPr sz="2400" dirty="0">
                <a:latin typeface="Times New Roman" panose="02020603050405020304" pitchFamily="18" charset="0"/>
                <a:cs typeface="Times New Roman" panose="02020603050405020304" pitchFamily="18" charset="0"/>
              </a:rPr>
              <a:t>to</a:t>
            </a:r>
            <a:r>
              <a:rPr sz="2400" spc="-315" dirty="0">
                <a:latin typeface="Times New Roman" panose="02020603050405020304" pitchFamily="18" charset="0"/>
                <a:cs typeface="Times New Roman" panose="02020603050405020304" pitchFamily="18" charset="0"/>
              </a:rPr>
              <a:t> </a:t>
            </a:r>
            <a:r>
              <a:rPr sz="2400" spc="25" dirty="0">
                <a:latin typeface="Times New Roman" panose="02020603050405020304" pitchFamily="18" charset="0"/>
                <a:cs typeface="Times New Roman" panose="02020603050405020304" pitchFamily="18" charset="0"/>
              </a:rPr>
              <a:t>PHC</a:t>
            </a:r>
            <a:endParaRPr sz="24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p:txBody>
          <a:bodyPr/>
          <a:lstStyle/>
          <a:p>
            <a:endParaRPr lang="en-IN"/>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6575" y="1626298"/>
            <a:ext cx="8080375" cy="3701415"/>
          </a:xfrm>
          <a:prstGeom prst="rect">
            <a:avLst/>
          </a:prstGeom>
        </p:spPr>
        <p:txBody>
          <a:bodyPr vert="horz" wrap="square" lIns="0" tIns="5715" rIns="0" bIns="0" rtlCol="0">
            <a:spAutoFit/>
          </a:bodyPr>
          <a:lstStyle/>
          <a:p>
            <a:pPr marL="355600" marR="5080" indent="-343535" algn="just">
              <a:lnSpc>
                <a:spcPct val="102400"/>
              </a:lnSpc>
              <a:spcBef>
                <a:spcPts val="45"/>
              </a:spcBef>
              <a:buFont typeface="Wingdings"/>
              <a:buChar char=""/>
              <a:tabLst>
                <a:tab pos="356235" algn="l"/>
              </a:tabLst>
            </a:pPr>
            <a:r>
              <a:rPr sz="2750" spc="15" dirty="0">
                <a:latin typeface="Arial"/>
                <a:cs typeface="Arial"/>
              </a:rPr>
              <a:t>Distribute </a:t>
            </a:r>
            <a:r>
              <a:rPr sz="2750" spc="-60" dirty="0">
                <a:latin typeface="Arial"/>
                <a:cs typeface="Arial"/>
              </a:rPr>
              <a:t>IFA </a:t>
            </a:r>
            <a:r>
              <a:rPr sz="2750" spc="25" dirty="0">
                <a:latin typeface="Arial"/>
                <a:cs typeface="Arial"/>
              </a:rPr>
              <a:t>as </a:t>
            </a:r>
            <a:r>
              <a:rPr sz="2750" spc="20" dirty="0">
                <a:latin typeface="Arial"/>
                <a:cs typeface="Arial"/>
              </a:rPr>
              <a:t>prescribed </a:t>
            </a:r>
            <a:r>
              <a:rPr sz="2750" spc="-5" dirty="0">
                <a:latin typeface="Arial"/>
                <a:cs typeface="Arial"/>
              </a:rPr>
              <a:t>to </a:t>
            </a:r>
            <a:r>
              <a:rPr sz="2750" spc="30" dirty="0">
                <a:latin typeface="Arial"/>
                <a:cs typeface="Arial"/>
              </a:rPr>
              <a:t>pregnant </a:t>
            </a:r>
            <a:r>
              <a:rPr sz="2750" spc="35" dirty="0">
                <a:latin typeface="Arial"/>
                <a:cs typeface="Arial"/>
              </a:rPr>
              <a:t>women,  </a:t>
            </a:r>
            <a:r>
              <a:rPr sz="2750" spc="10" dirty="0">
                <a:latin typeface="Arial"/>
                <a:cs typeface="Arial"/>
              </a:rPr>
              <a:t>nursing </a:t>
            </a:r>
            <a:r>
              <a:rPr sz="2750" spc="25" dirty="0">
                <a:latin typeface="Arial"/>
                <a:cs typeface="Arial"/>
              </a:rPr>
              <a:t>mothers </a:t>
            </a:r>
            <a:r>
              <a:rPr sz="2750" spc="5" dirty="0">
                <a:latin typeface="Arial"/>
                <a:cs typeface="Arial"/>
              </a:rPr>
              <a:t>and young </a:t>
            </a:r>
            <a:r>
              <a:rPr sz="2750" spc="10" dirty="0">
                <a:latin typeface="Arial"/>
                <a:cs typeface="Arial"/>
              </a:rPr>
              <a:t>children</a:t>
            </a:r>
            <a:r>
              <a:rPr sz="2750" spc="780" dirty="0">
                <a:latin typeface="Arial"/>
                <a:cs typeface="Arial"/>
              </a:rPr>
              <a:t> </a:t>
            </a:r>
            <a:r>
              <a:rPr sz="2750" spc="25" dirty="0">
                <a:latin typeface="Arial"/>
                <a:cs typeface="Arial"/>
              </a:rPr>
              <a:t>as </a:t>
            </a:r>
            <a:r>
              <a:rPr sz="2750" spc="40" dirty="0">
                <a:latin typeface="Arial"/>
                <a:cs typeface="Arial"/>
              </a:rPr>
              <a:t>per  </a:t>
            </a:r>
            <a:r>
              <a:rPr sz="2750" spc="-10" dirty="0">
                <a:latin typeface="Arial"/>
                <a:cs typeface="Arial"/>
              </a:rPr>
              <a:t>guidelines</a:t>
            </a:r>
            <a:endParaRPr sz="2750">
              <a:latin typeface="Arial"/>
              <a:cs typeface="Arial"/>
            </a:endParaRPr>
          </a:p>
          <a:p>
            <a:pPr marL="355600" marR="9525" indent="-343535" algn="just">
              <a:lnSpc>
                <a:spcPct val="100000"/>
              </a:lnSpc>
              <a:spcBef>
                <a:spcPts val="760"/>
              </a:spcBef>
              <a:buFont typeface="Wingdings"/>
              <a:buChar char=""/>
              <a:tabLst>
                <a:tab pos="356235" algn="l"/>
              </a:tabLst>
            </a:pPr>
            <a:r>
              <a:rPr sz="2750" spc="20" dirty="0">
                <a:latin typeface="Arial"/>
                <a:cs typeface="Arial"/>
              </a:rPr>
              <a:t>Administer </a:t>
            </a:r>
            <a:r>
              <a:rPr sz="2750" spc="10" dirty="0">
                <a:latin typeface="Arial"/>
                <a:cs typeface="Arial"/>
              </a:rPr>
              <a:t>Vitamin </a:t>
            </a:r>
            <a:r>
              <a:rPr sz="2750" dirty="0">
                <a:latin typeface="Arial"/>
                <a:cs typeface="Arial"/>
              </a:rPr>
              <a:t>-A </a:t>
            </a:r>
            <a:r>
              <a:rPr sz="2750" spc="15" dirty="0">
                <a:latin typeface="Arial"/>
                <a:cs typeface="Arial"/>
              </a:rPr>
              <a:t>Solution </a:t>
            </a:r>
            <a:r>
              <a:rPr sz="2750" spc="-5" dirty="0">
                <a:latin typeface="Arial"/>
                <a:cs typeface="Arial"/>
              </a:rPr>
              <a:t>to </a:t>
            </a:r>
            <a:r>
              <a:rPr sz="2750" spc="20" dirty="0">
                <a:latin typeface="Arial"/>
                <a:cs typeface="Arial"/>
              </a:rPr>
              <a:t>children </a:t>
            </a:r>
            <a:r>
              <a:rPr sz="2750" spc="25" dirty="0">
                <a:latin typeface="Arial"/>
                <a:cs typeface="Arial"/>
              </a:rPr>
              <a:t>as </a:t>
            </a:r>
            <a:r>
              <a:rPr sz="2750" spc="55" dirty="0">
                <a:latin typeface="Arial"/>
                <a:cs typeface="Arial"/>
              </a:rPr>
              <a:t>per  </a:t>
            </a:r>
            <a:r>
              <a:rPr sz="2750" spc="-10" dirty="0">
                <a:latin typeface="Arial"/>
                <a:cs typeface="Arial"/>
              </a:rPr>
              <a:t>guidelines</a:t>
            </a:r>
            <a:endParaRPr sz="2750">
              <a:latin typeface="Arial"/>
              <a:cs typeface="Arial"/>
            </a:endParaRPr>
          </a:p>
          <a:p>
            <a:pPr marL="355600" marR="9525" indent="-343535" algn="just">
              <a:lnSpc>
                <a:spcPct val="102400"/>
              </a:lnSpc>
              <a:spcBef>
                <a:spcPts val="680"/>
              </a:spcBef>
              <a:buFont typeface="Wingdings"/>
              <a:buChar char=""/>
              <a:tabLst>
                <a:tab pos="356235" algn="l"/>
              </a:tabLst>
            </a:pPr>
            <a:r>
              <a:rPr sz="2750" spc="20" dirty="0">
                <a:latin typeface="Arial"/>
                <a:cs typeface="Arial"/>
              </a:rPr>
              <a:t>Educate </a:t>
            </a:r>
            <a:r>
              <a:rPr sz="2750" spc="35" dirty="0">
                <a:latin typeface="Arial"/>
                <a:cs typeface="Arial"/>
              </a:rPr>
              <a:t>the </a:t>
            </a:r>
            <a:r>
              <a:rPr sz="2750" spc="30" dirty="0">
                <a:latin typeface="Arial"/>
                <a:cs typeface="Arial"/>
              </a:rPr>
              <a:t>community </a:t>
            </a:r>
            <a:r>
              <a:rPr sz="2750" spc="15" dirty="0">
                <a:latin typeface="Arial"/>
                <a:cs typeface="Arial"/>
              </a:rPr>
              <a:t>about </a:t>
            </a:r>
            <a:r>
              <a:rPr sz="2750" spc="25" dirty="0">
                <a:latin typeface="Arial"/>
                <a:cs typeface="Arial"/>
              </a:rPr>
              <a:t>nutritious </a:t>
            </a:r>
            <a:r>
              <a:rPr sz="2750" spc="20" dirty="0">
                <a:latin typeface="Arial"/>
                <a:cs typeface="Arial"/>
              </a:rPr>
              <a:t>diet </a:t>
            </a:r>
            <a:r>
              <a:rPr sz="2750" spc="35" dirty="0">
                <a:latin typeface="Arial"/>
                <a:cs typeface="Arial"/>
              </a:rPr>
              <a:t>for  </a:t>
            </a:r>
            <a:r>
              <a:rPr sz="2750" spc="10" dirty="0">
                <a:latin typeface="Arial"/>
                <a:cs typeface="Arial"/>
              </a:rPr>
              <a:t>mothers </a:t>
            </a:r>
            <a:r>
              <a:rPr sz="2750" spc="5" dirty="0">
                <a:latin typeface="Arial"/>
                <a:cs typeface="Arial"/>
              </a:rPr>
              <a:t>and</a:t>
            </a:r>
            <a:r>
              <a:rPr sz="2750" spc="185" dirty="0">
                <a:latin typeface="Arial"/>
                <a:cs typeface="Arial"/>
              </a:rPr>
              <a:t> </a:t>
            </a:r>
            <a:r>
              <a:rPr sz="2750" spc="-15" dirty="0">
                <a:latin typeface="Arial"/>
                <a:cs typeface="Arial"/>
              </a:rPr>
              <a:t>children</a:t>
            </a:r>
            <a:endParaRPr sz="2750">
              <a:latin typeface="Arial"/>
              <a:cs typeface="Arial"/>
            </a:endParaRPr>
          </a:p>
          <a:p>
            <a:pPr marL="355600" indent="-343535" algn="just">
              <a:lnSpc>
                <a:spcPct val="100000"/>
              </a:lnSpc>
              <a:spcBef>
                <a:spcPts val="755"/>
              </a:spcBef>
              <a:buFont typeface="Wingdings"/>
              <a:buChar char=""/>
              <a:tabLst>
                <a:tab pos="356235" algn="l"/>
              </a:tabLst>
            </a:pPr>
            <a:r>
              <a:rPr sz="2750" dirty="0">
                <a:latin typeface="Arial"/>
                <a:cs typeface="Arial"/>
              </a:rPr>
              <a:t>Co-ordinate </a:t>
            </a:r>
            <a:r>
              <a:rPr sz="2750" spc="-15" dirty="0">
                <a:latin typeface="Arial"/>
                <a:cs typeface="Arial"/>
              </a:rPr>
              <a:t>with </a:t>
            </a:r>
            <a:r>
              <a:rPr sz="2750" spc="15" dirty="0">
                <a:latin typeface="Arial"/>
                <a:cs typeface="Arial"/>
              </a:rPr>
              <a:t>Anganwadi</a:t>
            </a:r>
            <a:r>
              <a:rPr sz="2750" spc="365" dirty="0">
                <a:latin typeface="Arial"/>
                <a:cs typeface="Arial"/>
              </a:rPr>
              <a:t> </a:t>
            </a:r>
            <a:r>
              <a:rPr sz="2750" spc="10" dirty="0">
                <a:latin typeface="Arial"/>
                <a:cs typeface="Arial"/>
              </a:rPr>
              <a:t>workers</a:t>
            </a:r>
            <a:endParaRPr sz="2750">
              <a:latin typeface="Arial"/>
              <a:cs typeface="Arial"/>
            </a:endParaRPr>
          </a:p>
        </p:txBody>
      </p:sp>
      <p:sp>
        <p:nvSpPr>
          <p:cNvPr id="4" name="Title 3"/>
          <p:cNvSpPr>
            <a:spLocks noGrp="1"/>
          </p:cNvSpPr>
          <p:nvPr>
            <p:ph type="title"/>
          </p:nvPr>
        </p:nvSpPr>
        <p:spPr/>
        <p:txBody>
          <a:bodyPr/>
          <a:lstStyle/>
          <a:p>
            <a:endParaRPr lang="en-IN"/>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6575" y="1534731"/>
            <a:ext cx="8076565" cy="3916264"/>
          </a:xfrm>
          <a:prstGeom prst="rect">
            <a:avLst/>
          </a:prstGeom>
        </p:spPr>
        <p:txBody>
          <a:bodyPr vert="horz" wrap="square" lIns="0" tIns="107314" rIns="0" bIns="0" rtlCol="0">
            <a:spAutoFit/>
          </a:bodyPr>
          <a:lstStyle/>
          <a:p>
            <a:pPr marL="355600" indent="-343535">
              <a:lnSpc>
                <a:spcPct val="100000"/>
              </a:lnSpc>
              <a:spcBef>
                <a:spcPts val="844"/>
              </a:spcBef>
              <a:buFont typeface="Wingdings"/>
              <a:buChar char=""/>
              <a:tabLst>
                <a:tab pos="356235" algn="l"/>
              </a:tabLst>
            </a:pPr>
            <a:r>
              <a:rPr sz="2400" b="1" u="heavy" spc="-10" dirty="0">
                <a:uFill>
                  <a:solidFill>
                    <a:srgbClr val="000000"/>
                  </a:solidFill>
                </a:uFill>
                <a:latin typeface="Times New Roman" panose="02020603050405020304" pitchFamily="18" charset="0"/>
                <a:cs typeface="Times New Roman" panose="02020603050405020304" pitchFamily="18" charset="0"/>
              </a:rPr>
              <a:t>Universal </a:t>
            </a:r>
            <a:r>
              <a:rPr sz="2400" b="1" u="heavy" spc="15" dirty="0">
                <a:uFill>
                  <a:solidFill>
                    <a:srgbClr val="000000"/>
                  </a:solidFill>
                </a:uFill>
                <a:latin typeface="Times New Roman" panose="02020603050405020304" pitchFamily="18" charset="0"/>
                <a:cs typeface="Times New Roman" panose="02020603050405020304" pitchFamily="18" charset="0"/>
              </a:rPr>
              <a:t>Programme </a:t>
            </a:r>
            <a:r>
              <a:rPr sz="2400" b="1" u="heavy" spc="25" dirty="0">
                <a:uFill>
                  <a:solidFill>
                    <a:srgbClr val="000000"/>
                  </a:solidFill>
                </a:uFill>
                <a:latin typeface="Times New Roman" panose="02020603050405020304" pitchFamily="18" charset="0"/>
                <a:cs typeface="Times New Roman" panose="02020603050405020304" pitchFamily="18" charset="0"/>
              </a:rPr>
              <a:t>on</a:t>
            </a:r>
            <a:r>
              <a:rPr sz="2400" b="1" u="heavy" spc="-295" dirty="0">
                <a:uFill>
                  <a:solidFill>
                    <a:srgbClr val="000000"/>
                  </a:solidFill>
                </a:uFill>
                <a:latin typeface="Times New Roman" panose="02020603050405020304" pitchFamily="18" charset="0"/>
                <a:cs typeface="Times New Roman" panose="02020603050405020304" pitchFamily="18" charset="0"/>
              </a:rPr>
              <a:t> </a:t>
            </a:r>
            <a:r>
              <a:rPr sz="2400" b="1" u="heavy" dirty="0">
                <a:uFill>
                  <a:solidFill>
                    <a:srgbClr val="000000"/>
                  </a:solidFill>
                </a:uFill>
                <a:latin typeface="Times New Roman" panose="02020603050405020304" pitchFamily="18" charset="0"/>
                <a:cs typeface="Times New Roman" panose="02020603050405020304" pitchFamily="18" charset="0"/>
              </a:rPr>
              <a:t>Immunization:</a:t>
            </a:r>
            <a:endParaRPr sz="2400" b="1" dirty="0">
              <a:latin typeface="Times New Roman" panose="02020603050405020304" pitchFamily="18" charset="0"/>
              <a:cs typeface="Times New Roman" panose="02020603050405020304" pitchFamily="18" charset="0"/>
            </a:endParaRPr>
          </a:p>
          <a:p>
            <a:pPr marL="355600" indent="-343535">
              <a:lnSpc>
                <a:spcPct val="100000"/>
              </a:lnSpc>
              <a:spcBef>
                <a:spcPts val="755"/>
              </a:spcBef>
              <a:buFont typeface="Wingdings"/>
              <a:buChar char=""/>
              <a:tabLst>
                <a:tab pos="356235" algn="l"/>
              </a:tabLst>
            </a:pPr>
            <a:r>
              <a:rPr sz="2400" spc="-5" dirty="0">
                <a:latin typeface="Times New Roman" panose="02020603050405020304" pitchFamily="18" charset="0"/>
                <a:cs typeface="Times New Roman" panose="02020603050405020304" pitchFamily="18" charset="0"/>
              </a:rPr>
              <a:t>Immunize </a:t>
            </a:r>
            <a:r>
              <a:rPr sz="2400" spc="10" dirty="0">
                <a:latin typeface="Times New Roman" panose="02020603050405020304" pitchFamily="18" charset="0"/>
                <a:cs typeface="Times New Roman" panose="02020603050405020304" pitchFamily="18" charset="0"/>
              </a:rPr>
              <a:t>pregnant </a:t>
            </a:r>
            <a:r>
              <a:rPr sz="2400" spc="15" dirty="0">
                <a:latin typeface="Times New Roman" panose="02020603050405020304" pitchFamily="18" charset="0"/>
                <a:cs typeface="Times New Roman" panose="02020603050405020304" pitchFamily="18" charset="0"/>
              </a:rPr>
              <a:t>women </a:t>
            </a:r>
            <a:r>
              <a:rPr sz="2400" spc="-15" dirty="0">
                <a:latin typeface="Times New Roman" panose="02020603050405020304" pitchFamily="18" charset="0"/>
                <a:cs typeface="Times New Roman" panose="02020603050405020304" pitchFamily="18" charset="0"/>
              </a:rPr>
              <a:t>with</a:t>
            </a:r>
            <a:r>
              <a:rPr sz="2400" spc="610" dirty="0">
                <a:latin typeface="Times New Roman" panose="02020603050405020304" pitchFamily="18" charset="0"/>
                <a:cs typeface="Times New Roman" panose="02020603050405020304" pitchFamily="18" charset="0"/>
              </a:rPr>
              <a:t> </a:t>
            </a:r>
            <a:r>
              <a:rPr sz="2400" spc="40" dirty="0">
                <a:latin typeface="Times New Roman" panose="02020603050405020304" pitchFamily="18" charset="0"/>
                <a:cs typeface="Times New Roman" panose="02020603050405020304" pitchFamily="18" charset="0"/>
              </a:rPr>
              <a:t>TT</a:t>
            </a:r>
            <a:endParaRPr sz="2400" dirty="0">
              <a:latin typeface="Times New Roman" panose="02020603050405020304" pitchFamily="18" charset="0"/>
              <a:cs typeface="Times New Roman" panose="02020603050405020304" pitchFamily="18" charset="0"/>
            </a:endParaRPr>
          </a:p>
          <a:p>
            <a:pPr marL="355600" marR="5080" indent="-343535">
              <a:lnSpc>
                <a:spcPct val="102499"/>
              </a:lnSpc>
              <a:spcBef>
                <a:spcPts val="675"/>
              </a:spcBef>
              <a:buFont typeface="Wingdings"/>
              <a:buChar char=""/>
              <a:tabLst>
                <a:tab pos="356235" algn="l"/>
              </a:tabLst>
            </a:pPr>
            <a:r>
              <a:rPr sz="2400" spc="20" dirty="0">
                <a:latin typeface="Times New Roman" panose="02020603050405020304" pitchFamily="18" charset="0"/>
                <a:cs typeface="Times New Roman" panose="02020603050405020304" pitchFamily="18" charset="0"/>
              </a:rPr>
              <a:t>Administer </a:t>
            </a:r>
            <a:r>
              <a:rPr sz="2400" spc="30" dirty="0">
                <a:latin typeface="Times New Roman" panose="02020603050405020304" pitchFamily="18" charset="0"/>
                <a:cs typeface="Times New Roman" panose="02020603050405020304" pitchFamily="18" charset="0"/>
              </a:rPr>
              <a:t>DPT </a:t>
            </a:r>
            <a:r>
              <a:rPr sz="2400" spc="5" dirty="0">
                <a:latin typeface="Times New Roman" panose="02020603050405020304" pitchFamily="18" charset="0"/>
                <a:cs typeface="Times New Roman" panose="02020603050405020304" pitchFamily="18" charset="0"/>
              </a:rPr>
              <a:t>and </a:t>
            </a:r>
            <a:r>
              <a:rPr sz="2400" spc="20" dirty="0">
                <a:latin typeface="Times New Roman" panose="02020603050405020304" pitchFamily="18" charset="0"/>
                <a:cs typeface="Times New Roman" panose="02020603050405020304" pitchFamily="18" charset="0"/>
              </a:rPr>
              <a:t>other vaccines </a:t>
            </a:r>
            <a:r>
              <a:rPr sz="2400" spc="5" dirty="0">
                <a:latin typeface="Times New Roman" panose="02020603050405020304" pitchFamily="18" charset="0"/>
                <a:cs typeface="Times New Roman" panose="02020603050405020304" pitchFamily="18" charset="0"/>
              </a:rPr>
              <a:t>and </a:t>
            </a:r>
            <a:r>
              <a:rPr sz="2400" spc="30" dirty="0">
                <a:latin typeface="Times New Roman" panose="02020603050405020304" pitchFamily="18" charset="0"/>
                <a:cs typeface="Times New Roman" panose="02020603050405020304" pitchFamily="18" charset="0"/>
              </a:rPr>
              <a:t>ensures  </a:t>
            </a:r>
            <a:r>
              <a:rPr sz="2400" spc="-5" dirty="0">
                <a:latin typeface="Times New Roman" panose="02020603050405020304" pitchFamily="18" charset="0"/>
                <a:cs typeface="Times New Roman" panose="02020603050405020304" pitchFamily="18" charset="0"/>
              </a:rPr>
              <a:t>injection</a:t>
            </a:r>
            <a:r>
              <a:rPr sz="2400" spc="250" dirty="0">
                <a:latin typeface="Times New Roman" panose="02020603050405020304" pitchFamily="18" charset="0"/>
                <a:cs typeface="Times New Roman" panose="02020603050405020304" pitchFamily="18" charset="0"/>
              </a:rPr>
              <a:t> </a:t>
            </a:r>
            <a:r>
              <a:rPr sz="2400" spc="-65" dirty="0">
                <a:latin typeface="Times New Roman" panose="02020603050405020304" pitchFamily="18" charset="0"/>
                <a:cs typeface="Times New Roman" panose="02020603050405020304" pitchFamily="18" charset="0"/>
              </a:rPr>
              <a:t>safety.</a:t>
            </a:r>
            <a:endParaRPr sz="2400" dirty="0">
              <a:latin typeface="Times New Roman" panose="02020603050405020304" pitchFamily="18" charset="0"/>
              <a:cs typeface="Times New Roman" panose="02020603050405020304" pitchFamily="18" charset="0"/>
            </a:endParaRPr>
          </a:p>
          <a:p>
            <a:pPr marL="355600" indent="-343535">
              <a:lnSpc>
                <a:spcPct val="100000"/>
              </a:lnSpc>
              <a:spcBef>
                <a:spcPts val="680"/>
              </a:spcBef>
              <a:buFont typeface="Wingdings"/>
              <a:buChar char=""/>
              <a:tabLst>
                <a:tab pos="356235" algn="l"/>
              </a:tabLst>
            </a:pPr>
            <a:r>
              <a:rPr sz="2400" b="1" u="heavy" spc="-20" dirty="0">
                <a:uFill>
                  <a:solidFill>
                    <a:srgbClr val="000000"/>
                  </a:solidFill>
                </a:uFill>
                <a:latin typeface="Times New Roman" panose="02020603050405020304" pitchFamily="18" charset="0"/>
                <a:cs typeface="Times New Roman" panose="02020603050405020304" pitchFamily="18" charset="0"/>
              </a:rPr>
              <a:t>Dais</a:t>
            </a:r>
            <a:r>
              <a:rPr sz="2400" b="1" u="heavy" spc="170" dirty="0">
                <a:uFill>
                  <a:solidFill>
                    <a:srgbClr val="000000"/>
                  </a:solidFill>
                </a:uFill>
                <a:latin typeface="Times New Roman" panose="02020603050405020304" pitchFamily="18" charset="0"/>
                <a:cs typeface="Times New Roman" panose="02020603050405020304" pitchFamily="18" charset="0"/>
              </a:rPr>
              <a:t> </a:t>
            </a:r>
            <a:r>
              <a:rPr sz="2400" b="1" u="heavy" spc="-15" dirty="0">
                <a:uFill>
                  <a:solidFill>
                    <a:srgbClr val="000000"/>
                  </a:solidFill>
                </a:uFill>
                <a:latin typeface="Times New Roman" panose="02020603050405020304" pitchFamily="18" charset="0"/>
                <a:cs typeface="Times New Roman" panose="02020603050405020304" pitchFamily="18" charset="0"/>
              </a:rPr>
              <a:t>training:</a:t>
            </a:r>
            <a:endParaRPr sz="2400" b="1" dirty="0">
              <a:latin typeface="Times New Roman" panose="02020603050405020304" pitchFamily="18" charset="0"/>
              <a:cs typeface="Times New Roman" panose="02020603050405020304" pitchFamily="18" charset="0"/>
            </a:endParaRPr>
          </a:p>
          <a:p>
            <a:pPr marL="355600" marR="13970" indent="-343535">
              <a:lnSpc>
                <a:spcPct val="102400"/>
              </a:lnSpc>
              <a:spcBef>
                <a:spcPts val="675"/>
              </a:spcBef>
              <a:buFont typeface="Wingdings"/>
              <a:buChar char=""/>
              <a:tabLst>
                <a:tab pos="356235" algn="l"/>
                <a:tab pos="1165860" algn="l"/>
                <a:tab pos="2167255" algn="l"/>
                <a:tab pos="2701290" algn="l"/>
                <a:tab pos="3492500" algn="l"/>
                <a:tab pos="4474210" algn="l"/>
                <a:tab pos="5342255" algn="l"/>
                <a:tab pos="6715125" algn="l"/>
                <a:tab pos="7783195" algn="l"/>
              </a:tabLst>
            </a:pPr>
            <a:r>
              <a:rPr sz="2400" spc="40" dirty="0">
                <a:latin typeface="Times New Roman" panose="02020603050405020304" pitchFamily="18" charset="0"/>
                <a:cs typeface="Times New Roman" panose="02020603050405020304" pitchFamily="18" charset="0"/>
              </a:rPr>
              <a:t>L</a:t>
            </a:r>
            <a:r>
              <a:rPr sz="2400" spc="-15" dirty="0">
                <a:latin typeface="Times New Roman" panose="02020603050405020304" pitchFamily="18" charset="0"/>
                <a:cs typeface="Times New Roman" panose="02020603050405020304" pitchFamily="18" charset="0"/>
              </a:rPr>
              <a:t>i</a:t>
            </a:r>
            <a:r>
              <a:rPr sz="2400" spc="-25" dirty="0">
                <a:latin typeface="Times New Roman" panose="02020603050405020304" pitchFamily="18" charset="0"/>
                <a:cs typeface="Times New Roman" panose="02020603050405020304" pitchFamily="18" charset="0"/>
              </a:rPr>
              <a:t>s</a:t>
            </a:r>
            <a:r>
              <a:rPr sz="2400" spc="5" dirty="0">
                <a:latin typeface="Times New Roman" panose="02020603050405020304" pitchFamily="18" charset="0"/>
                <a:cs typeface="Times New Roman" panose="02020603050405020304" pitchFamily="18" charset="0"/>
              </a:rPr>
              <a:t>t</a:t>
            </a:r>
            <a:r>
              <a:rPr sz="2400" dirty="0">
                <a:latin typeface="Times New Roman" panose="02020603050405020304" pitchFamily="18" charset="0"/>
                <a:cs typeface="Times New Roman" panose="02020603050405020304" pitchFamily="18" charset="0"/>
              </a:rPr>
              <a:t>	</a:t>
            </a:r>
            <a:r>
              <a:rPr sz="2400" spc="105" dirty="0">
                <a:latin typeface="Times New Roman" panose="02020603050405020304" pitchFamily="18" charset="0"/>
                <a:cs typeface="Times New Roman" panose="02020603050405020304" pitchFamily="18" charset="0"/>
              </a:rPr>
              <a:t>D</a:t>
            </a:r>
            <a:r>
              <a:rPr sz="2400" spc="40" dirty="0">
                <a:latin typeface="Times New Roman" panose="02020603050405020304" pitchFamily="18" charset="0"/>
                <a:cs typeface="Times New Roman" panose="02020603050405020304" pitchFamily="18" charset="0"/>
              </a:rPr>
              <a:t>a</a:t>
            </a:r>
            <a:r>
              <a:rPr sz="2400" spc="-15" dirty="0">
                <a:latin typeface="Times New Roman" panose="02020603050405020304" pitchFamily="18" charset="0"/>
                <a:cs typeface="Times New Roman" panose="02020603050405020304" pitchFamily="18" charset="0"/>
              </a:rPr>
              <a:t>i</a:t>
            </a:r>
            <a:r>
              <a:rPr sz="2400" spc="15" dirty="0">
                <a:latin typeface="Times New Roman" panose="02020603050405020304" pitchFamily="18" charset="0"/>
                <a:cs typeface="Times New Roman" panose="02020603050405020304" pitchFamily="18" charset="0"/>
              </a:rPr>
              <a:t>s</a:t>
            </a:r>
            <a:r>
              <a:rPr sz="2400" dirty="0">
                <a:latin typeface="Times New Roman" panose="02020603050405020304" pitchFamily="18" charset="0"/>
                <a:cs typeface="Times New Roman" panose="02020603050405020304" pitchFamily="18" charset="0"/>
              </a:rPr>
              <a:t>	</a:t>
            </a:r>
            <a:r>
              <a:rPr sz="2400" spc="-90" dirty="0">
                <a:latin typeface="Times New Roman" panose="02020603050405020304" pitchFamily="18" charset="0"/>
                <a:cs typeface="Times New Roman" panose="02020603050405020304" pitchFamily="18" charset="0"/>
              </a:rPr>
              <a:t>i</a:t>
            </a:r>
            <a:r>
              <a:rPr sz="2400" spc="15" dirty="0">
                <a:latin typeface="Times New Roman" panose="02020603050405020304" pitchFamily="18" charset="0"/>
                <a:cs typeface="Times New Roman" panose="02020603050405020304" pitchFamily="18" charset="0"/>
              </a:rPr>
              <a:t>n</a:t>
            </a:r>
            <a:r>
              <a:rPr sz="2400" dirty="0">
                <a:latin typeface="Times New Roman" panose="02020603050405020304" pitchFamily="18" charset="0"/>
                <a:cs typeface="Times New Roman" panose="02020603050405020304" pitchFamily="18" charset="0"/>
              </a:rPr>
              <a:t>	</a:t>
            </a:r>
            <a:r>
              <a:rPr sz="2400" spc="114" dirty="0">
                <a:latin typeface="Times New Roman" panose="02020603050405020304" pitchFamily="18" charset="0"/>
                <a:cs typeface="Times New Roman" panose="02020603050405020304" pitchFamily="18" charset="0"/>
              </a:rPr>
              <a:t>h</a:t>
            </a:r>
            <a:r>
              <a:rPr sz="2400" spc="-30" dirty="0">
                <a:latin typeface="Times New Roman" panose="02020603050405020304" pitchFamily="18" charset="0"/>
                <a:cs typeface="Times New Roman" panose="02020603050405020304" pitchFamily="18" charset="0"/>
              </a:rPr>
              <a:t>e</a:t>
            </a:r>
            <a:r>
              <a:rPr sz="2400" spc="10" dirty="0">
                <a:latin typeface="Times New Roman" panose="02020603050405020304" pitchFamily="18" charset="0"/>
                <a:cs typeface="Times New Roman" panose="02020603050405020304" pitchFamily="18" charset="0"/>
              </a:rPr>
              <a:t>r</a:t>
            </a:r>
            <a:r>
              <a:rPr sz="2400" dirty="0">
                <a:latin typeface="Times New Roman" panose="02020603050405020304" pitchFamily="18" charset="0"/>
                <a:cs typeface="Times New Roman" panose="02020603050405020304" pitchFamily="18" charset="0"/>
              </a:rPr>
              <a:t>	</a:t>
            </a:r>
            <a:r>
              <a:rPr sz="2400" spc="40" dirty="0">
                <a:latin typeface="Times New Roman" panose="02020603050405020304" pitchFamily="18" charset="0"/>
                <a:cs typeface="Times New Roman" panose="02020603050405020304" pitchFamily="18" charset="0"/>
              </a:rPr>
              <a:t>a</a:t>
            </a:r>
            <a:r>
              <a:rPr sz="2400" spc="60" dirty="0">
                <a:latin typeface="Times New Roman" panose="02020603050405020304" pitchFamily="18" charset="0"/>
                <a:cs typeface="Times New Roman" panose="02020603050405020304" pitchFamily="18" charset="0"/>
              </a:rPr>
              <a:t>r</a:t>
            </a:r>
            <a:r>
              <a:rPr sz="2400" spc="-30" dirty="0">
                <a:latin typeface="Times New Roman" panose="02020603050405020304" pitchFamily="18" charset="0"/>
                <a:cs typeface="Times New Roman" panose="02020603050405020304" pitchFamily="18" charset="0"/>
              </a:rPr>
              <a:t>e</a:t>
            </a:r>
            <a:r>
              <a:rPr sz="2400" spc="15" dirty="0">
                <a:latin typeface="Times New Roman" panose="02020603050405020304" pitchFamily="18" charset="0"/>
                <a:cs typeface="Times New Roman" panose="02020603050405020304" pitchFamily="18" charset="0"/>
              </a:rPr>
              <a:t>a</a:t>
            </a:r>
            <a:r>
              <a:rPr sz="2400" dirty="0">
                <a:latin typeface="Times New Roman" panose="02020603050405020304" pitchFamily="18" charset="0"/>
                <a:cs typeface="Times New Roman" panose="02020603050405020304" pitchFamily="18" charset="0"/>
              </a:rPr>
              <a:t>	</a:t>
            </a:r>
            <a:r>
              <a:rPr sz="2400" spc="-30" dirty="0">
                <a:latin typeface="Times New Roman" panose="02020603050405020304" pitchFamily="18" charset="0"/>
                <a:cs typeface="Times New Roman" panose="02020603050405020304" pitchFamily="18" charset="0"/>
              </a:rPr>
              <a:t>a</a:t>
            </a:r>
            <a:r>
              <a:rPr sz="2400" spc="40" dirty="0">
                <a:latin typeface="Times New Roman" panose="02020603050405020304" pitchFamily="18" charset="0"/>
                <a:cs typeface="Times New Roman" panose="02020603050405020304" pitchFamily="18" charset="0"/>
              </a:rPr>
              <a:t>n</a:t>
            </a:r>
            <a:r>
              <a:rPr sz="2400" spc="15" dirty="0">
                <a:latin typeface="Times New Roman" panose="02020603050405020304" pitchFamily="18" charset="0"/>
                <a:cs typeface="Times New Roman" panose="02020603050405020304" pitchFamily="18" charset="0"/>
              </a:rPr>
              <a:t>d</a:t>
            </a:r>
            <a:r>
              <a:rPr sz="2400"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i</a:t>
            </a:r>
            <a:r>
              <a:rPr sz="2400" spc="114" dirty="0">
                <a:latin typeface="Times New Roman" panose="02020603050405020304" pitchFamily="18" charset="0"/>
                <a:cs typeface="Times New Roman" panose="02020603050405020304" pitchFamily="18" charset="0"/>
              </a:rPr>
              <a:t>n</a:t>
            </a:r>
            <a:r>
              <a:rPr sz="2400" spc="-100" dirty="0">
                <a:latin typeface="Times New Roman" panose="02020603050405020304" pitchFamily="18" charset="0"/>
                <a:cs typeface="Times New Roman" panose="02020603050405020304" pitchFamily="18" charset="0"/>
              </a:rPr>
              <a:t>v</a:t>
            </a:r>
            <a:r>
              <a:rPr sz="2400" spc="114" dirty="0">
                <a:latin typeface="Times New Roman" panose="02020603050405020304" pitchFamily="18" charset="0"/>
                <a:cs typeface="Times New Roman" panose="02020603050405020304" pitchFamily="18" charset="0"/>
              </a:rPr>
              <a:t>o</a:t>
            </a:r>
            <a:r>
              <a:rPr sz="2400" spc="-15" dirty="0">
                <a:latin typeface="Times New Roman" panose="02020603050405020304" pitchFamily="18" charset="0"/>
                <a:cs typeface="Times New Roman" panose="02020603050405020304" pitchFamily="18" charset="0"/>
              </a:rPr>
              <a:t>l</a:t>
            </a:r>
            <a:r>
              <a:rPr sz="2400" spc="-25" dirty="0">
                <a:latin typeface="Times New Roman" panose="02020603050405020304" pitchFamily="18" charset="0"/>
                <a:cs typeface="Times New Roman" panose="02020603050405020304" pitchFamily="18" charset="0"/>
              </a:rPr>
              <a:t>v</a:t>
            </a:r>
            <a:r>
              <a:rPr sz="2400" spc="15" dirty="0">
                <a:latin typeface="Times New Roman" panose="02020603050405020304" pitchFamily="18" charset="0"/>
                <a:cs typeface="Times New Roman" panose="02020603050405020304" pitchFamily="18" charset="0"/>
              </a:rPr>
              <a:t>e</a:t>
            </a:r>
            <a:r>
              <a:rPr sz="2400"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t</a:t>
            </a:r>
            <a:r>
              <a:rPr sz="2400" spc="114" dirty="0">
                <a:latin typeface="Times New Roman" panose="02020603050405020304" pitchFamily="18" charset="0"/>
                <a:cs typeface="Times New Roman" panose="02020603050405020304" pitchFamily="18" charset="0"/>
              </a:rPr>
              <a:t>h</a:t>
            </a:r>
            <a:r>
              <a:rPr sz="2400" spc="-30" dirty="0">
                <a:latin typeface="Times New Roman" panose="02020603050405020304" pitchFamily="18" charset="0"/>
                <a:cs typeface="Times New Roman" panose="02020603050405020304" pitchFamily="18" charset="0"/>
              </a:rPr>
              <a:t>e</a:t>
            </a:r>
            <a:r>
              <a:rPr sz="2400" spc="25" dirty="0">
                <a:latin typeface="Times New Roman" panose="02020603050405020304" pitchFamily="18" charset="0"/>
                <a:cs typeface="Times New Roman" panose="02020603050405020304" pitchFamily="18" charset="0"/>
              </a:rPr>
              <a:t>m</a:t>
            </a:r>
            <a:r>
              <a:rPr sz="2400"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in  </a:t>
            </a:r>
            <a:r>
              <a:rPr sz="2400" spc="10" dirty="0">
                <a:latin typeface="Times New Roman" panose="02020603050405020304" pitchFamily="18" charset="0"/>
                <a:cs typeface="Times New Roman" panose="02020603050405020304" pitchFamily="18" charset="0"/>
              </a:rPr>
              <a:t>promoting </a:t>
            </a:r>
            <a:r>
              <a:rPr sz="2400" spc="-20" dirty="0">
                <a:latin typeface="Times New Roman" panose="02020603050405020304" pitchFamily="18" charset="0"/>
                <a:cs typeface="Times New Roman" panose="02020603050405020304" pitchFamily="18" charset="0"/>
              </a:rPr>
              <a:t>Family</a:t>
            </a:r>
            <a:r>
              <a:rPr sz="2400" spc="415"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welfare</a:t>
            </a:r>
            <a:endParaRPr sz="2400" dirty="0">
              <a:latin typeface="Times New Roman" panose="02020603050405020304" pitchFamily="18" charset="0"/>
              <a:cs typeface="Times New Roman" panose="02020603050405020304" pitchFamily="18" charset="0"/>
            </a:endParaRPr>
          </a:p>
          <a:p>
            <a:pPr marL="355600" marR="12700" indent="-343535">
              <a:lnSpc>
                <a:spcPct val="102299"/>
              </a:lnSpc>
              <a:spcBef>
                <a:spcPts val="680"/>
              </a:spcBef>
              <a:buFont typeface="Wingdings"/>
              <a:buChar char=""/>
              <a:tabLst>
                <a:tab pos="356235" algn="l"/>
                <a:tab pos="1289685" algn="l"/>
                <a:tab pos="1995170" algn="l"/>
                <a:tab pos="3244215" algn="l"/>
                <a:tab pos="5694680" algn="l"/>
                <a:tab pos="6181090" algn="l"/>
                <a:tab pos="6886575" algn="l"/>
              </a:tabLst>
            </a:pPr>
            <a:r>
              <a:rPr sz="2400" spc="30" dirty="0">
                <a:latin typeface="Times New Roman" panose="02020603050405020304" pitchFamily="18" charset="0"/>
                <a:cs typeface="Times New Roman" panose="02020603050405020304" pitchFamily="18" charset="0"/>
              </a:rPr>
              <a:t>H</a:t>
            </a:r>
            <a:r>
              <a:rPr sz="2400" spc="40" dirty="0">
                <a:latin typeface="Times New Roman" panose="02020603050405020304" pitchFamily="18" charset="0"/>
                <a:cs typeface="Times New Roman" panose="02020603050405020304" pitchFamily="18" charset="0"/>
              </a:rPr>
              <a:t>e</a:t>
            </a:r>
            <a:r>
              <a:rPr sz="2400" spc="-90" dirty="0">
                <a:latin typeface="Times New Roman" panose="02020603050405020304" pitchFamily="18" charset="0"/>
                <a:cs typeface="Times New Roman" panose="02020603050405020304" pitchFamily="18" charset="0"/>
              </a:rPr>
              <a:t>l</a:t>
            </a:r>
            <a:r>
              <a:rPr sz="2400" spc="10" dirty="0">
                <a:latin typeface="Times New Roman" panose="02020603050405020304" pitchFamily="18" charset="0"/>
                <a:cs typeface="Times New Roman" panose="02020603050405020304" pitchFamily="18" charset="0"/>
              </a:rPr>
              <a:t>p</a:t>
            </a:r>
            <a:r>
              <a:rPr sz="2400"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t</a:t>
            </a:r>
            <a:r>
              <a:rPr sz="2400" spc="114" dirty="0">
                <a:latin typeface="Times New Roman" panose="02020603050405020304" pitchFamily="18" charset="0"/>
                <a:cs typeface="Times New Roman" panose="02020603050405020304" pitchFamily="18" charset="0"/>
              </a:rPr>
              <a:t>h</a:t>
            </a:r>
            <a:r>
              <a:rPr sz="2400" spc="10" dirty="0">
                <a:latin typeface="Times New Roman" panose="02020603050405020304" pitchFamily="18" charset="0"/>
                <a:cs typeface="Times New Roman" panose="02020603050405020304" pitchFamily="18" charset="0"/>
              </a:rPr>
              <a:t>e</a:t>
            </a:r>
            <a:r>
              <a:rPr sz="2400" dirty="0">
                <a:latin typeface="Times New Roman" panose="02020603050405020304" pitchFamily="18" charset="0"/>
                <a:cs typeface="Times New Roman" panose="02020603050405020304" pitchFamily="18" charset="0"/>
              </a:rPr>
              <a:t>	</a:t>
            </a:r>
            <a:r>
              <a:rPr sz="2400" spc="105" dirty="0">
                <a:latin typeface="Times New Roman" panose="02020603050405020304" pitchFamily="18" charset="0"/>
                <a:cs typeface="Times New Roman" panose="02020603050405020304" pitchFamily="18" charset="0"/>
              </a:rPr>
              <a:t>H</a:t>
            </a:r>
            <a:r>
              <a:rPr sz="2400" spc="40" dirty="0">
                <a:latin typeface="Times New Roman" panose="02020603050405020304" pitchFamily="18" charset="0"/>
                <a:cs typeface="Times New Roman" panose="02020603050405020304" pitchFamily="18" charset="0"/>
              </a:rPr>
              <a:t>ea</a:t>
            </a:r>
            <a:r>
              <a:rPr sz="2400" spc="-10" dirty="0">
                <a:latin typeface="Times New Roman" panose="02020603050405020304" pitchFamily="18" charset="0"/>
                <a:cs typeface="Times New Roman" panose="02020603050405020304" pitchFamily="18" charset="0"/>
              </a:rPr>
              <a:t>l</a:t>
            </a:r>
            <a:r>
              <a:rPr sz="2400" spc="-15" dirty="0">
                <a:latin typeface="Times New Roman" panose="02020603050405020304" pitchFamily="18" charset="0"/>
                <a:cs typeface="Times New Roman" panose="02020603050405020304" pitchFamily="18" charset="0"/>
              </a:rPr>
              <a:t>t</a:t>
            </a:r>
            <a:r>
              <a:rPr sz="2400" spc="10" dirty="0">
                <a:latin typeface="Times New Roman" panose="02020603050405020304" pitchFamily="18" charset="0"/>
                <a:cs typeface="Times New Roman" panose="02020603050405020304" pitchFamily="18" charset="0"/>
              </a:rPr>
              <a:t>h</a:t>
            </a:r>
            <a:r>
              <a:rPr sz="2400" dirty="0">
                <a:latin typeface="Times New Roman" panose="02020603050405020304" pitchFamily="18" charset="0"/>
                <a:cs typeface="Times New Roman" panose="02020603050405020304" pitchFamily="18" charset="0"/>
              </a:rPr>
              <a:t>	</a:t>
            </a:r>
            <a:r>
              <a:rPr sz="2400" spc="35" dirty="0">
                <a:latin typeface="Times New Roman" panose="02020603050405020304" pitchFamily="18" charset="0"/>
                <a:cs typeface="Times New Roman" panose="02020603050405020304" pitchFamily="18" charset="0"/>
              </a:rPr>
              <a:t>A</a:t>
            </a:r>
            <a:r>
              <a:rPr sz="2400" spc="45" dirty="0">
                <a:latin typeface="Times New Roman" panose="02020603050405020304" pitchFamily="18" charset="0"/>
                <a:cs typeface="Times New Roman" panose="02020603050405020304" pitchFamily="18" charset="0"/>
              </a:rPr>
              <a:t>ss</a:t>
            </a:r>
            <a:r>
              <a:rPr sz="2400" spc="-10" dirty="0">
                <a:latin typeface="Times New Roman" panose="02020603050405020304" pitchFamily="18" charset="0"/>
                <a:cs typeface="Times New Roman" panose="02020603050405020304" pitchFamily="18" charset="0"/>
              </a:rPr>
              <a:t>i</a:t>
            </a:r>
            <a:r>
              <a:rPr sz="2400" spc="-30" dirty="0">
                <a:latin typeface="Times New Roman" panose="02020603050405020304" pitchFamily="18" charset="0"/>
                <a:cs typeface="Times New Roman" panose="02020603050405020304" pitchFamily="18" charset="0"/>
              </a:rPr>
              <a:t>s</a:t>
            </a:r>
            <a:r>
              <a:rPr sz="2400" spc="55" dirty="0">
                <a:latin typeface="Times New Roman" panose="02020603050405020304" pitchFamily="18" charset="0"/>
                <a:cs typeface="Times New Roman" panose="02020603050405020304" pitchFamily="18" charset="0"/>
              </a:rPr>
              <a:t>t</a:t>
            </a:r>
            <a:r>
              <a:rPr sz="2400" spc="-35" dirty="0">
                <a:latin typeface="Times New Roman" panose="02020603050405020304" pitchFamily="18" charset="0"/>
                <a:cs typeface="Times New Roman" panose="02020603050405020304" pitchFamily="18" charset="0"/>
              </a:rPr>
              <a:t>a</a:t>
            </a:r>
            <a:r>
              <a:rPr sz="2400" spc="40" dirty="0">
                <a:latin typeface="Times New Roman" panose="02020603050405020304" pitchFamily="18" charset="0"/>
                <a:cs typeface="Times New Roman" panose="02020603050405020304" pitchFamily="18" charset="0"/>
              </a:rPr>
              <a:t>n</a:t>
            </a:r>
            <a:r>
              <a:rPr sz="2400" spc="-15" dirty="0">
                <a:latin typeface="Times New Roman" panose="02020603050405020304" pitchFamily="18" charset="0"/>
                <a:cs typeface="Times New Roman" panose="02020603050405020304" pitchFamily="18" charset="0"/>
              </a:rPr>
              <a:t>t/</a:t>
            </a:r>
            <a:r>
              <a:rPr sz="2400" spc="40" dirty="0">
                <a:latin typeface="Times New Roman" panose="02020603050405020304" pitchFamily="18" charset="0"/>
                <a:cs typeface="Times New Roman" panose="02020603050405020304" pitchFamily="18" charset="0"/>
              </a:rPr>
              <a:t>L</a:t>
            </a:r>
            <a:r>
              <a:rPr sz="2400" spc="30" dirty="0">
                <a:latin typeface="Times New Roman" panose="02020603050405020304" pitchFamily="18" charset="0"/>
                <a:cs typeface="Times New Roman" panose="02020603050405020304" pitchFamily="18" charset="0"/>
              </a:rPr>
              <a:t>H</a:t>
            </a:r>
            <a:r>
              <a:rPr sz="2400" spc="15" dirty="0">
                <a:latin typeface="Times New Roman" panose="02020603050405020304" pitchFamily="18" charset="0"/>
                <a:cs typeface="Times New Roman" panose="02020603050405020304" pitchFamily="18" charset="0"/>
              </a:rPr>
              <a:t>V</a:t>
            </a:r>
            <a:r>
              <a:rPr sz="2400" dirty="0">
                <a:latin typeface="Times New Roman" panose="02020603050405020304" pitchFamily="18" charset="0"/>
                <a:cs typeface="Times New Roman" panose="02020603050405020304" pitchFamily="18" charset="0"/>
              </a:rPr>
              <a:t>	</a:t>
            </a:r>
            <a:r>
              <a:rPr sz="2400" spc="-85" dirty="0">
                <a:latin typeface="Times New Roman" panose="02020603050405020304" pitchFamily="18" charset="0"/>
                <a:cs typeface="Times New Roman" panose="02020603050405020304" pitchFamily="18" charset="0"/>
              </a:rPr>
              <a:t>i</a:t>
            </a:r>
            <a:r>
              <a:rPr sz="2400" spc="10" dirty="0">
                <a:latin typeface="Times New Roman" panose="02020603050405020304" pitchFamily="18" charset="0"/>
                <a:cs typeface="Times New Roman" panose="02020603050405020304" pitchFamily="18" charset="0"/>
              </a:rPr>
              <a:t>n</a:t>
            </a:r>
            <a:r>
              <a:rPr sz="2400"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t</a:t>
            </a:r>
            <a:r>
              <a:rPr sz="2400" spc="114" dirty="0">
                <a:latin typeface="Times New Roman" panose="02020603050405020304" pitchFamily="18" charset="0"/>
                <a:cs typeface="Times New Roman" panose="02020603050405020304" pitchFamily="18" charset="0"/>
              </a:rPr>
              <a:t>h</a:t>
            </a:r>
            <a:r>
              <a:rPr sz="2400" spc="10" dirty="0">
                <a:latin typeface="Times New Roman" panose="02020603050405020304" pitchFamily="18" charset="0"/>
                <a:cs typeface="Times New Roman" panose="02020603050405020304" pitchFamily="18" charset="0"/>
              </a:rPr>
              <a:t>e</a:t>
            </a:r>
            <a:r>
              <a:rPr sz="2400" dirty="0">
                <a:latin typeface="Times New Roman" panose="02020603050405020304" pitchFamily="18" charset="0"/>
                <a:cs typeface="Times New Roman" panose="02020603050405020304" pitchFamily="18" charset="0"/>
              </a:rPr>
              <a:t>	</a:t>
            </a:r>
            <a:r>
              <a:rPr sz="2400" spc="55" dirty="0">
                <a:latin typeface="Times New Roman" panose="02020603050405020304" pitchFamily="18" charset="0"/>
                <a:cs typeface="Times New Roman" panose="02020603050405020304" pitchFamily="18" charset="0"/>
              </a:rPr>
              <a:t>t</a:t>
            </a:r>
            <a:r>
              <a:rPr sz="2400" spc="-20" dirty="0">
                <a:latin typeface="Times New Roman" panose="02020603050405020304" pitchFamily="18" charset="0"/>
                <a:cs typeface="Times New Roman" panose="02020603050405020304" pitchFamily="18" charset="0"/>
              </a:rPr>
              <a:t>r</a:t>
            </a:r>
            <a:r>
              <a:rPr sz="2400" spc="40" dirty="0">
                <a:latin typeface="Times New Roman" panose="02020603050405020304" pitchFamily="18" charset="0"/>
                <a:cs typeface="Times New Roman" panose="02020603050405020304" pitchFamily="18" charset="0"/>
              </a:rPr>
              <a:t>a</a:t>
            </a:r>
            <a:r>
              <a:rPr sz="2400" spc="-15" dirty="0">
                <a:latin typeface="Times New Roman" panose="02020603050405020304" pitchFamily="18" charset="0"/>
                <a:cs typeface="Times New Roman" panose="02020603050405020304" pitchFamily="18" charset="0"/>
              </a:rPr>
              <a:t>i</a:t>
            </a:r>
            <a:r>
              <a:rPr sz="2400" spc="114" dirty="0">
                <a:latin typeface="Times New Roman" panose="02020603050405020304" pitchFamily="18" charset="0"/>
                <a:cs typeface="Times New Roman" panose="02020603050405020304" pitchFamily="18" charset="0"/>
              </a:rPr>
              <a:t>n</a:t>
            </a:r>
            <a:r>
              <a:rPr sz="2400" spc="-90" dirty="0">
                <a:latin typeface="Times New Roman" panose="02020603050405020304" pitchFamily="18" charset="0"/>
                <a:cs typeface="Times New Roman" panose="02020603050405020304" pitchFamily="18" charset="0"/>
              </a:rPr>
              <a:t>i</a:t>
            </a:r>
            <a:r>
              <a:rPr sz="2400" spc="40" dirty="0">
                <a:latin typeface="Times New Roman" panose="02020603050405020304" pitchFamily="18" charset="0"/>
                <a:cs typeface="Times New Roman" panose="02020603050405020304" pitchFamily="18" charset="0"/>
              </a:rPr>
              <a:t>n</a:t>
            </a:r>
            <a:r>
              <a:rPr sz="2400" spc="5" dirty="0">
                <a:latin typeface="Times New Roman" panose="02020603050405020304" pitchFamily="18" charset="0"/>
                <a:cs typeface="Times New Roman" panose="02020603050405020304" pitchFamily="18" charset="0"/>
              </a:rPr>
              <a:t>g  </a:t>
            </a:r>
            <a:r>
              <a:rPr sz="2400" spc="15" dirty="0">
                <a:latin typeface="Times New Roman" panose="02020603050405020304" pitchFamily="18" charset="0"/>
                <a:cs typeface="Times New Roman" panose="02020603050405020304" pitchFamily="18" charset="0"/>
              </a:rPr>
              <a:t>programme </a:t>
            </a:r>
            <a:r>
              <a:rPr sz="2400" spc="30" dirty="0">
                <a:latin typeface="Times New Roman" panose="02020603050405020304" pitchFamily="18" charset="0"/>
                <a:cs typeface="Times New Roman" panose="02020603050405020304" pitchFamily="18" charset="0"/>
              </a:rPr>
              <a:t>on</a:t>
            </a:r>
            <a:r>
              <a:rPr sz="2400" spc="175"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Dais</a:t>
            </a:r>
            <a:endParaRPr sz="24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p:txBody>
          <a:bodyPr/>
          <a:lstStyle/>
          <a:p>
            <a:endParaRPr lang="en-I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6575" y="296163"/>
            <a:ext cx="4864735" cy="518159"/>
          </a:xfrm>
          <a:prstGeom prst="rect">
            <a:avLst/>
          </a:prstGeom>
        </p:spPr>
        <p:txBody>
          <a:bodyPr vert="horz" wrap="square" lIns="0" tIns="16510" rIns="0" bIns="0" rtlCol="0">
            <a:spAutoFit/>
          </a:bodyPr>
          <a:lstStyle/>
          <a:p>
            <a:pPr marL="12700">
              <a:lnSpc>
                <a:spcPct val="100000"/>
              </a:lnSpc>
              <a:spcBef>
                <a:spcPts val="130"/>
              </a:spcBef>
            </a:pPr>
            <a:r>
              <a:rPr spc="15" dirty="0">
                <a:solidFill>
                  <a:srgbClr val="001F5F"/>
                </a:solidFill>
              </a:rPr>
              <a:t>LEARNING</a:t>
            </a:r>
            <a:r>
              <a:rPr spc="-160" dirty="0">
                <a:solidFill>
                  <a:srgbClr val="001F5F"/>
                </a:solidFill>
              </a:rPr>
              <a:t> </a:t>
            </a:r>
            <a:r>
              <a:rPr spc="15" dirty="0">
                <a:solidFill>
                  <a:srgbClr val="001F5F"/>
                </a:solidFill>
              </a:rPr>
              <a:t>OBJECTIVES</a:t>
            </a:r>
          </a:p>
        </p:txBody>
      </p:sp>
      <p:sp>
        <p:nvSpPr>
          <p:cNvPr id="3" name="object 3"/>
          <p:cNvSpPr txBox="1"/>
          <p:nvPr/>
        </p:nvSpPr>
        <p:spPr>
          <a:xfrm>
            <a:off x="536575" y="1004169"/>
            <a:ext cx="5483225" cy="2000885"/>
          </a:xfrm>
          <a:prstGeom prst="rect">
            <a:avLst/>
          </a:prstGeom>
        </p:spPr>
        <p:txBody>
          <a:bodyPr vert="horz" wrap="square" lIns="0" tIns="108585" rIns="0" bIns="0" rtlCol="0">
            <a:spAutoFit/>
          </a:bodyPr>
          <a:lstStyle/>
          <a:p>
            <a:pPr marL="12700">
              <a:lnSpc>
                <a:spcPct val="100000"/>
              </a:lnSpc>
              <a:spcBef>
                <a:spcPts val="855"/>
              </a:spcBef>
            </a:pPr>
            <a:r>
              <a:rPr sz="2750" spc="30" dirty="0">
                <a:solidFill>
                  <a:srgbClr val="C00000"/>
                </a:solidFill>
                <a:latin typeface="Arial"/>
                <a:cs typeface="Arial"/>
              </a:rPr>
              <a:t>The </a:t>
            </a:r>
            <a:r>
              <a:rPr sz="2750" spc="5" dirty="0">
                <a:solidFill>
                  <a:srgbClr val="C00000"/>
                </a:solidFill>
                <a:latin typeface="Arial"/>
                <a:cs typeface="Arial"/>
              </a:rPr>
              <a:t>students </a:t>
            </a:r>
            <a:r>
              <a:rPr sz="2750" spc="-35" dirty="0">
                <a:solidFill>
                  <a:srgbClr val="C00000"/>
                </a:solidFill>
                <a:latin typeface="Arial"/>
                <a:cs typeface="Arial"/>
              </a:rPr>
              <a:t>will </a:t>
            </a:r>
            <a:r>
              <a:rPr sz="2750" spc="25" dirty="0">
                <a:solidFill>
                  <a:srgbClr val="C00000"/>
                </a:solidFill>
                <a:latin typeface="Arial"/>
                <a:cs typeface="Arial"/>
              </a:rPr>
              <a:t>be </a:t>
            </a:r>
            <a:r>
              <a:rPr sz="2750" spc="-15" dirty="0">
                <a:solidFill>
                  <a:srgbClr val="C00000"/>
                </a:solidFill>
                <a:latin typeface="Arial"/>
                <a:cs typeface="Arial"/>
              </a:rPr>
              <a:t>able</a:t>
            </a:r>
            <a:r>
              <a:rPr sz="2750" spc="-195" dirty="0">
                <a:solidFill>
                  <a:srgbClr val="C00000"/>
                </a:solidFill>
                <a:latin typeface="Arial"/>
                <a:cs typeface="Arial"/>
              </a:rPr>
              <a:t> </a:t>
            </a:r>
            <a:r>
              <a:rPr sz="2750" spc="10" dirty="0">
                <a:solidFill>
                  <a:srgbClr val="C00000"/>
                </a:solidFill>
                <a:latin typeface="Arial"/>
                <a:cs typeface="Arial"/>
              </a:rPr>
              <a:t>to:</a:t>
            </a:r>
            <a:endParaRPr sz="2750">
              <a:latin typeface="Arial"/>
              <a:cs typeface="Arial"/>
            </a:endParaRPr>
          </a:p>
          <a:p>
            <a:pPr marL="355600" indent="-343535">
              <a:lnSpc>
                <a:spcPct val="100000"/>
              </a:lnSpc>
              <a:spcBef>
                <a:spcPts val="755"/>
              </a:spcBef>
              <a:buChar char="•"/>
              <a:tabLst>
                <a:tab pos="355600" algn="l"/>
                <a:tab pos="356235" algn="l"/>
              </a:tabLst>
            </a:pPr>
            <a:r>
              <a:rPr sz="2750" spc="-10" dirty="0">
                <a:latin typeface="Arial"/>
                <a:cs typeface="Arial"/>
              </a:rPr>
              <a:t>define </a:t>
            </a:r>
            <a:r>
              <a:rPr sz="2750" spc="15" dirty="0">
                <a:latin typeface="Arial"/>
                <a:cs typeface="Arial"/>
              </a:rPr>
              <a:t>community </a:t>
            </a:r>
            <a:r>
              <a:rPr sz="2750" spc="-20" dirty="0">
                <a:latin typeface="Arial"/>
                <a:cs typeface="Arial"/>
              </a:rPr>
              <a:t>health</a:t>
            </a:r>
            <a:r>
              <a:rPr sz="2750" spc="570" dirty="0">
                <a:latin typeface="Arial"/>
                <a:cs typeface="Arial"/>
              </a:rPr>
              <a:t> </a:t>
            </a:r>
            <a:r>
              <a:rPr sz="2750" dirty="0">
                <a:latin typeface="Arial"/>
                <a:cs typeface="Arial"/>
              </a:rPr>
              <a:t>nursing</a:t>
            </a:r>
            <a:endParaRPr sz="2750">
              <a:latin typeface="Arial"/>
              <a:cs typeface="Arial"/>
            </a:endParaRPr>
          </a:p>
          <a:p>
            <a:pPr marL="355600" marR="262890" indent="-343535">
              <a:lnSpc>
                <a:spcPct val="102400"/>
              </a:lnSpc>
              <a:spcBef>
                <a:spcPts val="675"/>
              </a:spcBef>
              <a:buChar char="•"/>
              <a:tabLst>
                <a:tab pos="355600" algn="l"/>
                <a:tab pos="356235" algn="l"/>
                <a:tab pos="1976120" algn="l"/>
                <a:tab pos="3473450" algn="l"/>
              </a:tabLst>
            </a:pPr>
            <a:r>
              <a:rPr sz="2750" spc="30" dirty="0">
                <a:latin typeface="Arial"/>
                <a:cs typeface="Arial"/>
              </a:rPr>
              <a:t>m</a:t>
            </a:r>
            <a:r>
              <a:rPr sz="2750" spc="-35" dirty="0">
                <a:latin typeface="Arial"/>
                <a:cs typeface="Arial"/>
              </a:rPr>
              <a:t>e</a:t>
            </a:r>
            <a:r>
              <a:rPr sz="2750" spc="40" dirty="0">
                <a:latin typeface="Arial"/>
                <a:cs typeface="Arial"/>
              </a:rPr>
              <a:t>n</a:t>
            </a:r>
            <a:r>
              <a:rPr sz="2750" spc="55" dirty="0">
                <a:latin typeface="Arial"/>
                <a:cs typeface="Arial"/>
              </a:rPr>
              <a:t>t</a:t>
            </a:r>
            <a:r>
              <a:rPr sz="2750" spc="-90" dirty="0">
                <a:latin typeface="Arial"/>
                <a:cs typeface="Arial"/>
              </a:rPr>
              <a:t>i</a:t>
            </a:r>
            <a:r>
              <a:rPr sz="2750" spc="40" dirty="0">
                <a:latin typeface="Arial"/>
                <a:cs typeface="Arial"/>
              </a:rPr>
              <a:t>o</a:t>
            </a:r>
            <a:r>
              <a:rPr sz="2750" spc="10" dirty="0">
                <a:latin typeface="Arial"/>
                <a:cs typeface="Arial"/>
              </a:rPr>
              <a:t>n</a:t>
            </a:r>
            <a:r>
              <a:rPr sz="2750" dirty="0">
                <a:latin typeface="Arial"/>
                <a:cs typeface="Arial"/>
              </a:rPr>
              <a:t>	</a:t>
            </a:r>
            <a:r>
              <a:rPr sz="2750" spc="-30" dirty="0">
                <a:latin typeface="Arial"/>
                <a:cs typeface="Arial"/>
              </a:rPr>
              <a:t>v</a:t>
            </a:r>
            <a:r>
              <a:rPr sz="2750" spc="40" dirty="0">
                <a:latin typeface="Arial"/>
                <a:cs typeface="Arial"/>
              </a:rPr>
              <a:t>a</a:t>
            </a:r>
            <a:r>
              <a:rPr sz="2750" spc="55" dirty="0">
                <a:latin typeface="Arial"/>
                <a:cs typeface="Arial"/>
              </a:rPr>
              <a:t>r</a:t>
            </a:r>
            <a:r>
              <a:rPr sz="2750" spc="-15" dirty="0">
                <a:latin typeface="Arial"/>
                <a:cs typeface="Arial"/>
              </a:rPr>
              <a:t>i</a:t>
            </a:r>
            <a:r>
              <a:rPr sz="2750" spc="40" dirty="0">
                <a:latin typeface="Arial"/>
                <a:cs typeface="Arial"/>
              </a:rPr>
              <a:t>ou</a:t>
            </a:r>
            <a:r>
              <a:rPr sz="2750" spc="10" dirty="0">
                <a:latin typeface="Arial"/>
                <a:cs typeface="Arial"/>
              </a:rPr>
              <a:t>s</a:t>
            </a:r>
            <a:r>
              <a:rPr sz="2750" dirty="0">
                <a:latin typeface="Arial"/>
                <a:cs typeface="Arial"/>
              </a:rPr>
              <a:t>	</a:t>
            </a:r>
            <a:r>
              <a:rPr sz="2750" spc="45" dirty="0">
                <a:latin typeface="Arial"/>
                <a:cs typeface="Arial"/>
              </a:rPr>
              <a:t>c</a:t>
            </a:r>
            <a:r>
              <a:rPr sz="2750" spc="40" dirty="0">
                <a:latin typeface="Arial"/>
                <a:cs typeface="Arial"/>
              </a:rPr>
              <a:t>o</a:t>
            </a:r>
            <a:r>
              <a:rPr sz="2750" spc="30" dirty="0">
                <a:latin typeface="Arial"/>
                <a:cs typeface="Arial"/>
              </a:rPr>
              <a:t>mm</a:t>
            </a:r>
            <a:r>
              <a:rPr sz="2750" spc="40" dirty="0">
                <a:latin typeface="Arial"/>
                <a:cs typeface="Arial"/>
              </a:rPr>
              <a:t>u</a:t>
            </a:r>
            <a:r>
              <a:rPr sz="2750" spc="114" dirty="0">
                <a:latin typeface="Arial"/>
                <a:cs typeface="Arial"/>
              </a:rPr>
              <a:t>n</a:t>
            </a:r>
            <a:r>
              <a:rPr sz="2750" spc="-15" dirty="0">
                <a:latin typeface="Arial"/>
                <a:cs typeface="Arial"/>
              </a:rPr>
              <a:t>i</a:t>
            </a:r>
            <a:r>
              <a:rPr sz="2750" spc="55" dirty="0">
                <a:latin typeface="Arial"/>
                <a:cs typeface="Arial"/>
              </a:rPr>
              <a:t>t</a:t>
            </a:r>
            <a:r>
              <a:rPr sz="2750" spc="5" dirty="0">
                <a:latin typeface="Arial"/>
                <a:cs typeface="Arial"/>
              </a:rPr>
              <a:t>y  personnel</a:t>
            </a:r>
            <a:endParaRPr sz="2750">
              <a:latin typeface="Arial"/>
              <a:cs typeface="Arial"/>
            </a:endParaRPr>
          </a:p>
        </p:txBody>
      </p:sp>
      <p:sp>
        <p:nvSpPr>
          <p:cNvPr id="4" name="object 4"/>
          <p:cNvSpPr txBox="1"/>
          <p:nvPr/>
        </p:nvSpPr>
        <p:spPr>
          <a:xfrm>
            <a:off x="6085840" y="2126932"/>
            <a:ext cx="2518410" cy="448945"/>
          </a:xfrm>
          <a:prstGeom prst="rect">
            <a:avLst/>
          </a:prstGeom>
        </p:spPr>
        <p:txBody>
          <a:bodyPr vert="horz" wrap="square" lIns="0" tIns="15875" rIns="0" bIns="0" rtlCol="0">
            <a:spAutoFit/>
          </a:bodyPr>
          <a:lstStyle/>
          <a:p>
            <a:pPr marL="12700">
              <a:lnSpc>
                <a:spcPct val="100000"/>
              </a:lnSpc>
              <a:spcBef>
                <a:spcPts val="125"/>
              </a:spcBef>
              <a:tabLst>
                <a:tab pos="1337310" algn="l"/>
              </a:tabLst>
            </a:pPr>
            <a:r>
              <a:rPr sz="2750" spc="15" dirty="0">
                <a:latin typeface="Arial"/>
                <a:cs typeface="Arial"/>
              </a:rPr>
              <a:t>health	</a:t>
            </a:r>
            <a:r>
              <a:rPr sz="2750" spc="20" dirty="0">
                <a:latin typeface="Arial"/>
                <a:cs typeface="Arial"/>
              </a:rPr>
              <a:t>nursing</a:t>
            </a:r>
            <a:endParaRPr sz="2750">
              <a:latin typeface="Arial"/>
              <a:cs typeface="Arial"/>
            </a:endParaRPr>
          </a:p>
        </p:txBody>
      </p:sp>
      <p:sp>
        <p:nvSpPr>
          <p:cNvPr id="5" name="object 5"/>
          <p:cNvSpPr txBox="1"/>
          <p:nvPr/>
        </p:nvSpPr>
        <p:spPr>
          <a:xfrm>
            <a:off x="536575" y="2970358"/>
            <a:ext cx="8083550" cy="3682365"/>
          </a:xfrm>
          <a:prstGeom prst="rect">
            <a:avLst/>
          </a:prstGeom>
        </p:spPr>
        <p:txBody>
          <a:bodyPr vert="horz" wrap="square" lIns="0" tIns="107314" rIns="0" bIns="0" rtlCol="0">
            <a:spAutoFit/>
          </a:bodyPr>
          <a:lstStyle/>
          <a:p>
            <a:pPr marL="355600" indent="-343535">
              <a:lnSpc>
                <a:spcPct val="100000"/>
              </a:lnSpc>
              <a:spcBef>
                <a:spcPts val="844"/>
              </a:spcBef>
              <a:buChar char="•"/>
              <a:tabLst>
                <a:tab pos="355600" algn="l"/>
                <a:tab pos="356235" algn="l"/>
                <a:tab pos="1327785" algn="l"/>
              </a:tabLst>
            </a:pPr>
            <a:r>
              <a:rPr sz="2750" spc="-20" dirty="0">
                <a:latin typeface="Arial"/>
                <a:cs typeface="Arial"/>
              </a:rPr>
              <a:t>state	</a:t>
            </a:r>
            <a:r>
              <a:rPr sz="2750" spc="10" dirty="0">
                <a:latin typeface="Arial"/>
                <a:cs typeface="Arial"/>
              </a:rPr>
              <a:t>the </a:t>
            </a:r>
            <a:r>
              <a:rPr sz="2750" spc="-20" dirty="0">
                <a:latin typeface="Arial"/>
                <a:cs typeface="Arial"/>
              </a:rPr>
              <a:t>various </a:t>
            </a:r>
            <a:r>
              <a:rPr sz="2750" spc="40" dirty="0">
                <a:latin typeface="Arial"/>
                <a:cs typeface="Arial"/>
              </a:rPr>
              <a:t>job </a:t>
            </a:r>
            <a:r>
              <a:rPr sz="2750" spc="10" dirty="0">
                <a:latin typeface="Arial"/>
                <a:cs typeface="Arial"/>
              </a:rPr>
              <a:t>functions </a:t>
            </a:r>
            <a:r>
              <a:rPr sz="2750" spc="25" dirty="0">
                <a:latin typeface="Arial"/>
                <a:cs typeface="Arial"/>
              </a:rPr>
              <a:t>of </a:t>
            </a:r>
            <a:r>
              <a:rPr sz="2750" spc="-20" dirty="0">
                <a:latin typeface="Arial"/>
                <a:cs typeface="Arial"/>
              </a:rPr>
              <a:t>health</a:t>
            </a:r>
            <a:r>
              <a:rPr sz="2750" spc="-160" dirty="0">
                <a:latin typeface="Arial"/>
                <a:cs typeface="Arial"/>
              </a:rPr>
              <a:t> </a:t>
            </a:r>
            <a:r>
              <a:rPr sz="2750" spc="10" dirty="0">
                <a:latin typeface="Arial"/>
                <a:cs typeface="Arial"/>
              </a:rPr>
              <a:t>workers</a:t>
            </a:r>
            <a:endParaRPr sz="2750" dirty="0">
              <a:latin typeface="Arial"/>
              <a:cs typeface="Arial"/>
            </a:endParaRPr>
          </a:p>
          <a:p>
            <a:pPr marL="355600" marR="20320" indent="-343535">
              <a:lnSpc>
                <a:spcPct val="102400"/>
              </a:lnSpc>
              <a:spcBef>
                <a:spcPts val="675"/>
              </a:spcBef>
              <a:buChar char="•"/>
              <a:tabLst>
                <a:tab pos="355600" algn="l"/>
                <a:tab pos="356235" algn="l"/>
                <a:tab pos="1795145" algn="l"/>
                <a:tab pos="2538730" algn="l"/>
                <a:tab pos="4531995" algn="l"/>
                <a:tab pos="5093970" algn="l"/>
                <a:tab pos="7077709" algn="l"/>
              </a:tabLst>
            </a:pPr>
            <a:r>
              <a:rPr sz="2750" spc="40" dirty="0">
                <a:latin typeface="Arial"/>
                <a:cs typeface="Arial"/>
              </a:rPr>
              <a:t>d</a:t>
            </a:r>
            <a:r>
              <a:rPr sz="2750" spc="-15" dirty="0">
                <a:latin typeface="Arial"/>
                <a:cs typeface="Arial"/>
              </a:rPr>
              <a:t>i</a:t>
            </a:r>
            <a:r>
              <a:rPr sz="2750" spc="-25" dirty="0">
                <a:latin typeface="Arial"/>
                <a:cs typeface="Arial"/>
              </a:rPr>
              <a:t>s</a:t>
            </a:r>
            <a:r>
              <a:rPr sz="2750" spc="45" dirty="0">
                <a:latin typeface="Arial"/>
                <a:cs typeface="Arial"/>
              </a:rPr>
              <a:t>c</a:t>
            </a:r>
            <a:r>
              <a:rPr sz="2750" spc="40" dirty="0">
                <a:latin typeface="Arial"/>
                <a:cs typeface="Arial"/>
              </a:rPr>
              <a:t>u</a:t>
            </a:r>
            <a:r>
              <a:rPr sz="2750" spc="45" dirty="0">
                <a:latin typeface="Arial"/>
                <a:cs typeface="Arial"/>
              </a:rPr>
              <a:t>s</a:t>
            </a:r>
            <a:r>
              <a:rPr sz="2750" spc="15" dirty="0">
                <a:latin typeface="Arial"/>
                <a:cs typeface="Arial"/>
              </a:rPr>
              <a:t>s</a:t>
            </a:r>
            <a:r>
              <a:rPr sz="2750" dirty="0">
                <a:latin typeface="Arial"/>
                <a:cs typeface="Arial"/>
              </a:rPr>
              <a:t>	</a:t>
            </a:r>
            <a:r>
              <a:rPr sz="2750" spc="60" dirty="0">
                <a:latin typeface="Arial"/>
                <a:cs typeface="Arial"/>
              </a:rPr>
              <a:t>j</a:t>
            </a:r>
            <a:r>
              <a:rPr sz="2750" spc="40" dirty="0">
                <a:latin typeface="Arial"/>
                <a:cs typeface="Arial"/>
              </a:rPr>
              <a:t>o</a:t>
            </a:r>
            <a:r>
              <a:rPr sz="2750" spc="15" dirty="0">
                <a:latin typeface="Arial"/>
                <a:cs typeface="Arial"/>
              </a:rPr>
              <a:t>b</a:t>
            </a:r>
            <a:r>
              <a:rPr sz="2750" dirty="0">
                <a:latin typeface="Arial"/>
                <a:cs typeface="Arial"/>
              </a:rPr>
              <a:t>	</a:t>
            </a:r>
            <a:r>
              <a:rPr sz="2750" spc="114" dirty="0">
                <a:latin typeface="Arial"/>
                <a:cs typeface="Arial"/>
              </a:rPr>
              <a:t>d</a:t>
            </a:r>
            <a:r>
              <a:rPr sz="2750" spc="40" dirty="0">
                <a:latin typeface="Arial"/>
                <a:cs typeface="Arial"/>
              </a:rPr>
              <a:t>e</a:t>
            </a:r>
            <a:r>
              <a:rPr sz="2750" spc="-25" dirty="0">
                <a:latin typeface="Arial"/>
                <a:cs typeface="Arial"/>
              </a:rPr>
              <a:t>s</a:t>
            </a:r>
            <a:r>
              <a:rPr sz="2750" spc="45" dirty="0">
                <a:latin typeface="Arial"/>
                <a:cs typeface="Arial"/>
              </a:rPr>
              <a:t>c</a:t>
            </a:r>
            <a:r>
              <a:rPr sz="2750" spc="55" dirty="0">
                <a:latin typeface="Arial"/>
                <a:cs typeface="Arial"/>
              </a:rPr>
              <a:t>r</a:t>
            </a:r>
            <a:r>
              <a:rPr sz="2750" spc="-90" dirty="0">
                <a:latin typeface="Arial"/>
                <a:cs typeface="Arial"/>
              </a:rPr>
              <a:t>i</a:t>
            </a:r>
            <a:r>
              <a:rPr sz="2750" spc="40" dirty="0">
                <a:latin typeface="Arial"/>
                <a:cs typeface="Arial"/>
              </a:rPr>
              <a:t>p</a:t>
            </a:r>
            <a:r>
              <a:rPr sz="2750" spc="55" dirty="0">
                <a:latin typeface="Arial"/>
                <a:cs typeface="Arial"/>
              </a:rPr>
              <a:t>t</a:t>
            </a:r>
            <a:r>
              <a:rPr sz="2750" spc="-90" dirty="0">
                <a:latin typeface="Arial"/>
                <a:cs typeface="Arial"/>
              </a:rPr>
              <a:t>i</a:t>
            </a:r>
            <a:r>
              <a:rPr sz="2750" spc="40" dirty="0">
                <a:latin typeface="Arial"/>
                <a:cs typeface="Arial"/>
              </a:rPr>
              <a:t>o</a:t>
            </a:r>
            <a:r>
              <a:rPr sz="2750" spc="15" dirty="0">
                <a:latin typeface="Arial"/>
                <a:cs typeface="Arial"/>
              </a:rPr>
              <a:t>n</a:t>
            </a:r>
            <a:r>
              <a:rPr sz="2750" dirty="0">
                <a:latin typeface="Arial"/>
                <a:cs typeface="Arial"/>
              </a:rPr>
              <a:t>	</a:t>
            </a:r>
            <a:r>
              <a:rPr sz="2750" spc="40" dirty="0">
                <a:latin typeface="Arial"/>
                <a:cs typeface="Arial"/>
              </a:rPr>
              <a:t>o</a:t>
            </a:r>
            <a:r>
              <a:rPr sz="2750" spc="5" dirty="0">
                <a:latin typeface="Arial"/>
                <a:cs typeface="Arial"/>
              </a:rPr>
              <a:t>f</a:t>
            </a:r>
            <a:r>
              <a:rPr sz="2750" dirty="0">
                <a:latin typeface="Arial"/>
                <a:cs typeface="Arial"/>
              </a:rPr>
              <a:t>	</a:t>
            </a:r>
            <a:r>
              <a:rPr sz="2750" spc="45" dirty="0">
                <a:latin typeface="Arial"/>
                <a:cs typeface="Arial"/>
              </a:rPr>
              <a:t>c</a:t>
            </a:r>
            <a:r>
              <a:rPr sz="2750" spc="40" dirty="0">
                <a:latin typeface="Arial"/>
                <a:cs typeface="Arial"/>
              </a:rPr>
              <a:t>o</a:t>
            </a:r>
            <a:r>
              <a:rPr sz="2750" spc="30" dirty="0">
                <a:latin typeface="Arial"/>
                <a:cs typeface="Arial"/>
              </a:rPr>
              <a:t>mm</a:t>
            </a:r>
            <a:r>
              <a:rPr sz="2750" spc="40" dirty="0">
                <a:latin typeface="Arial"/>
                <a:cs typeface="Arial"/>
              </a:rPr>
              <a:t>u</a:t>
            </a:r>
            <a:r>
              <a:rPr sz="2750" spc="114" dirty="0">
                <a:latin typeface="Arial"/>
                <a:cs typeface="Arial"/>
              </a:rPr>
              <a:t>n</a:t>
            </a:r>
            <a:r>
              <a:rPr sz="2750" spc="-85" dirty="0">
                <a:latin typeface="Arial"/>
                <a:cs typeface="Arial"/>
              </a:rPr>
              <a:t>i</a:t>
            </a:r>
            <a:r>
              <a:rPr sz="2750" spc="55" dirty="0">
                <a:latin typeface="Arial"/>
                <a:cs typeface="Arial"/>
              </a:rPr>
              <a:t>t</a:t>
            </a:r>
            <a:r>
              <a:rPr sz="2750" spc="15" dirty="0">
                <a:latin typeface="Arial"/>
                <a:cs typeface="Arial"/>
              </a:rPr>
              <a:t>y</a:t>
            </a:r>
            <a:r>
              <a:rPr sz="2750" dirty="0">
                <a:latin typeface="Arial"/>
                <a:cs typeface="Arial"/>
              </a:rPr>
              <a:t>	</a:t>
            </a:r>
            <a:r>
              <a:rPr sz="2750" spc="114" dirty="0">
                <a:latin typeface="Arial"/>
                <a:cs typeface="Arial"/>
              </a:rPr>
              <a:t>h</a:t>
            </a:r>
            <a:r>
              <a:rPr sz="2750" spc="40" dirty="0">
                <a:latin typeface="Arial"/>
                <a:cs typeface="Arial"/>
              </a:rPr>
              <a:t>ea</a:t>
            </a:r>
            <a:r>
              <a:rPr sz="2750" spc="-15" dirty="0">
                <a:latin typeface="Arial"/>
                <a:cs typeface="Arial"/>
              </a:rPr>
              <a:t>l</a:t>
            </a:r>
            <a:r>
              <a:rPr sz="2750" spc="-20" dirty="0">
                <a:latin typeface="Arial"/>
                <a:cs typeface="Arial"/>
              </a:rPr>
              <a:t>t</a:t>
            </a:r>
            <a:r>
              <a:rPr sz="2750" spc="10" dirty="0">
                <a:latin typeface="Arial"/>
                <a:cs typeface="Arial"/>
              </a:rPr>
              <a:t>h  nurse</a:t>
            </a:r>
            <a:endParaRPr sz="2750" dirty="0">
              <a:latin typeface="Arial"/>
              <a:cs typeface="Arial"/>
            </a:endParaRPr>
          </a:p>
          <a:p>
            <a:pPr marL="355600" marR="19685" indent="-343535">
              <a:lnSpc>
                <a:spcPct val="102400"/>
              </a:lnSpc>
              <a:spcBef>
                <a:spcPts val="675"/>
              </a:spcBef>
              <a:buChar char="•"/>
              <a:tabLst>
                <a:tab pos="355600" algn="l"/>
                <a:tab pos="356235" algn="l"/>
                <a:tab pos="1899920" algn="l"/>
                <a:tab pos="4426585" algn="l"/>
                <a:tab pos="4922520" algn="l"/>
                <a:tab pos="6190615" algn="l"/>
                <a:tab pos="7468234" algn="l"/>
              </a:tabLst>
            </a:pPr>
            <a:r>
              <a:rPr sz="2750" spc="40" dirty="0">
                <a:latin typeface="Arial"/>
                <a:cs typeface="Arial"/>
              </a:rPr>
              <a:t>d</a:t>
            </a:r>
            <a:r>
              <a:rPr sz="2750" spc="-30" dirty="0">
                <a:latin typeface="Arial"/>
                <a:cs typeface="Arial"/>
              </a:rPr>
              <a:t>e</a:t>
            </a:r>
            <a:r>
              <a:rPr sz="2750" spc="-25" dirty="0">
                <a:latin typeface="Arial"/>
                <a:cs typeface="Arial"/>
              </a:rPr>
              <a:t>s</a:t>
            </a:r>
            <a:r>
              <a:rPr sz="2750" spc="45" dirty="0">
                <a:latin typeface="Arial"/>
                <a:cs typeface="Arial"/>
              </a:rPr>
              <a:t>c</a:t>
            </a:r>
            <a:r>
              <a:rPr sz="2750" spc="55" dirty="0">
                <a:latin typeface="Arial"/>
                <a:cs typeface="Arial"/>
              </a:rPr>
              <a:t>r</a:t>
            </a:r>
            <a:r>
              <a:rPr sz="2750" spc="-15" dirty="0">
                <a:latin typeface="Arial"/>
                <a:cs typeface="Arial"/>
              </a:rPr>
              <a:t>i</a:t>
            </a:r>
            <a:r>
              <a:rPr sz="2750" spc="40" dirty="0">
                <a:latin typeface="Arial"/>
                <a:cs typeface="Arial"/>
              </a:rPr>
              <a:t>b</a:t>
            </a:r>
            <a:r>
              <a:rPr sz="2750" spc="15" dirty="0">
                <a:latin typeface="Arial"/>
                <a:cs typeface="Arial"/>
              </a:rPr>
              <a:t>e</a:t>
            </a:r>
            <a:r>
              <a:rPr sz="2750" dirty="0">
                <a:latin typeface="Arial"/>
                <a:cs typeface="Arial"/>
              </a:rPr>
              <a:t>	</a:t>
            </a:r>
            <a:r>
              <a:rPr sz="2750" spc="55" dirty="0">
                <a:latin typeface="Arial"/>
                <a:cs typeface="Arial"/>
              </a:rPr>
              <a:t>r</a:t>
            </a:r>
            <a:r>
              <a:rPr sz="2750" spc="-30" dirty="0">
                <a:latin typeface="Arial"/>
                <a:cs typeface="Arial"/>
              </a:rPr>
              <a:t>e</a:t>
            </a:r>
            <a:r>
              <a:rPr sz="2750" spc="-25" dirty="0">
                <a:latin typeface="Arial"/>
                <a:cs typeface="Arial"/>
              </a:rPr>
              <a:t>s</a:t>
            </a:r>
            <a:r>
              <a:rPr sz="2750" spc="40" dirty="0">
                <a:latin typeface="Arial"/>
                <a:cs typeface="Arial"/>
              </a:rPr>
              <a:t>pon</a:t>
            </a:r>
            <a:r>
              <a:rPr sz="2750" spc="45" dirty="0">
                <a:latin typeface="Arial"/>
                <a:cs typeface="Arial"/>
              </a:rPr>
              <a:t>s</a:t>
            </a:r>
            <a:r>
              <a:rPr sz="2750" spc="-15" dirty="0">
                <a:latin typeface="Arial"/>
                <a:cs typeface="Arial"/>
              </a:rPr>
              <a:t>i</a:t>
            </a:r>
            <a:r>
              <a:rPr sz="2750" spc="114" dirty="0">
                <a:latin typeface="Arial"/>
                <a:cs typeface="Arial"/>
              </a:rPr>
              <a:t>b</a:t>
            </a:r>
            <a:r>
              <a:rPr sz="2750" spc="-15" dirty="0">
                <a:latin typeface="Arial"/>
                <a:cs typeface="Arial"/>
              </a:rPr>
              <a:t>ili</a:t>
            </a:r>
            <a:r>
              <a:rPr sz="2750" spc="55" dirty="0">
                <a:latin typeface="Arial"/>
                <a:cs typeface="Arial"/>
              </a:rPr>
              <a:t>t</a:t>
            </a:r>
            <a:r>
              <a:rPr sz="2750" spc="-15" dirty="0">
                <a:latin typeface="Arial"/>
                <a:cs typeface="Arial"/>
              </a:rPr>
              <a:t>i</a:t>
            </a:r>
            <a:r>
              <a:rPr sz="2750" spc="40" dirty="0">
                <a:latin typeface="Arial"/>
                <a:cs typeface="Arial"/>
              </a:rPr>
              <a:t>e</a:t>
            </a:r>
            <a:r>
              <a:rPr sz="2750" spc="15" dirty="0">
                <a:latin typeface="Arial"/>
                <a:cs typeface="Arial"/>
              </a:rPr>
              <a:t>s</a:t>
            </a:r>
            <a:r>
              <a:rPr sz="2750" dirty="0">
                <a:latin typeface="Arial"/>
                <a:cs typeface="Arial"/>
              </a:rPr>
              <a:t>	</a:t>
            </a:r>
            <a:r>
              <a:rPr sz="2750" spc="120" dirty="0">
                <a:latin typeface="Arial"/>
                <a:cs typeface="Arial"/>
              </a:rPr>
              <a:t>o</a:t>
            </a:r>
            <a:r>
              <a:rPr sz="2750" spc="5" dirty="0">
                <a:latin typeface="Arial"/>
                <a:cs typeface="Arial"/>
              </a:rPr>
              <a:t>f</a:t>
            </a:r>
            <a:r>
              <a:rPr sz="2750" dirty="0">
                <a:latin typeface="Arial"/>
                <a:cs typeface="Arial"/>
              </a:rPr>
              <a:t>	</a:t>
            </a:r>
            <a:r>
              <a:rPr sz="2750" spc="35" dirty="0">
                <a:latin typeface="Arial"/>
                <a:cs typeface="Arial"/>
              </a:rPr>
              <a:t>AN</a:t>
            </a:r>
            <a:r>
              <a:rPr sz="2750" spc="105" dirty="0">
                <a:latin typeface="Arial"/>
                <a:cs typeface="Arial"/>
              </a:rPr>
              <a:t>M</a:t>
            </a:r>
            <a:r>
              <a:rPr sz="2750" spc="-25" dirty="0">
                <a:latin typeface="Arial"/>
                <a:cs typeface="Arial"/>
              </a:rPr>
              <a:t>s</a:t>
            </a:r>
            <a:r>
              <a:rPr sz="2750" spc="5" dirty="0">
                <a:latin typeface="Arial"/>
                <a:cs typeface="Arial"/>
              </a:rPr>
              <a:t>,</a:t>
            </a:r>
            <a:r>
              <a:rPr sz="2750" dirty="0">
                <a:latin typeface="Arial"/>
                <a:cs typeface="Arial"/>
              </a:rPr>
              <a:t>	</a:t>
            </a:r>
            <a:r>
              <a:rPr sz="2750" spc="-110" dirty="0">
                <a:latin typeface="Arial"/>
                <a:cs typeface="Arial"/>
              </a:rPr>
              <a:t>A</a:t>
            </a:r>
            <a:r>
              <a:rPr sz="2750" spc="100" dirty="0">
                <a:latin typeface="Arial"/>
                <a:cs typeface="Arial"/>
              </a:rPr>
              <a:t>W</a:t>
            </a:r>
            <a:r>
              <a:rPr sz="2750" spc="175" dirty="0">
                <a:latin typeface="Arial"/>
                <a:cs typeface="Arial"/>
              </a:rPr>
              <a:t>W</a:t>
            </a:r>
            <a:r>
              <a:rPr sz="2750" spc="15" dirty="0">
                <a:latin typeface="Arial"/>
                <a:cs typeface="Arial"/>
              </a:rPr>
              <a:t>s</a:t>
            </a:r>
            <a:r>
              <a:rPr sz="2750" dirty="0">
                <a:latin typeface="Arial"/>
                <a:cs typeface="Arial"/>
              </a:rPr>
              <a:t>	</a:t>
            </a:r>
            <a:r>
              <a:rPr sz="2750" spc="-30" dirty="0">
                <a:latin typeface="Arial"/>
                <a:cs typeface="Arial"/>
              </a:rPr>
              <a:t>a</a:t>
            </a:r>
            <a:r>
              <a:rPr sz="2750" spc="40" dirty="0">
                <a:latin typeface="Arial"/>
                <a:cs typeface="Arial"/>
              </a:rPr>
              <a:t>n</a:t>
            </a:r>
            <a:r>
              <a:rPr sz="2750" spc="10" dirty="0">
                <a:latin typeface="Arial"/>
                <a:cs typeface="Arial"/>
              </a:rPr>
              <a:t>d  </a:t>
            </a:r>
            <a:r>
              <a:rPr sz="2750" spc="30" dirty="0">
                <a:latin typeface="Arial"/>
                <a:cs typeface="Arial"/>
              </a:rPr>
              <a:t>ASHAs</a:t>
            </a:r>
            <a:endParaRPr sz="2750" dirty="0">
              <a:latin typeface="Arial"/>
              <a:cs typeface="Arial"/>
            </a:endParaRPr>
          </a:p>
          <a:p>
            <a:pPr marL="355600" marR="20320" indent="-343535">
              <a:lnSpc>
                <a:spcPct val="102400"/>
              </a:lnSpc>
              <a:spcBef>
                <a:spcPts val="600"/>
              </a:spcBef>
              <a:buChar char="•"/>
              <a:tabLst>
                <a:tab pos="355600" algn="l"/>
                <a:tab pos="356235" algn="l"/>
                <a:tab pos="1652270" algn="l"/>
                <a:tab pos="2329180" algn="l"/>
                <a:tab pos="3272790" algn="l"/>
                <a:tab pos="4045585" algn="l"/>
                <a:tab pos="6553200" algn="l"/>
                <a:tab pos="7020559" algn="l"/>
              </a:tabLst>
            </a:pPr>
            <a:r>
              <a:rPr sz="2750" spc="40" dirty="0">
                <a:latin typeface="Arial"/>
                <a:cs typeface="Arial"/>
              </a:rPr>
              <a:t>e</a:t>
            </a:r>
            <a:r>
              <a:rPr sz="2750" spc="-100" dirty="0">
                <a:latin typeface="Arial"/>
                <a:cs typeface="Arial"/>
              </a:rPr>
              <a:t>x</a:t>
            </a:r>
            <a:r>
              <a:rPr sz="2750" spc="114" dirty="0">
                <a:latin typeface="Arial"/>
                <a:cs typeface="Arial"/>
              </a:rPr>
              <a:t>p</a:t>
            </a:r>
            <a:r>
              <a:rPr sz="2750" spc="-15" dirty="0">
                <a:latin typeface="Arial"/>
                <a:cs typeface="Arial"/>
              </a:rPr>
              <a:t>l</a:t>
            </a:r>
            <a:r>
              <a:rPr sz="2750" spc="40" dirty="0">
                <a:latin typeface="Arial"/>
                <a:cs typeface="Arial"/>
              </a:rPr>
              <a:t>a</a:t>
            </a:r>
            <a:r>
              <a:rPr sz="2750" spc="-15" dirty="0">
                <a:latin typeface="Arial"/>
                <a:cs typeface="Arial"/>
              </a:rPr>
              <a:t>i</a:t>
            </a:r>
            <a:r>
              <a:rPr sz="2750" spc="15" dirty="0">
                <a:latin typeface="Arial"/>
                <a:cs typeface="Arial"/>
              </a:rPr>
              <a:t>n</a:t>
            </a:r>
            <a:r>
              <a:rPr sz="2750" dirty="0">
                <a:latin typeface="Arial"/>
                <a:cs typeface="Arial"/>
              </a:rPr>
              <a:t>	</a:t>
            </a:r>
            <a:r>
              <a:rPr sz="2750" spc="-20" dirty="0">
                <a:latin typeface="Arial"/>
                <a:cs typeface="Arial"/>
              </a:rPr>
              <a:t>t</a:t>
            </a:r>
            <a:r>
              <a:rPr sz="2750" spc="114" dirty="0">
                <a:latin typeface="Arial"/>
                <a:cs typeface="Arial"/>
              </a:rPr>
              <a:t>h</a:t>
            </a:r>
            <a:r>
              <a:rPr sz="2750" spc="15" dirty="0">
                <a:latin typeface="Arial"/>
                <a:cs typeface="Arial"/>
              </a:rPr>
              <a:t>e</a:t>
            </a:r>
            <a:r>
              <a:rPr sz="2750" dirty="0">
                <a:latin typeface="Arial"/>
                <a:cs typeface="Arial"/>
              </a:rPr>
              <a:t>	</a:t>
            </a:r>
            <a:r>
              <a:rPr sz="2750" spc="-15" dirty="0">
                <a:latin typeface="Arial"/>
                <a:cs typeface="Arial"/>
              </a:rPr>
              <a:t>r</a:t>
            </a:r>
            <a:r>
              <a:rPr sz="2750" spc="114" dirty="0">
                <a:latin typeface="Arial"/>
                <a:cs typeface="Arial"/>
              </a:rPr>
              <a:t>o</a:t>
            </a:r>
            <a:r>
              <a:rPr sz="2750" spc="-10" dirty="0">
                <a:latin typeface="Arial"/>
                <a:cs typeface="Arial"/>
              </a:rPr>
              <a:t>l</a:t>
            </a:r>
            <a:r>
              <a:rPr sz="2750" spc="-30" dirty="0">
                <a:latin typeface="Arial"/>
                <a:cs typeface="Arial"/>
              </a:rPr>
              <a:t>e</a:t>
            </a:r>
            <a:r>
              <a:rPr sz="2750" spc="15" dirty="0">
                <a:latin typeface="Arial"/>
                <a:cs typeface="Arial"/>
              </a:rPr>
              <a:t>s</a:t>
            </a:r>
            <a:r>
              <a:rPr sz="2750" dirty="0">
                <a:latin typeface="Arial"/>
                <a:cs typeface="Arial"/>
              </a:rPr>
              <a:t>	</a:t>
            </a:r>
            <a:r>
              <a:rPr sz="2750" spc="-30" dirty="0">
                <a:latin typeface="Arial"/>
                <a:cs typeface="Arial"/>
              </a:rPr>
              <a:t>a</a:t>
            </a:r>
            <a:r>
              <a:rPr sz="2750" spc="40" dirty="0">
                <a:latin typeface="Arial"/>
                <a:cs typeface="Arial"/>
              </a:rPr>
              <a:t>n</a:t>
            </a:r>
            <a:r>
              <a:rPr sz="2750" spc="15" dirty="0">
                <a:latin typeface="Arial"/>
                <a:cs typeface="Arial"/>
              </a:rPr>
              <a:t>d</a:t>
            </a:r>
            <a:r>
              <a:rPr sz="2750" dirty="0">
                <a:latin typeface="Arial"/>
                <a:cs typeface="Arial"/>
              </a:rPr>
              <a:t>	</a:t>
            </a:r>
            <a:r>
              <a:rPr sz="2750" spc="55" dirty="0">
                <a:latin typeface="Arial"/>
                <a:cs typeface="Arial"/>
              </a:rPr>
              <a:t>r</a:t>
            </a:r>
            <a:r>
              <a:rPr sz="2750" spc="-30" dirty="0">
                <a:latin typeface="Arial"/>
                <a:cs typeface="Arial"/>
              </a:rPr>
              <a:t>e</a:t>
            </a:r>
            <a:r>
              <a:rPr sz="2750" spc="-25" dirty="0">
                <a:latin typeface="Arial"/>
                <a:cs typeface="Arial"/>
              </a:rPr>
              <a:t>s</a:t>
            </a:r>
            <a:r>
              <a:rPr sz="2750" spc="40" dirty="0">
                <a:latin typeface="Arial"/>
                <a:cs typeface="Arial"/>
              </a:rPr>
              <a:t>pon</a:t>
            </a:r>
            <a:r>
              <a:rPr sz="2750" spc="45" dirty="0">
                <a:latin typeface="Arial"/>
                <a:cs typeface="Arial"/>
              </a:rPr>
              <a:t>s</a:t>
            </a:r>
            <a:r>
              <a:rPr sz="2750" spc="-15" dirty="0">
                <a:latin typeface="Arial"/>
                <a:cs typeface="Arial"/>
              </a:rPr>
              <a:t>i</a:t>
            </a:r>
            <a:r>
              <a:rPr sz="2750" spc="114" dirty="0">
                <a:latin typeface="Arial"/>
                <a:cs typeface="Arial"/>
              </a:rPr>
              <a:t>b</a:t>
            </a:r>
            <a:r>
              <a:rPr sz="2750" spc="-15" dirty="0">
                <a:latin typeface="Arial"/>
                <a:cs typeface="Arial"/>
              </a:rPr>
              <a:t>ili</a:t>
            </a:r>
            <a:r>
              <a:rPr sz="2750" spc="55" dirty="0">
                <a:latin typeface="Arial"/>
                <a:cs typeface="Arial"/>
              </a:rPr>
              <a:t>t</a:t>
            </a:r>
            <a:r>
              <a:rPr sz="2750" spc="-15" dirty="0">
                <a:latin typeface="Arial"/>
                <a:cs typeface="Arial"/>
              </a:rPr>
              <a:t>i</a:t>
            </a:r>
            <a:r>
              <a:rPr sz="2750" spc="40" dirty="0">
                <a:latin typeface="Arial"/>
                <a:cs typeface="Arial"/>
              </a:rPr>
              <a:t>e</a:t>
            </a:r>
            <a:r>
              <a:rPr sz="2750" spc="15" dirty="0">
                <a:latin typeface="Arial"/>
                <a:cs typeface="Arial"/>
              </a:rPr>
              <a:t>s</a:t>
            </a:r>
            <a:r>
              <a:rPr sz="2750" dirty="0">
                <a:latin typeface="Arial"/>
                <a:cs typeface="Arial"/>
              </a:rPr>
              <a:t>	</a:t>
            </a:r>
            <a:r>
              <a:rPr sz="2750" spc="45" dirty="0">
                <a:latin typeface="Arial"/>
                <a:cs typeface="Arial"/>
              </a:rPr>
              <a:t>o</a:t>
            </a:r>
            <a:r>
              <a:rPr sz="2750" spc="5" dirty="0">
                <a:latin typeface="Arial"/>
                <a:cs typeface="Arial"/>
              </a:rPr>
              <a:t>f</a:t>
            </a:r>
            <a:r>
              <a:rPr sz="2750" dirty="0">
                <a:latin typeface="Arial"/>
                <a:cs typeface="Arial"/>
              </a:rPr>
              <a:t>	</a:t>
            </a:r>
            <a:r>
              <a:rPr sz="2750" spc="110" dirty="0">
                <a:latin typeface="Arial"/>
                <a:cs typeface="Arial"/>
              </a:rPr>
              <a:t>H</a:t>
            </a:r>
            <a:r>
              <a:rPr sz="2750" spc="40" dirty="0">
                <a:latin typeface="Arial"/>
                <a:cs typeface="Arial"/>
              </a:rPr>
              <a:t>ea</a:t>
            </a:r>
            <a:r>
              <a:rPr sz="2750" spc="-15" dirty="0">
                <a:latin typeface="Arial"/>
                <a:cs typeface="Arial"/>
              </a:rPr>
              <a:t>l</a:t>
            </a:r>
            <a:r>
              <a:rPr sz="2750" spc="-20" dirty="0">
                <a:latin typeface="Arial"/>
                <a:cs typeface="Arial"/>
              </a:rPr>
              <a:t>t</a:t>
            </a:r>
            <a:r>
              <a:rPr sz="2750" spc="10" dirty="0">
                <a:latin typeface="Arial"/>
                <a:cs typeface="Arial"/>
              </a:rPr>
              <a:t>h  </a:t>
            </a:r>
            <a:r>
              <a:rPr sz="2750" spc="-15" dirty="0">
                <a:latin typeface="Arial"/>
                <a:cs typeface="Arial"/>
              </a:rPr>
              <a:t>Assistants</a:t>
            </a:r>
            <a:endParaRPr sz="2750" dirty="0">
              <a:latin typeface="Arial"/>
              <a:cs typeface="Arial"/>
            </a:endParaRPr>
          </a:p>
          <a:p>
            <a:pPr marR="5080" algn="r">
              <a:lnSpc>
                <a:spcPct val="100000"/>
              </a:lnSpc>
              <a:spcBef>
                <a:spcPts val="1075"/>
              </a:spcBef>
            </a:pPr>
            <a:r>
              <a:rPr sz="1200" spc="-600" dirty="0">
                <a:solidFill>
                  <a:srgbClr val="888888"/>
                </a:solidFill>
                <a:latin typeface="Arial"/>
                <a:cs typeface="Arial"/>
              </a:rPr>
              <a:t>2</a:t>
            </a:r>
            <a:r>
              <a:rPr sz="1800" baseline="2314" dirty="0">
                <a:solidFill>
                  <a:srgbClr val="888888"/>
                </a:solidFill>
                <a:latin typeface="Carlito"/>
                <a:cs typeface="Carlito"/>
              </a:rPr>
              <a:t>2</a:t>
            </a:r>
            <a:endParaRPr sz="1800" baseline="2314" dirty="0">
              <a:latin typeface="Carlito"/>
              <a:cs typeface="Carlito"/>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6575" y="1534731"/>
            <a:ext cx="8089900" cy="2678104"/>
          </a:xfrm>
          <a:prstGeom prst="rect">
            <a:avLst/>
          </a:prstGeom>
        </p:spPr>
        <p:txBody>
          <a:bodyPr vert="horz" wrap="square" lIns="0" tIns="107314" rIns="0" bIns="0" rtlCol="0">
            <a:spAutoFit/>
          </a:bodyPr>
          <a:lstStyle/>
          <a:p>
            <a:pPr marL="355600" indent="-343535" algn="just">
              <a:lnSpc>
                <a:spcPct val="100000"/>
              </a:lnSpc>
              <a:spcBef>
                <a:spcPts val="844"/>
              </a:spcBef>
              <a:buFont typeface="Wingdings"/>
              <a:buChar char=""/>
              <a:tabLst>
                <a:tab pos="356235" algn="l"/>
              </a:tabLst>
            </a:pPr>
            <a:r>
              <a:rPr sz="2400" b="1" u="heavy" spc="10" dirty="0">
                <a:uFill>
                  <a:solidFill>
                    <a:srgbClr val="000000"/>
                  </a:solidFill>
                </a:uFill>
                <a:latin typeface="Times New Roman" panose="02020603050405020304" pitchFamily="18" charset="0"/>
                <a:cs typeface="Times New Roman" panose="02020603050405020304" pitchFamily="18" charset="0"/>
              </a:rPr>
              <a:t>Communicable</a:t>
            </a:r>
            <a:r>
              <a:rPr sz="2400" b="1" u="heavy" spc="254" dirty="0">
                <a:uFill>
                  <a:solidFill>
                    <a:srgbClr val="000000"/>
                  </a:solidFill>
                </a:uFill>
                <a:latin typeface="Times New Roman" panose="02020603050405020304" pitchFamily="18" charset="0"/>
                <a:cs typeface="Times New Roman" panose="02020603050405020304" pitchFamily="18" charset="0"/>
              </a:rPr>
              <a:t> </a:t>
            </a:r>
            <a:r>
              <a:rPr sz="2400" b="1" u="heavy" spc="-20" dirty="0" smtClean="0">
                <a:uFill>
                  <a:solidFill>
                    <a:srgbClr val="000000"/>
                  </a:solidFill>
                </a:uFill>
                <a:latin typeface="Times New Roman" panose="02020603050405020304" pitchFamily="18" charset="0"/>
                <a:cs typeface="Times New Roman" panose="02020603050405020304" pitchFamily="18" charset="0"/>
              </a:rPr>
              <a:t>Diseases</a:t>
            </a:r>
            <a:r>
              <a:rPr lang="en-IN" sz="2400" b="1" u="heavy" spc="-20" dirty="0" smtClean="0">
                <a:uFill>
                  <a:solidFill>
                    <a:srgbClr val="000000"/>
                  </a:solidFill>
                </a:uFill>
                <a:latin typeface="Times New Roman" panose="02020603050405020304" pitchFamily="18" charset="0"/>
                <a:cs typeface="Times New Roman" panose="02020603050405020304" pitchFamily="18" charset="0"/>
              </a:rPr>
              <a:t> notification</a:t>
            </a:r>
            <a:endParaRPr sz="2400" b="1" dirty="0">
              <a:latin typeface="Times New Roman" panose="02020603050405020304" pitchFamily="18" charset="0"/>
              <a:cs typeface="Times New Roman" panose="02020603050405020304" pitchFamily="18" charset="0"/>
            </a:endParaRPr>
          </a:p>
          <a:p>
            <a:pPr marL="355600" marR="16510" indent="-343535" algn="just">
              <a:lnSpc>
                <a:spcPct val="102400"/>
              </a:lnSpc>
              <a:spcBef>
                <a:spcPts val="675"/>
              </a:spcBef>
              <a:buFont typeface="Wingdings"/>
              <a:buChar char=""/>
              <a:tabLst>
                <a:tab pos="356235" algn="l"/>
              </a:tabLst>
            </a:pPr>
            <a:r>
              <a:rPr sz="2400" spc="20" dirty="0">
                <a:latin typeface="Times New Roman" panose="02020603050405020304" pitchFamily="18" charset="0"/>
                <a:cs typeface="Times New Roman" panose="02020603050405020304" pitchFamily="18" charset="0"/>
              </a:rPr>
              <a:t>Notify </a:t>
            </a:r>
            <a:r>
              <a:rPr sz="2400" spc="10" dirty="0">
                <a:latin typeface="Times New Roman" panose="02020603050405020304" pitchFamily="18" charset="0"/>
                <a:cs typeface="Times New Roman" panose="02020603050405020304" pitchFamily="18" charset="0"/>
              </a:rPr>
              <a:t>the</a:t>
            </a:r>
            <a:r>
              <a:rPr sz="2400" spc="780" dirty="0">
                <a:latin typeface="Times New Roman" panose="02020603050405020304" pitchFamily="18" charset="0"/>
                <a:cs typeface="Times New Roman" panose="02020603050405020304" pitchFamily="18" charset="0"/>
              </a:rPr>
              <a:t> </a:t>
            </a:r>
            <a:r>
              <a:rPr sz="2400" spc="35" dirty="0">
                <a:latin typeface="Times New Roman" panose="02020603050405020304" pitchFamily="18" charset="0"/>
                <a:cs typeface="Times New Roman" panose="02020603050405020304" pitchFamily="18" charset="0"/>
              </a:rPr>
              <a:t>communicable </a:t>
            </a:r>
            <a:r>
              <a:rPr sz="2400" spc="20" dirty="0">
                <a:latin typeface="Times New Roman" panose="02020603050405020304" pitchFamily="18" charset="0"/>
                <a:cs typeface="Times New Roman" panose="02020603050405020304" pitchFamily="18" charset="0"/>
              </a:rPr>
              <a:t>diseases </a:t>
            </a:r>
            <a:r>
              <a:rPr sz="2400" spc="5" dirty="0">
                <a:latin typeface="Times New Roman" panose="02020603050405020304" pitchFamily="18" charset="0"/>
                <a:cs typeface="Times New Roman" panose="02020603050405020304" pitchFamily="18" charset="0"/>
              </a:rPr>
              <a:t>and </a:t>
            </a:r>
            <a:r>
              <a:rPr sz="2400" spc="30" dirty="0">
                <a:latin typeface="Times New Roman" panose="02020603050405020304" pitchFamily="18" charset="0"/>
                <a:cs typeface="Times New Roman" panose="02020603050405020304" pitchFamily="18" charset="0"/>
              </a:rPr>
              <a:t>any  </a:t>
            </a:r>
            <a:r>
              <a:rPr sz="2400" spc="15" dirty="0">
                <a:latin typeface="Times New Roman" panose="02020603050405020304" pitchFamily="18" charset="0"/>
                <a:cs typeface="Times New Roman" panose="02020603050405020304" pitchFamily="18" charset="0"/>
              </a:rPr>
              <a:t>increases </a:t>
            </a:r>
            <a:r>
              <a:rPr sz="2400" spc="60" dirty="0">
                <a:latin typeface="Times New Roman" panose="02020603050405020304" pitchFamily="18" charset="0"/>
                <a:cs typeface="Times New Roman" panose="02020603050405020304" pitchFamily="18" charset="0"/>
              </a:rPr>
              <a:t>or </a:t>
            </a:r>
            <a:r>
              <a:rPr sz="2400" spc="20" dirty="0">
                <a:latin typeface="Times New Roman" panose="02020603050405020304" pitchFamily="18" charset="0"/>
                <a:cs typeface="Times New Roman" panose="02020603050405020304" pitchFamily="18" charset="0"/>
              </a:rPr>
              <a:t>outbreak </a:t>
            </a:r>
            <a:r>
              <a:rPr sz="2400" spc="25" dirty="0">
                <a:latin typeface="Times New Roman" panose="02020603050405020304" pitchFamily="18" charset="0"/>
                <a:cs typeface="Times New Roman" panose="02020603050405020304" pitchFamily="18" charset="0"/>
              </a:rPr>
              <a:t>of </a:t>
            </a:r>
            <a:r>
              <a:rPr sz="2400" spc="30" dirty="0">
                <a:latin typeface="Times New Roman" panose="02020603050405020304" pitchFamily="18" charset="0"/>
                <a:cs typeface="Times New Roman" panose="02020603050405020304" pitchFamily="18" charset="0"/>
              </a:rPr>
              <a:t>any </a:t>
            </a:r>
            <a:r>
              <a:rPr sz="2400" spc="15" dirty="0">
                <a:latin typeface="Times New Roman" panose="02020603050405020304" pitchFamily="18" charset="0"/>
                <a:cs typeface="Times New Roman" panose="02020603050405020304" pitchFamily="18" charset="0"/>
              </a:rPr>
              <a:t>infectious </a:t>
            </a:r>
            <a:r>
              <a:rPr sz="2400" spc="35" dirty="0">
                <a:latin typeface="Times New Roman" panose="02020603050405020304" pitchFamily="18" charset="0"/>
                <a:cs typeface="Times New Roman" panose="02020603050405020304" pitchFamily="18" charset="0"/>
              </a:rPr>
              <a:t>diseases  </a:t>
            </a:r>
            <a:r>
              <a:rPr sz="2400" spc="5" dirty="0">
                <a:latin typeface="Times New Roman" panose="02020603050405020304" pitchFamily="18" charset="0"/>
                <a:cs typeface="Times New Roman" panose="02020603050405020304" pitchFamily="18" charset="0"/>
              </a:rPr>
              <a:t>and report </a:t>
            </a:r>
            <a:r>
              <a:rPr sz="2400" spc="-5" dirty="0">
                <a:latin typeface="Times New Roman" panose="02020603050405020304" pitchFamily="18" charset="0"/>
                <a:cs typeface="Times New Roman" panose="02020603050405020304" pitchFamily="18" charset="0"/>
              </a:rPr>
              <a:t>to</a:t>
            </a:r>
            <a:r>
              <a:rPr sz="2400" spc="204" dirty="0">
                <a:latin typeface="Times New Roman" panose="02020603050405020304" pitchFamily="18" charset="0"/>
                <a:cs typeface="Times New Roman" panose="02020603050405020304" pitchFamily="18" charset="0"/>
              </a:rPr>
              <a:t> </a:t>
            </a:r>
            <a:r>
              <a:rPr sz="2400" spc="30" dirty="0">
                <a:latin typeface="Times New Roman" panose="02020603050405020304" pitchFamily="18" charset="0"/>
                <a:cs typeface="Times New Roman" panose="02020603050405020304" pitchFamily="18" charset="0"/>
              </a:rPr>
              <a:t>PHC.</a:t>
            </a:r>
            <a:endParaRPr sz="2400" dirty="0">
              <a:latin typeface="Times New Roman" panose="02020603050405020304" pitchFamily="18" charset="0"/>
              <a:cs typeface="Times New Roman" panose="02020603050405020304" pitchFamily="18" charset="0"/>
            </a:endParaRPr>
          </a:p>
          <a:p>
            <a:pPr marL="355600" indent="-343535" algn="just">
              <a:lnSpc>
                <a:spcPct val="100000"/>
              </a:lnSpc>
              <a:spcBef>
                <a:spcPts val="680"/>
              </a:spcBef>
              <a:buFont typeface="Wingdings"/>
              <a:buChar char=""/>
              <a:tabLst>
                <a:tab pos="356235" algn="l"/>
              </a:tabLst>
            </a:pPr>
            <a:r>
              <a:rPr sz="2400" b="1" u="heavy" spc="-35" dirty="0">
                <a:uFill>
                  <a:solidFill>
                    <a:srgbClr val="000000"/>
                  </a:solidFill>
                </a:uFill>
                <a:latin typeface="Times New Roman" panose="02020603050405020304" pitchFamily="18" charset="0"/>
                <a:cs typeface="Times New Roman" panose="02020603050405020304" pitchFamily="18" charset="0"/>
              </a:rPr>
              <a:t>Vital</a:t>
            </a:r>
            <a:r>
              <a:rPr sz="2400" b="1" u="heavy" spc="185" dirty="0">
                <a:uFill>
                  <a:solidFill>
                    <a:srgbClr val="000000"/>
                  </a:solidFill>
                </a:uFill>
                <a:latin typeface="Times New Roman" panose="02020603050405020304" pitchFamily="18" charset="0"/>
                <a:cs typeface="Times New Roman" panose="02020603050405020304" pitchFamily="18" charset="0"/>
              </a:rPr>
              <a:t> </a:t>
            </a:r>
            <a:r>
              <a:rPr sz="2400" b="1" u="heavy" spc="-25" dirty="0">
                <a:uFill>
                  <a:solidFill>
                    <a:srgbClr val="000000"/>
                  </a:solidFill>
                </a:uFill>
                <a:latin typeface="Times New Roman" panose="02020603050405020304" pitchFamily="18" charset="0"/>
                <a:cs typeface="Times New Roman" panose="02020603050405020304" pitchFamily="18" charset="0"/>
              </a:rPr>
              <a:t>events</a:t>
            </a:r>
            <a:r>
              <a:rPr sz="2400" u="heavy" spc="-25" dirty="0">
                <a:uFill>
                  <a:solidFill>
                    <a:srgbClr val="000000"/>
                  </a:solidFill>
                </a:uFill>
                <a:latin typeface="Times New Roman" panose="02020603050405020304" pitchFamily="18" charset="0"/>
                <a:cs typeface="Times New Roman" panose="02020603050405020304" pitchFamily="18" charset="0"/>
              </a:rPr>
              <a:t>:</a:t>
            </a:r>
            <a:endParaRPr sz="2400" dirty="0">
              <a:latin typeface="Times New Roman" panose="02020603050405020304" pitchFamily="18" charset="0"/>
              <a:cs typeface="Times New Roman" panose="02020603050405020304" pitchFamily="18" charset="0"/>
            </a:endParaRPr>
          </a:p>
          <a:p>
            <a:pPr marL="355600" marR="5080" indent="-343535" algn="just">
              <a:lnSpc>
                <a:spcPct val="102400"/>
              </a:lnSpc>
              <a:spcBef>
                <a:spcPts val="680"/>
              </a:spcBef>
              <a:buFont typeface="Wingdings"/>
              <a:buChar char=""/>
              <a:tabLst>
                <a:tab pos="356235" algn="l"/>
              </a:tabLst>
            </a:pPr>
            <a:r>
              <a:rPr sz="2400" spc="15" dirty="0">
                <a:latin typeface="Times New Roman" panose="02020603050405020304" pitchFamily="18" charset="0"/>
                <a:cs typeface="Times New Roman" panose="02020603050405020304" pitchFamily="18" charset="0"/>
              </a:rPr>
              <a:t>Record </a:t>
            </a:r>
            <a:r>
              <a:rPr sz="2400" spc="5" dirty="0">
                <a:latin typeface="Times New Roman" panose="02020603050405020304" pitchFamily="18" charset="0"/>
                <a:cs typeface="Times New Roman" panose="02020603050405020304" pitchFamily="18" charset="0"/>
              </a:rPr>
              <a:t>and </a:t>
            </a:r>
            <a:r>
              <a:rPr sz="2400" spc="15" dirty="0">
                <a:latin typeface="Times New Roman" panose="02020603050405020304" pitchFamily="18" charset="0"/>
                <a:cs typeface="Times New Roman" panose="02020603050405020304" pitchFamily="18" charset="0"/>
              </a:rPr>
              <a:t>report </a:t>
            </a:r>
            <a:r>
              <a:rPr sz="2400" spc="35" dirty="0">
                <a:latin typeface="Times New Roman" panose="02020603050405020304" pitchFamily="18" charset="0"/>
                <a:cs typeface="Times New Roman" panose="02020603050405020304" pitchFamily="18" charset="0"/>
              </a:rPr>
              <a:t>the </a:t>
            </a:r>
            <a:r>
              <a:rPr sz="2400" spc="10" dirty="0">
                <a:latin typeface="Times New Roman" panose="02020603050405020304" pitchFamily="18" charset="0"/>
                <a:cs typeface="Times New Roman" panose="02020603050405020304" pitchFamily="18" charset="0"/>
              </a:rPr>
              <a:t>vital </a:t>
            </a:r>
            <a:r>
              <a:rPr sz="2400" spc="25" dirty="0">
                <a:latin typeface="Times New Roman" panose="02020603050405020304" pitchFamily="18" charset="0"/>
                <a:cs typeface="Times New Roman" panose="02020603050405020304" pitchFamily="18" charset="0"/>
              </a:rPr>
              <a:t>events </a:t>
            </a:r>
            <a:r>
              <a:rPr sz="2400" spc="10" dirty="0">
                <a:latin typeface="Times New Roman" panose="02020603050405020304" pitchFamily="18" charset="0"/>
                <a:cs typeface="Times New Roman" panose="02020603050405020304" pitchFamily="18" charset="0"/>
              </a:rPr>
              <a:t>including  births, </a:t>
            </a:r>
            <a:r>
              <a:rPr sz="2400" spc="15" dirty="0">
                <a:latin typeface="Times New Roman" panose="02020603050405020304" pitchFamily="18" charset="0"/>
                <a:cs typeface="Times New Roman" panose="02020603050405020304" pitchFamily="18" charset="0"/>
              </a:rPr>
              <a:t>deaths, </a:t>
            </a:r>
            <a:r>
              <a:rPr sz="2400" spc="-40" dirty="0">
                <a:latin typeface="Times New Roman" panose="02020603050405020304" pitchFamily="18" charset="0"/>
                <a:cs typeface="Times New Roman" panose="02020603050405020304" pitchFamily="18" charset="0"/>
              </a:rPr>
              <a:t>in </a:t>
            </a:r>
            <a:r>
              <a:rPr sz="2400" spc="30" dirty="0">
                <a:latin typeface="Times New Roman" panose="02020603050405020304" pitchFamily="18" charset="0"/>
                <a:cs typeface="Times New Roman" panose="02020603050405020304" pitchFamily="18" charset="0"/>
              </a:rPr>
              <a:t>her </a:t>
            </a:r>
            <a:r>
              <a:rPr sz="2400" spc="15" dirty="0">
                <a:latin typeface="Times New Roman" panose="02020603050405020304" pitchFamily="18" charset="0"/>
                <a:cs typeface="Times New Roman" panose="02020603050405020304" pitchFamily="18" charset="0"/>
              </a:rPr>
              <a:t>area </a:t>
            </a:r>
            <a:r>
              <a:rPr sz="2400" spc="5" dirty="0">
                <a:latin typeface="Times New Roman" panose="02020603050405020304" pitchFamily="18" charset="0"/>
                <a:cs typeface="Times New Roman" panose="02020603050405020304" pitchFamily="18" charset="0"/>
              </a:rPr>
              <a:t>and </a:t>
            </a:r>
            <a:r>
              <a:rPr sz="2400" spc="35" dirty="0">
                <a:latin typeface="Times New Roman" panose="02020603050405020304" pitchFamily="18" charset="0"/>
                <a:cs typeface="Times New Roman" panose="02020603050405020304" pitchFamily="18" charset="0"/>
              </a:rPr>
              <a:t>maintenance </a:t>
            </a:r>
            <a:r>
              <a:rPr sz="2400" spc="114" dirty="0">
                <a:latin typeface="Times New Roman" panose="02020603050405020304" pitchFamily="18" charset="0"/>
                <a:cs typeface="Times New Roman" panose="02020603050405020304" pitchFamily="18" charset="0"/>
              </a:rPr>
              <a:t>of  </a:t>
            </a:r>
            <a:r>
              <a:rPr sz="2400" spc="-40" dirty="0">
                <a:latin typeface="Times New Roman" panose="02020603050405020304" pitchFamily="18" charset="0"/>
                <a:cs typeface="Times New Roman" panose="02020603050405020304" pitchFamily="18" charset="0"/>
              </a:rPr>
              <a:t>all </a:t>
            </a:r>
            <a:r>
              <a:rPr sz="2400" spc="15" dirty="0">
                <a:latin typeface="Times New Roman" panose="02020603050405020304" pitchFamily="18" charset="0"/>
                <a:cs typeface="Times New Roman" panose="02020603050405020304" pitchFamily="18" charset="0"/>
              </a:rPr>
              <a:t>the </a:t>
            </a:r>
            <a:r>
              <a:rPr sz="2400" spc="-25" dirty="0">
                <a:latin typeface="Times New Roman" panose="02020603050405020304" pitchFamily="18" charset="0"/>
                <a:cs typeface="Times New Roman" panose="02020603050405020304" pitchFamily="18" charset="0"/>
              </a:rPr>
              <a:t>relevant</a:t>
            </a:r>
            <a:r>
              <a:rPr sz="2400" spc="63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reco</a:t>
            </a:r>
            <a:r>
              <a:rPr sz="2750" spc="10" dirty="0">
                <a:latin typeface="Arial"/>
                <a:cs typeface="Arial"/>
              </a:rPr>
              <a:t>rds</a:t>
            </a:r>
            <a:endParaRPr sz="2750" dirty="0">
              <a:latin typeface="Arial"/>
              <a:cs typeface="Arial"/>
            </a:endParaRPr>
          </a:p>
        </p:txBody>
      </p:sp>
      <p:sp>
        <p:nvSpPr>
          <p:cNvPr id="4" name="Title 3"/>
          <p:cNvSpPr>
            <a:spLocks noGrp="1"/>
          </p:cNvSpPr>
          <p:nvPr>
            <p:ph type="title"/>
          </p:nvPr>
        </p:nvSpPr>
        <p:spPr/>
        <p:txBody>
          <a:bodyPr/>
          <a:lstStyle/>
          <a:p>
            <a:endParaRPr lang="en-IN"/>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6575" y="1626298"/>
            <a:ext cx="8077834" cy="4178580"/>
          </a:xfrm>
          <a:prstGeom prst="rect">
            <a:avLst/>
          </a:prstGeom>
        </p:spPr>
        <p:txBody>
          <a:bodyPr vert="horz" wrap="square" lIns="0" tIns="5715" rIns="0" bIns="0" rtlCol="0">
            <a:spAutoFit/>
          </a:bodyPr>
          <a:lstStyle/>
          <a:p>
            <a:pPr marL="355600" marR="13335" indent="-343535" algn="just">
              <a:lnSpc>
                <a:spcPct val="102400"/>
              </a:lnSpc>
              <a:spcBef>
                <a:spcPts val="45"/>
              </a:spcBef>
              <a:buFont typeface="Wingdings"/>
              <a:buChar char=""/>
              <a:tabLst>
                <a:tab pos="356235" algn="l"/>
              </a:tabLst>
            </a:pPr>
            <a:r>
              <a:rPr sz="2400" b="1" u="heavy" spc="15" dirty="0">
                <a:uFill>
                  <a:solidFill>
                    <a:srgbClr val="000000"/>
                  </a:solidFill>
                </a:uFill>
                <a:latin typeface="Times New Roman" panose="02020603050405020304" pitchFamily="18" charset="0"/>
                <a:cs typeface="Times New Roman" panose="02020603050405020304" pitchFamily="18" charset="0"/>
              </a:rPr>
              <a:t>Record </a:t>
            </a:r>
            <a:r>
              <a:rPr sz="2400" b="1" u="heavy" spc="30" dirty="0">
                <a:uFill>
                  <a:solidFill>
                    <a:srgbClr val="000000"/>
                  </a:solidFill>
                </a:uFill>
                <a:latin typeface="Times New Roman" panose="02020603050405020304" pitchFamily="18" charset="0"/>
                <a:cs typeface="Times New Roman" panose="02020603050405020304" pitchFamily="18" charset="0"/>
              </a:rPr>
              <a:t>keeping</a:t>
            </a:r>
            <a:r>
              <a:rPr sz="2400" spc="30" dirty="0">
                <a:latin typeface="Times New Roman" panose="02020603050405020304" pitchFamily="18" charset="0"/>
                <a:cs typeface="Times New Roman" panose="02020603050405020304" pitchFamily="18" charset="0"/>
              </a:rPr>
              <a:t>: </a:t>
            </a:r>
            <a:r>
              <a:rPr sz="2400" spc="25" dirty="0">
                <a:latin typeface="Times New Roman" panose="02020603050405020304" pitchFamily="18" charset="0"/>
                <a:cs typeface="Times New Roman" panose="02020603050405020304" pitchFamily="18" charset="0"/>
              </a:rPr>
              <a:t>Maintain </a:t>
            </a:r>
            <a:r>
              <a:rPr sz="2400" spc="30" dirty="0">
                <a:latin typeface="Times New Roman" panose="02020603050405020304" pitchFamily="18" charset="0"/>
                <a:cs typeface="Times New Roman" panose="02020603050405020304" pitchFamily="18" charset="0"/>
              </a:rPr>
              <a:t>prenatal </a:t>
            </a:r>
            <a:r>
              <a:rPr sz="2400" spc="5" dirty="0">
                <a:latin typeface="Times New Roman" panose="02020603050405020304" pitchFamily="18" charset="0"/>
                <a:cs typeface="Times New Roman" panose="02020603050405020304" pitchFamily="18" charset="0"/>
              </a:rPr>
              <a:t>and  </a:t>
            </a:r>
            <a:r>
              <a:rPr sz="2400" spc="20" dirty="0">
                <a:latin typeface="Times New Roman" panose="02020603050405020304" pitchFamily="18" charset="0"/>
                <a:cs typeface="Times New Roman" panose="02020603050405020304" pitchFamily="18" charset="0"/>
              </a:rPr>
              <a:t>maternity </a:t>
            </a:r>
            <a:r>
              <a:rPr sz="2400" spc="30" dirty="0">
                <a:latin typeface="Times New Roman" panose="02020603050405020304" pitchFamily="18" charset="0"/>
                <a:cs typeface="Times New Roman" panose="02020603050405020304" pitchFamily="18" charset="0"/>
              </a:rPr>
              <a:t>records </a:t>
            </a:r>
            <a:r>
              <a:rPr sz="2400" spc="5" dirty="0">
                <a:latin typeface="Times New Roman" panose="02020603050405020304" pitchFamily="18" charset="0"/>
                <a:cs typeface="Times New Roman" panose="02020603050405020304" pitchFamily="18" charset="0"/>
              </a:rPr>
              <a:t>and </a:t>
            </a:r>
            <a:r>
              <a:rPr sz="2400" spc="10" dirty="0">
                <a:latin typeface="Times New Roman" panose="02020603050405020304" pitchFamily="18" charset="0"/>
                <a:cs typeface="Times New Roman" panose="02020603050405020304" pitchFamily="18" charset="0"/>
              </a:rPr>
              <a:t>child </a:t>
            </a:r>
            <a:r>
              <a:rPr sz="2400" spc="40" dirty="0">
                <a:latin typeface="Times New Roman" panose="02020603050405020304" pitchFamily="18" charset="0"/>
                <a:cs typeface="Times New Roman" panose="02020603050405020304" pitchFamily="18" charset="0"/>
              </a:rPr>
              <a:t>care </a:t>
            </a:r>
            <a:r>
              <a:rPr sz="2400" spc="20" dirty="0">
                <a:latin typeface="Times New Roman" panose="02020603050405020304" pitchFamily="18" charset="0"/>
                <a:cs typeface="Times New Roman" panose="02020603050405020304" pitchFamily="18" charset="0"/>
              </a:rPr>
              <a:t>records, </a:t>
            </a:r>
            <a:r>
              <a:rPr sz="2400" spc="10" dirty="0">
                <a:latin typeface="Times New Roman" panose="02020603050405020304" pitchFamily="18" charset="0"/>
                <a:cs typeface="Times New Roman" panose="02020603050405020304" pitchFamily="18" charset="0"/>
              </a:rPr>
              <a:t>eligible  </a:t>
            </a:r>
            <a:r>
              <a:rPr sz="2400" spc="15" dirty="0">
                <a:latin typeface="Times New Roman" panose="02020603050405020304" pitchFamily="18" charset="0"/>
                <a:cs typeface="Times New Roman" panose="02020603050405020304" pitchFamily="18" charset="0"/>
              </a:rPr>
              <a:t>couple </a:t>
            </a:r>
            <a:r>
              <a:rPr sz="2400" spc="5" dirty="0">
                <a:latin typeface="Times New Roman" panose="02020603050405020304" pitchFamily="18" charset="0"/>
                <a:cs typeface="Times New Roman" panose="02020603050405020304" pitchFamily="18" charset="0"/>
              </a:rPr>
              <a:t>records,</a:t>
            </a:r>
            <a:r>
              <a:rPr sz="2400" spc="204"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etc</a:t>
            </a:r>
            <a:endParaRPr sz="2400" dirty="0">
              <a:latin typeface="Times New Roman" panose="02020603050405020304" pitchFamily="18" charset="0"/>
              <a:cs typeface="Times New Roman" panose="02020603050405020304" pitchFamily="18" charset="0"/>
            </a:endParaRPr>
          </a:p>
          <a:p>
            <a:pPr marL="355600" indent="-343535" algn="just">
              <a:lnSpc>
                <a:spcPct val="100000"/>
              </a:lnSpc>
              <a:spcBef>
                <a:spcPts val="760"/>
              </a:spcBef>
              <a:buFont typeface="Wingdings"/>
              <a:buChar char=""/>
              <a:tabLst>
                <a:tab pos="356235" algn="l"/>
              </a:tabLst>
            </a:pPr>
            <a:r>
              <a:rPr sz="2400" b="1" u="heavy" spc="-10" dirty="0">
                <a:uFill>
                  <a:solidFill>
                    <a:srgbClr val="000000"/>
                  </a:solidFill>
                </a:uFill>
                <a:latin typeface="Times New Roman" panose="02020603050405020304" pitchFamily="18" charset="0"/>
                <a:cs typeface="Times New Roman" panose="02020603050405020304" pitchFamily="18" charset="0"/>
              </a:rPr>
              <a:t>Treatment </a:t>
            </a:r>
            <a:r>
              <a:rPr sz="2400" b="1" u="heavy" spc="25" dirty="0">
                <a:uFill>
                  <a:solidFill>
                    <a:srgbClr val="000000"/>
                  </a:solidFill>
                </a:uFill>
                <a:latin typeface="Times New Roman" panose="02020603050405020304" pitchFamily="18" charset="0"/>
                <a:cs typeface="Times New Roman" panose="02020603050405020304" pitchFamily="18" charset="0"/>
              </a:rPr>
              <a:t>of </a:t>
            </a:r>
            <a:r>
              <a:rPr sz="2400" b="1" u="heavy" spc="5" dirty="0">
                <a:uFill>
                  <a:solidFill>
                    <a:srgbClr val="000000"/>
                  </a:solidFill>
                </a:uFill>
                <a:latin typeface="Times New Roman" panose="02020603050405020304" pitchFamily="18" charset="0"/>
                <a:cs typeface="Times New Roman" panose="02020603050405020304" pitchFamily="18" charset="0"/>
              </a:rPr>
              <a:t>minor</a:t>
            </a:r>
            <a:r>
              <a:rPr sz="2400" b="1" u="heavy" spc="330" dirty="0">
                <a:uFill>
                  <a:solidFill>
                    <a:srgbClr val="000000"/>
                  </a:solidFill>
                </a:uFill>
                <a:latin typeface="Times New Roman" panose="02020603050405020304" pitchFamily="18" charset="0"/>
                <a:cs typeface="Times New Roman" panose="02020603050405020304" pitchFamily="18" charset="0"/>
              </a:rPr>
              <a:t> </a:t>
            </a:r>
            <a:r>
              <a:rPr sz="2400" b="1" u="heavy" spc="-15" dirty="0">
                <a:uFill>
                  <a:solidFill>
                    <a:srgbClr val="000000"/>
                  </a:solidFill>
                </a:uFill>
                <a:latin typeface="Times New Roman" panose="02020603050405020304" pitchFamily="18" charset="0"/>
                <a:cs typeface="Times New Roman" panose="02020603050405020304" pitchFamily="18" charset="0"/>
              </a:rPr>
              <a:t>ailments:</a:t>
            </a:r>
            <a:endParaRPr sz="2400" b="1" dirty="0">
              <a:latin typeface="Times New Roman" panose="02020603050405020304" pitchFamily="18" charset="0"/>
              <a:cs typeface="Times New Roman" panose="02020603050405020304" pitchFamily="18" charset="0"/>
            </a:endParaRPr>
          </a:p>
          <a:p>
            <a:pPr marL="355600" marR="5080" indent="-343535" algn="just">
              <a:lnSpc>
                <a:spcPct val="102400"/>
              </a:lnSpc>
              <a:spcBef>
                <a:spcPts val="600"/>
              </a:spcBef>
              <a:buFont typeface="Wingdings"/>
              <a:buChar char=""/>
              <a:tabLst>
                <a:tab pos="356235" algn="l"/>
              </a:tabLst>
            </a:pPr>
            <a:r>
              <a:rPr sz="2400" spc="20" dirty="0">
                <a:latin typeface="Times New Roman" panose="02020603050405020304" pitchFamily="18" charset="0"/>
                <a:cs typeface="Times New Roman" panose="02020603050405020304" pitchFamily="18" charset="0"/>
              </a:rPr>
              <a:t>Provide </a:t>
            </a:r>
            <a:r>
              <a:rPr sz="2400" spc="25" dirty="0">
                <a:latin typeface="Times New Roman" panose="02020603050405020304" pitchFamily="18" charset="0"/>
                <a:cs typeface="Times New Roman" panose="02020603050405020304" pitchFamily="18" charset="0"/>
              </a:rPr>
              <a:t>treatment </a:t>
            </a:r>
            <a:r>
              <a:rPr sz="2400" spc="10" dirty="0">
                <a:latin typeface="Times New Roman" panose="02020603050405020304" pitchFamily="18" charset="0"/>
                <a:cs typeface="Times New Roman" panose="02020603050405020304" pitchFamily="18" charset="0"/>
              </a:rPr>
              <a:t>for </a:t>
            </a:r>
            <a:r>
              <a:rPr sz="2400" spc="35" dirty="0">
                <a:latin typeface="Times New Roman" panose="02020603050405020304" pitchFamily="18" charset="0"/>
                <a:cs typeface="Times New Roman" panose="02020603050405020304" pitchFamily="18" charset="0"/>
              </a:rPr>
              <a:t>minor </a:t>
            </a:r>
            <a:r>
              <a:rPr sz="2400" spc="15" dirty="0">
                <a:latin typeface="Times New Roman" panose="02020603050405020304" pitchFamily="18" charset="0"/>
                <a:cs typeface="Times New Roman" panose="02020603050405020304" pitchFamily="18" charset="0"/>
              </a:rPr>
              <a:t>ailments, </a:t>
            </a:r>
            <a:r>
              <a:rPr sz="2400" spc="30" dirty="0">
                <a:latin typeface="Times New Roman" panose="02020603050405020304" pitchFamily="18" charset="0"/>
                <a:cs typeface="Times New Roman" panose="02020603050405020304" pitchFamily="18" charset="0"/>
              </a:rPr>
              <a:t>provide  </a:t>
            </a:r>
            <a:r>
              <a:rPr sz="2400" dirty="0">
                <a:latin typeface="Times New Roman" panose="02020603050405020304" pitchFamily="18" charset="0"/>
                <a:cs typeface="Times New Roman" panose="02020603050405020304" pitchFamily="18" charset="0"/>
              </a:rPr>
              <a:t>first </a:t>
            </a:r>
            <a:r>
              <a:rPr sz="2400" spc="15" dirty="0">
                <a:latin typeface="Times New Roman" panose="02020603050405020304" pitchFamily="18" charset="0"/>
                <a:cs typeface="Times New Roman" panose="02020603050405020304" pitchFamily="18" charset="0"/>
              </a:rPr>
              <a:t>aid </a:t>
            </a:r>
            <a:r>
              <a:rPr sz="2400" spc="35" dirty="0">
                <a:latin typeface="Times New Roman" panose="02020603050405020304" pitchFamily="18" charset="0"/>
                <a:cs typeface="Times New Roman" panose="02020603050405020304" pitchFamily="18" charset="0"/>
              </a:rPr>
              <a:t>for </a:t>
            </a:r>
            <a:r>
              <a:rPr sz="2400" spc="15" dirty="0">
                <a:latin typeface="Times New Roman" panose="02020603050405020304" pitchFamily="18" charset="0"/>
                <a:cs typeface="Times New Roman" panose="02020603050405020304" pitchFamily="18" charset="0"/>
              </a:rPr>
              <a:t>accidents </a:t>
            </a:r>
            <a:r>
              <a:rPr sz="2400" spc="5" dirty="0">
                <a:latin typeface="Times New Roman" panose="02020603050405020304" pitchFamily="18" charset="0"/>
                <a:cs typeface="Times New Roman" panose="02020603050405020304" pitchFamily="18" charset="0"/>
              </a:rPr>
              <a:t>and </a:t>
            </a:r>
            <a:r>
              <a:rPr sz="2400" spc="20" dirty="0">
                <a:latin typeface="Times New Roman" panose="02020603050405020304" pitchFamily="18" charset="0"/>
                <a:cs typeface="Times New Roman" panose="02020603050405020304" pitchFamily="18" charset="0"/>
              </a:rPr>
              <a:t>emergencies </a:t>
            </a:r>
            <a:r>
              <a:rPr sz="2400" spc="5" dirty="0">
                <a:latin typeface="Times New Roman" panose="02020603050405020304" pitchFamily="18" charset="0"/>
                <a:cs typeface="Times New Roman" panose="02020603050405020304" pitchFamily="18" charset="0"/>
              </a:rPr>
              <a:t>and </a:t>
            </a:r>
            <a:r>
              <a:rPr sz="2400" spc="25" dirty="0">
                <a:latin typeface="Times New Roman" panose="02020603050405020304" pitchFamily="18" charset="0"/>
                <a:cs typeface="Times New Roman" panose="02020603050405020304" pitchFamily="18" charset="0"/>
              </a:rPr>
              <a:t>refer  </a:t>
            </a:r>
            <a:r>
              <a:rPr sz="2400" spc="-10" dirty="0">
                <a:latin typeface="Times New Roman" panose="02020603050405020304" pitchFamily="18" charset="0"/>
                <a:cs typeface="Times New Roman" panose="02020603050405020304" pitchFamily="18" charset="0"/>
              </a:rPr>
              <a:t>cases </a:t>
            </a:r>
            <a:r>
              <a:rPr sz="2400" dirty="0">
                <a:latin typeface="Times New Roman" panose="02020603050405020304" pitchFamily="18" charset="0"/>
                <a:cs typeface="Times New Roman" panose="02020603050405020304" pitchFamily="18" charset="0"/>
              </a:rPr>
              <a:t>to </a:t>
            </a:r>
            <a:r>
              <a:rPr sz="2400" spc="20" dirty="0">
                <a:latin typeface="Times New Roman" panose="02020603050405020304" pitchFamily="18" charset="0"/>
                <a:cs typeface="Times New Roman" panose="02020603050405020304" pitchFamily="18" charset="0"/>
              </a:rPr>
              <a:t>PHC/CHC/or </a:t>
            </a:r>
            <a:r>
              <a:rPr sz="2400" spc="-15" dirty="0">
                <a:latin typeface="Times New Roman" panose="02020603050405020304" pitchFamily="18" charset="0"/>
                <a:cs typeface="Times New Roman" panose="02020603050405020304" pitchFamily="18" charset="0"/>
              </a:rPr>
              <a:t>nearest</a:t>
            </a:r>
            <a:r>
              <a:rPr sz="2400" spc="600"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hospital.</a:t>
            </a:r>
            <a:endParaRPr sz="2400" dirty="0">
              <a:latin typeface="Times New Roman" panose="02020603050405020304" pitchFamily="18" charset="0"/>
              <a:cs typeface="Times New Roman" panose="02020603050405020304" pitchFamily="18" charset="0"/>
            </a:endParaRPr>
          </a:p>
          <a:p>
            <a:pPr marL="355600" marR="6350" indent="-343535" algn="just">
              <a:lnSpc>
                <a:spcPct val="101299"/>
              </a:lnSpc>
              <a:spcBef>
                <a:spcPts val="710"/>
              </a:spcBef>
              <a:buFont typeface="Wingdings"/>
              <a:buChar char=""/>
              <a:tabLst>
                <a:tab pos="356235" algn="l"/>
              </a:tabLst>
            </a:pPr>
            <a:r>
              <a:rPr sz="2400" spc="20" dirty="0">
                <a:latin typeface="Times New Roman" panose="02020603050405020304" pitchFamily="18" charset="0"/>
                <a:cs typeface="Times New Roman" panose="02020603050405020304" pitchFamily="18" charset="0"/>
              </a:rPr>
              <a:t>Co-ordinate </a:t>
            </a:r>
            <a:r>
              <a:rPr sz="2400" spc="25" dirty="0">
                <a:latin typeface="Times New Roman" panose="02020603050405020304" pitchFamily="18" charset="0"/>
                <a:cs typeface="Times New Roman" panose="02020603050405020304" pitchFamily="18" charset="0"/>
              </a:rPr>
              <a:t>with </a:t>
            </a:r>
            <a:r>
              <a:rPr sz="2400" spc="10" dirty="0">
                <a:latin typeface="Times New Roman" panose="02020603050405020304" pitchFamily="18" charset="0"/>
                <a:cs typeface="Times New Roman" panose="02020603050405020304" pitchFamily="18" charset="0"/>
              </a:rPr>
              <a:t>the </a:t>
            </a:r>
            <a:r>
              <a:rPr sz="2400" spc="20" dirty="0">
                <a:latin typeface="Times New Roman" panose="02020603050405020304" pitchFamily="18" charset="0"/>
                <a:cs typeface="Times New Roman" panose="02020603050405020304" pitchFamily="18" charset="0"/>
              </a:rPr>
              <a:t>team </a:t>
            </a:r>
            <a:r>
              <a:rPr sz="2400" spc="30" dirty="0">
                <a:latin typeface="Times New Roman" panose="02020603050405020304" pitchFamily="18" charset="0"/>
                <a:cs typeface="Times New Roman" panose="02020603050405020304" pitchFamily="18" charset="0"/>
              </a:rPr>
              <a:t>workers </a:t>
            </a:r>
            <a:r>
              <a:rPr sz="2400" spc="5" dirty="0">
                <a:latin typeface="Times New Roman" panose="02020603050405020304" pitchFamily="18" charset="0"/>
                <a:cs typeface="Times New Roman" panose="02020603050405020304" pitchFamily="18" charset="0"/>
              </a:rPr>
              <a:t>and  </a:t>
            </a:r>
            <a:r>
              <a:rPr sz="2400" spc="20" dirty="0">
                <a:latin typeface="Times New Roman" panose="02020603050405020304" pitchFamily="18" charset="0"/>
                <a:cs typeface="Times New Roman" panose="02020603050405020304" pitchFamily="18" charset="0"/>
              </a:rPr>
              <a:t>participate </a:t>
            </a:r>
            <a:r>
              <a:rPr sz="2400" spc="25" dirty="0">
                <a:latin typeface="Times New Roman" panose="02020603050405020304" pitchFamily="18" charset="0"/>
                <a:cs typeface="Times New Roman" panose="02020603050405020304" pitchFamily="18" charset="0"/>
              </a:rPr>
              <a:t>as </a:t>
            </a:r>
            <a:r>
              <a:rPr sz="2400" spc="10" dirty="0">
                <a:latin typeface="Times New Roman" panose="02020603050405020304" pitchFamily="18" charset="0"/>
                <a:cs typeface="Times New Roman" panose="02020603050405020304" pitchFamily="18" charset="0"/>
              </a:rPr>
              <a:t>a </a:t>
            </a:r>
            <a:r>
              <a:rPr sz="2400" spc="30" dirty="0">
                <a:latin typeface="Times New Roman" panose="02020603050405020304" pitchFamily="18" charset="0"/>
                <a:cs typeface="Times New Roman" panose="02020603050405020304" pitchFamily="18" charset="0"/>
              </a:rPr>
              <a:t>member </a:t>
            </a:r>
            <a:r>
              <a:rPr sz="2400" spc="25" dirty="0">
                <a:latin typeface="Times New Roman" panose="02020603050405020304" pitchFamily="18" charset="0"/>
                <a:cs typeface="Times New Roman" panose="02020603050405020304" pitchFamily="18" charset="0"/>
              </a:rPr>
              <a:t>of </a:t>
            </a:r>
            <a:r>
              <a:rPr sz="2400" spc="10" dirty="0">
                <a:latin typeface="Times New Roman" panose="02020603050405020304" pitchFamily="18" charset="0"/>
                <a:cs typeface="Times New Roman" panose="02020603050405020304" pitchFamily="18" charset="0"/>
              </a:rPr>
              <a:t>the </a:t>
            </a:r>
            <a:r>
              <a:rPr sz="2400" spc="20" dirty="0">
                <a:latin typeface="Times New Roman" panose="02020603050405020304" pitchFamily="18" charset="0"/>
                <a:cs typeface="Times New Roman" panose="02020603050405020304" pitchFamily="18" charset="0"/>
              </a:rPr>
              <a:t>team </a:t>
            </a:r>
            <a:r>
              <a:rPr sz="2400" spc="-40" dirty="0">
                <a:latin typeface="Times New Roman" panose="02020603050405020304" pitchFamily="18" charset="0"/>
                <a:cs typeface="Times New Roman" panose="02020603050405020304" pitchFamily="18" charset="0"/>
              </a:rPr>
              <a:t>in </a:t>
            </a:r>
            <a:r>
              <a:rPr sz="2400" spc="50" dirty="0">
                <a:latin typeface="Times New Roman" panose="02020603050405020304" pitchFamily="18" charset="0"/>
                <a:cs typeface="Times New Roman" panose="02020603050405020304" pitchFamily="18" charset="0"/>
              </a:rPr>
              <a:t>camps  </a:t>
            </a:r>
            <a:r>
              <a:rPr sz="2400" spc="5" dirty="0">
                <a:latin typeface="Times New Roman" panose="02020603050405020304" pitchFamily="18" charset="0"/>
                <a:cs typeface="Times New Roman" panose="02020603050405020304" pitchFamily="18" charset="0"/>
              </a:rPr>
              <a:t>and</a:t>
            </a:r>
            <a:r>
              <a:rPr sz="2400" spc="9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campaigns</a:t>
            </a:r>
            <a:r>
              <a:rPr sz="2400" spc="5" dirty="0" smtClean="0">
                <a:latin typeface="Times New Roman" panose="02020603050405020304" pitchFamily="18" charset="0"/>
                <a:cs typeface="Times New Roman" panose="02020603050405020304" pitchFamily="18" charset="0"/>
              </a:rPr>
              <a:t>.</a:t>
            </a:r>
            <a:endParaRPr lang="en-IN" sz="2400" spc="5" dirty="0" smtClean="0">
              <a:latin typeface="Times New Roman" panose="02020603050405020304" pitchFamily="18" charset="0"/>
              <a:cs typeface="Times New Roman" panose="02020603050405020304" pitchFamily="18" charset="0"/>
            </a:endParaRPr>
          </a:p>
          <a:p>
            <a:pPr marL="355600" marR="6350" indent="-343535" algn="just">
              <a:lnSpc>
                <a:spcPct val="101299"/>
              </a:lnSpc>
              <a:spcBef>
                <a:spcPts val="710"/>
              </a:spcBef>
              <a:buFont typeface="Wingdings"/>
              <a:buChar char=""/>
              <a:tabLst>
                <a:tab pos="356235" algn="l"/>
              </a:tabLst>
            </a:pPr>
            <a:r>
              <a:rPr lang="en-IN" sz="2400" spc="5" dirty="0" smtClean="0">
                <a:latin typeface="Times New Roman" panose="02020603050405020304" pitchFamily="18" charset="0"/>
                <a:cs typeface="Times New Roman" panose="02020603050405020304" pitchFamily="18" charset="0"/>
              </a:rPr>
              <a:t>Health education</a:t>
            </a:r>
          </a:p>
          <a:p>
            <a:pPr marL="355600" marR="6350" indent="-343535" algn="just">
              <a:lnSpc>
                <a:spcPct val="101299"/>
              </a:lnSpc>
              <a:spcBef>
                <a:spcPts val="710"/>
              </a:spcBef>
              <a:buFont typeface="Wingdings"/>
              <a:buChar char=""/>
              <a:tabLst>
                <a:tab pos="356235" algn="l"/>
              </a:tabLst>
            </a:pPr>
            <a:r>
              <a:rPr lang="en-IN" sz="2400" spc="5" dirty="0" smtClean="0">
                <a:latin typeface="Times New Roman" panose="02020603050405020304" pitchFamily="18" charset="0"/>
                <a:cs typeface="Times New Roman" panose="02020603050405020304" pitchFamily="18" charset="0"/>
              </a:rPr>
              <a:t>Implementation of health programmes</a:t>
            </a:r>
            <a:endParaRPr sz="24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p:txBody>
          <a:bodyPr/>
          <a:lstStyle/>
          <a:p>
            <a:endParaRPr lang="en-IN"/>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6575" y="1534731"/>
            <a:ext cx="8074025" cy="4302074"/>
          </a:xfrm>
          <a:prstGeom prst="rect">
            <a:avLst/>
          </a:prstGeom>
        </p:spPr>
        <p:txBody>
          <a:bodyPr vert="horz" wrap="square" lIns="0" tIns="107314" rIns="0" bIns="0" rtlCol="0">
            <a:spAutoFit/>
          </a:bodyPr>
          <a:lstStyle/>
          <a:p>
            <a:pPr marL="12065" algn="just">
              <a:lnSpc>
                <a:spcPct val="100000"/>
              </a:lnSpc>
              <a:spcBef>
                <a:spcPts val="844"/>
              </a:spcBef>
              <a:tabLst>
                <a:tab pos="356235" algn="l"/>
              </a:tabLst>
            </a:pPr>
            <a:r>
              <a:rPr lang="en-IN" sz="2400" dirty="0" smtClean="0">
                <a:latin typeface="Times New Roman" panose="02020603050405020304" pitchFamily="18" charset="0"/>
                <a:cs typeface="Times New Roman" panose="02020603050405020304" pitchFamily="18" charset="0"/>
              </a:rPr>
              <a:t>Under the multipurpose </a:t>
            </a:r>
            <a:r>
              <a:rPr lang="en-IN" sz="2400" dirty="0" err="1" smtClean="0">
                <a:latin typeface="Times New Roman" panose="02020603050405020304" pitchFamily="18" charset="0"/>
                <a:cs typeface="Times New Roman" panose="02020603050405020304" pitchFamily="18" charset="0"/>
              </a:rPr>
              <a:t>scheme,one</a:t>
            </a:r>
            <a:r>
              <a:rPr lang="en-IN" sz="2400" dirty="0" smtClean="0">
                <a:latin typeface="Times New Roman" panose="02020603050405020304" pitchFamily="18" charset="0"/>
                <a:cs typeface="Times New Roman" panose="02020603050405020304" pitchFamily="18" charset="0"/>
              </a:rPr>
              <a:t> health worker male are posted in each </a:t>
            </a:r>
            <a:r>
              <a:rPr lang="en-IN" sz="2400" dirty="0">
                <a:latin typeface="Times New Roman" panose="02020603050405020304" pitchFamily="18" charset="0"/>
                <a:cs typeface="Times New Roman" panose="02020603050405020304" pitchFamily="18" charset="0"/>
              </a:rPr>
              <a:t>sub centre expected to cover </a:t>
            </a:r>
            <a:r>
              <a:rPr lang="en-IN" sz="2400" dirty="0" smtClean="0">
                <a:latin typeface="Times New Roman" panose="02020603050405020304" pitchFamily="18" charset="0"/>
                <a:cs typeface="Times New Roman" panose="02020603050405020304" pitchFamily="18" charset="0"/>
              </a:rPr>
              <a:t>the population of 5000,(3000 in tribal and hilly areas)</a:t>
            </a:r>
          </a:p>
          <a:p>
            <a:pPr marL="12065" algn="just">
              <a:lnSpc>
                <a:spcPct val="100000"/>
              </a:lnSpc>
              <a:spcBef>
                <a:spcPts val="844"/>
              </a:spcBef>
              <a:tabLst>
                <a:tab pos="356235" algn="l"/>
              </a:tabLst>
            </a:pPr>
            <a:endParaRPr sz="2400" dirty="0">
              <a:latin typeface="Times New Roman" panose="02020603050405020304" pitchFamily="18" charset="0"/>
              <a:cs typeface="Times New Roman" panose="02020603050405020304" pitchFamily="18" charset="0"/>
            </a:endParaRPr>
          </a:p>
          <a:p>
            <a:pPr marL="355600" indent="-343535" algn="just">
              <a:lnSpc>
                <a:spcPct val="100000"/>
              </a:lnSpc>
              <a:spcBef>
                <a:spcPts val="755"/>
              </a:spcBef>
              <a:buFont typeface="Wingdings"/>
              <a:buChar char=""/>
              <a:tabLst>
                <a:tab pos="356235" algn="l"/>
              </a:tabLst>
            </a:pPr>
            <a:r>
              <a:rPr sz="2400" u="heavy" spc="15" dirty="0">
                <a:uFill>
                  <a:solidFill>
                    <a:srgbClr val="000000"/>
                  </a:solidFill>
                </a:uFill>
                <a:latin typeface="Times New Roman" panose="02020603050405020304" pitchFamily="18" charset="0"/>
                <a:cs typeface="Times New Roman" panose="02020603050405020304" pitchFamily="18" charset="0"/>
              </a:rPr>
              <a:t>Record</a:t>
            </a:r>
            <a:r>
              <a:rPr sz="2400" u="heavy" spc="95" dirty="0">
                <a:uFill>
                  <a:solidFill>
                    <a:srgbClr val="000000"/>
                  </a:solidFill>
                </a:uFill>
                <a:latin typeface="Times New Roman" panose="02020603050405020304" pitchFamily="18" charset="0"/>
                <a:cs typeface="Times New Roman" panose="02020603050405020304" pitchFamily="18" charset="0"/>
              </a:rPr>
              <a:t> </a:t>
            </a:r>
            <a:r>
              <a:rPr sz="2400" u="heavy" dirty="0">
                <a:uFill>
                  <a:solidFill>
                    <a:srgbClr val="000000"/>
                  </a:solidFill>
                </a:uFill>
                <a:latin typeface="Times New Roman" panose="02020603050405020304" pitchFamily="18" charset="0"/>
                <a:cs typeface="Times New Roman" panose="02020603050405020304" pitchFamily="18" charset="0"/>
              </a:rPr>
              <a:t>Keeping</a:t>
            </a:r>
            <a:r>
              <a:rPr sz="2400" dirty="0">
                <a:latin typeface="Times New Roman" panose="02020603050405020304" pitchFamily="18" charset="0"/>
                <a:cs typeface="Times New Roman" panose="02020603050405020304" pitchFamily="18" charset="0"/>
              </a:rPr>
              <a:t>:</a:t>
            </a:r>
          </a:p>
          <a:p>
            <a:pPr marL="355600" marR="10160" indent="-343535" algn="just">
              <a:lnSpc>
                <a:spcPct val="101299"/>
              </a:lnSpc>
              <a:spcBef>
                <a:spcPts val="715"/>
              </a:spcBef>
              <a:buFont typeface="Wingdings"/>
              <a:buChar char=""/>
              <a:tabLst>
                <a:tab pos="356235" algn="l"/>
              </a:tabLst>
            </a:pPr>
            <a:r>
              <a:rPr sz="2400" spc="25" dirty="0">
                <a:latin typeface="Times New Roman" panose="02020603050405020304" pitchFamily="18" charset="0"/>
                <a:cs typeface="Times New Roman" panose="02020603050405020304" pitchFamily="18" charset="0"/>
              </a:rPr>
              <a:t>He </a:t>
            </a:r>
            <a:r>
              <a:rPr sz="2400" spc="20" dirty="0">
                <a:latin typeface="Times New Roman" panose="02020603050405020304" pitchFamily="18" charset="0"/>
                <a:cs typeface="Times New Roman" panose="02020603050405020304" pitchFamily="18" charset="0"/>
              </a:rPr>
              <a:t>will </a:t>
            </a:r>
            <a:r>
              <a:rPr sz="2400" spc="25" dirty="0">
                <a:latin typeface="Times New Roman" panose="02020603050405020304" pitchFamily="18" charset="0"/>
                <a:cs typeface="Times New Roman" panose="02020603050405020304" pitchFamily="18" charset="0"/>
              </a:rPr>
              <a:t>survey </a:t>
            </a:r>
            <a:r>
              <a:rPr sz="2400" spc="10" dirty="0">
                <a:latin typeface="Times New Roman" panose="02020603050405020304" pitchFamily="18" charset="0"/>
                <a:cs typeface="Times New Roman" panose="02020603050405020304" pitchFamily="18" charset="0"/>
              </a:rPr>
              <a:t>all </a:t>
            </a:r>
            <a:r>
              <a:rPr sz="2400" spc="35" dirty="0">
                <a:latin typeface="Times New Roman" panose="02020603050405020304" pitchFamily="18" charset="0"/>
                <a:cs typeface="Times New Roman" panose="02020603050405020304" pitchFamily="18" charset="0"/>
              </a:rPr>
              <a:t>the </a:t>
            </a:r>
            <a:r>
              <a:rPr sz="2400" spc="15" dirty="0">
                <a:latin typeface="Times New Roman" panose="02020603050405020304" pitchFamily="18" charset="0"/>
                <a:cs typeface="Times New Roman" panose="02020603050405020304" pitchFamily="18" charset="0"/>
              </a:rPr>
              <a:t>families </a:t>
            </a:r>
            <a:r>
              <a:rPr sz="2400" spc="-40" dirty="0">
                <a:latin typeface="Times New Roman" panose="02020603050405020304" pitchFamily="18" charset="0"/>
                <a:cs typeface="Times New Roman" panose="02020603050405020304" pitchFamily="18" charset="0"/>
              </a:rPr>
              <a:t>in </a:t>
            </a:r>
            <a:r>
              <a:rPr sz="2400" spc="35" dirty="0">
                <a:latin typeface="Times New Roman" panose="02020603050405020304" pitchFamily="18" charset="0"/>
                <a:cs typeface="Times New Roman" panose="02020603050405020304" pitchFamily="18" charset="0"/>
              </a:rPr>
              <a:t>his area </a:t>
            </a:r>
            <a:r>
              <a:rPr sz="2400" spc="5" dirty="0">
                <a:latin typeface="Times New Roman" panose="02020603050405020304" pitchFamily="18" charset="0"/>
                <a:cs typeface="Times New Roman" panose="02020603050405020304" pitchFamily="18" charset="0"/>
              </a:rPr>
              <a:t>and  </a:t>
            </a:r>
            <a:r>
              <a:rPr sz="2400" spc="10" dirty="0">
                <a:latin typeface="Times New Roman" panose="02020603050405020304" pitchFamily="18" charset="0"/>
                <a:cs typeface="Times New Roman" panose="02020603050405020304" pitchFamily="18" charset="0"/>
              </a:rPr>
              <a:t>collect </a:t>
            </a:r>
            <a:r>
              <a:rPr sz="2400" spc="35" dirty="0">
                <a:latin typeface="Times New Roman" panose="02020603050405020304" pitchFamily="18" charset="0"/>
                <a:cs typeface="Times New Roman" panose="02020603050405020304" pitchFamily="18" charset="0"/>
              </a:rPr>
              <a:t>general </a:t>
            </a:r>
            <a:r>
              <a:rPr sz="2400" spc="10" dirty="0">
                <a:latin typeface="Times New Roman" panose="02020603050405020304" pitchFamily="18" charset="0"/>
                <a:cs typeface="Times New Roman" panose="02020603050405020304" pitchFamily="18" charset="0"/>
              </a:rPr>
              <a:t>information</a:t>
            </a:r>
            <a:r>
              <a:rPr sz="2400" spc="780"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about </a:t>
            </a:r>
            <a:r>
              <a:rPr sz="2400" spc="15" dirty="0">
                <a:latin typeface="Times New Roman" panose="02020603050405020304" pitchFamily="18" charset="0"/>
                <a:cs typeface="Times New Roman" panose="02020603050405020304" pitchFamily="18" charset="0"/>
              </a:rPr>
              <a:t>each  </a:t>
            </a:r>
            <a:r>
              <a:rPr sz="2400" spc="-5" dirty="0">
                <a:latin typeface="Times New Roman" panose="02020603050405020304" pitchFamily="18" charset="0"/>
                <a:cs typeface="Times New Roman" panose="02020603050405020304" pitchFamily="18" charset="0"/>
              </a:rPr>
              <a:t>village/locality </a:t>
            </a:r>
            <a:r>
              <a:rPr sz="2400" spc="-35" dirty="0">
                <a:latin typeface="Times New Roman" panose="02020603050405020304" pitchFamily="18" charset="0"/>
                <a:cs typeface="Times New Roman" panose="02020603050405020304" pitchFamily="18" charset="0"/>
              </a:rPr>
              <a:t>in </a:t>
            </a:r>
            <a:r>
              <a:rPr sz="2400" spc="-15" dirty="0">
                <a:latin typeface="Times New Roman" panose="02020603050405020304" pitchFamily="18" charset="0"/>
                <a:cs typeface="Times New Roman" panose="02020603050405020304" pitchFamily="18" charset="0"/>
              </a:rPr>
              <a:t>his</a:t>
            </a:r>
            <a:r>
              <a:rPr sz="2400" spc="-114" dirty="0">
                <a:latin typeface="Times New Roman" panose="02020603050405020304" pitchFamily="18" charset="0"/>
                <a:cs typeface="Times New Roman" panose="02020603050405020304" pitchFamily="18" charset="0"/>
              </a:rPr>
              <a:t> </a:t>
            </a:r>
            <a:r>
              <a:rPr sz="2400" spc="-20" dirty="0" smtClean="0">
                <a:latin typeface="Times New Roman" panose="02020603050405020304" pitchFamily="18" charset="0"/>
                <a:cs typeface="Times New Roman" panose="02020603050405020304" pitchFamily="18" charset="0"/>
              </a:rPr>
              <a:t>area</a:t>
            </a:r>
            <a:endParaRPr lang="en-IN" sz="2400" spc="-20" dirty="0" smtClean="0">
              <a:latin typeface="Times New Roman" panose="02020603050405020304" pitchFamily="18" charset="0"/>
              <a:cs typeface="Times New Roman" panose="02020603050405020304" pitchFamily="18" charset="0"/>
            </a:endParaRPr>
          </a:p>
          <a:p>
            <a:pPr marL="12065" marR="10160" algn="just">
              <a:lnSpc>
                <a:spcPct val="101299"/>
              </a:lnSpc>
              <a:spcBef>
                <a:spcPts val="715"/>
              </a:spcBef>
              <a:tabLst>
                <a:tab pos="356235" algn="l"/>
              </a:tabLst>
            </a:pPr>
            <a:endParaRPr sz="2400" dirty="0">
              <a:latin typeface="Times New Roman" panose="02020603050405020304" pitchFamily="18" charset="0"/>
              <a:cs typeface="Times New Roman" panose="02020603050405020304" pitchFamily="18" charset="0"/>
            </a:endParaRPr>
          </a:p>
          <a:p>
            <a:pPr marL="355600" marR="5080" indent="-343535" algn="just">
              <a:lnSpc>
                <a:spcPct val="102400"/>
              </a:lnSpc>
              <a:spcBef>
                <a:spcPts val="675"/>
              </a:spcBef>
              <a:buFont typeface="Wingdings"/>
              <a:buChar char=""/>
              <a:tabLst>
                <a:tab pos="356235" algn="l"/>
              </a:tabLst>
            </a:pPr>
            <a:r>
              <a:rPr sz="2400" spc="10" dirty="0">
                <a:latin typeface="Times New Roman" panose="02020603050405020304" pitchFamily="18" charset="0"/>
                <a:cs typeface="Times New Roman" panose="02020603050405020304" pitchFamily="18" charset="0"/>
              </a:rPr>
              <a:t>Prepare, </a:t>
            </a:r>
            <a:r>
              <a:rPr sz="2400" spc="15" dirty="0">
                <a:latin typeface="Times New Roman" panose="02020603050405020304" pitchFamily="18" charset="0"/>
                <a:cs typeface="Times New Roman" panose="02020603050405020304" pitchFamily="18" charset="0"/>
              </a:rPr>
              <a:t>maintain </a:t>
            </a:r>
            <a:r>
              <a:rPr sz="2400" spc="5" dirty="0">
                <a:latin typeface="Times New Roman" panose="02020603050405020304" pitchFamily="18" charset="0"/>
                <a:cs typeface="Times New Roman" panose="02020603050405020304" pitchFamily="18" charset="0"/>
              </a:rPr>
              <a:t>and </a:t>
            </a:r>
            <a:r>
              <a:rPr sz="2400" spc="15" dirty="0">
                <a:latin typeface="Times New Roman" panose="02020603050405020304" pitchFamily="18" charset="0"/>
                <a:cs typeface="Times New Roman" panose="02020603050405020304" pitchFamily="18" charset="0"/>
              </a:rPr>
              <a:t>utilize </a:t>
            </a:r>
            <a:r>
              <a:rPr sz="2400" spc="20" dirty="0">
                <a:latin typeface="Times New Roman" panose="02020603050405020304" pitchFamily="18" charset="0"/>
                <a:cs typeface="Times New Roman" panose="02020603050405020304" pitchFamily="18" charset="0"/>
              </a:rPr>
              <a:t>family </a:t>
            </a:r>
            <a:r>
              <a:rPr sz="2400" spc="30" dirty="0">
                <a:latin typeface="Times New Roman" panose="02020603050405020304" pitchFamily="18" charset="0"/>
                <a:cs typeface="Times New Roman" panose="02020603050405020304" pitchFamily="18" charset="0"/>
              </a:rPr>
              <a:t>records </a:t>
            </a:r>
            <a:r>
              <a:rPr sz="2400" spc="5" dirty="0">
                <a:latin typeface="Times New Roman" panose="02020603050405020304" pitchFamily="18" charset="0"/>
                <a:cs typeface="Times New Roman" panose="02020603050405020304" pitchFamily="18" charset="0"/>
              </a:rPr>
              <a:t>and  </a:t>
            </a:r>
            <a:r>
              <a:rPr sz="2400" spc="15" dirty="0">
                <a:latin typeface="Times New Roman" panose="02020603050405020304" pitchFamily="18" charset="0"/>
                <a:cs typeface="Times New Roman" panose="02020603050405020304" pitchFamily="18" charset="0"/>
              </a:rPr>
              <a:t>village </a:t>
            </a:r>
            <a:r>
              <a:rPr sz="2400" spc="20" dirty="0">
                <a:latin typeface="Times New Roman" panose="02020603050405020304" pitchFamily="18" charset="0"/>
                <a:cs typeface="Times New Roman" panose="02020603050405020304" pitchFamily="18" charset="0"/>
              </a:rPr>
              <a:t>registers containing </a:t>
            </a:r>
            <a:r>
              <a:rPr sz="2400" spc="10" dirty="0">
                <a:latin typeface="Times New Roman" panose="02020603050405020304" pitchFamily="18" charset="0"/>
                <a:cs typeface="Times New Roman" panose="02020603050405020304" pitchFamily="18" charset="0"/>
              </a:rPr>
              <a:t>all  </a:t>
            </a:r>
            <a:r>
              <a:rPr sz="2400" spc="15" dirty="0">
                <a:latin typeface="Times New Roman" panose="02020603050405020304" pitchFamily="18" charset="0"/>
                <a:cs typeface="Times New Roman" panose="02020603050405020304" pitchFamily="18" charset="0"/>
              </a:rPr>
              <a:t>the </a:t>
            </a:r>
            <a:r>
              <a:rPr sz="2400" spc="30" dirty="0">
                <a:latin typeface="Times New Roman" panose="02020603050405020304" pitchFamily="18" charset="0"/>
                <a:cs typeface="Times New Roman" panose="02020603050405020304" pitchFamily="18" charset="0"/>
              </a:rPr>
              <a:t>necessary  </a:t>
            </a:r>
            <a:r>
              <a:rPr sz="2400" spc="-30" dirty="0">
                <a:latin typeface="Times New Roman" panose="02020603050405020304" pitchFamily="18" charset="0"/>
                <a:cs typeface="Times New Roman" panose="02020603050405020304" pitchFamily="18" charset="0"/>
              </a:rPr>
              <a:t>details.</a:t>
            </a:r>
            <a:endParaRPr sz="2400" dirty="0">
              <a:latin typeface="Times New Roman" panose="02020603050405020304" pitchFamily="18" charset="0"/>
              <a:cs typeface="Times New Roman" panose="02020603050405020304" pitchFamily="18" charset="0"/>
            </a:endParaRPr>
          </a:p>
        </p:txBody>
      </p:sp>
      <p:sp>
        <p:nvSpPr>
          <p:cNvPr id="3" name="object 3"/>
          <p:cNvSpPr txBox="1">
            <a:spLocks noGrp="1"/>
          </p:cNvSpPr>
          <p:nvPr>
            <p:ph type="title"/>
          </p:nvPr>
        </p:nvSpPr>
        <p:spPr>
          <a:xfrm>
            <a:off x="1509013" y="309509"/>
            <a:ext cx="6125972" cy="1032334"/>
          </a:xfrm>
          <a:prstGeom prst="rect">
            <a:avLst/>
          </a:prstGeom>
        </p:spPr>
        <p:txBody>
          <a:bodyPr vert="horz" wrap="square" lIns="0" tIns="16510" rIns="0" bIns="0" rtlCol="0">
            <a:spAutoFit/>
          </a:bodyPr>
          <a:lstStyle/>
          <a:p>
            <a:pPr marL="137160">
              <a:lnSpc>
                <a:spcPct val="100000"/>
              </a:lnSpc>
              <a:spcBef>
                <a:spcPts val="130"/>
              </a:spcBef>
            </a:pPr>
            <a:r>
              <a:rPr b="1" spc="-15" dirty="0" smtClean="0">
                <a:latin typeface="Times New Roman" panose="02020603050405020304" pitchFamily="18" charset="0"/>
                <a:cs typeface="Times New Roman" panose="02020603050405020304" pitchFamily="18" charset="0"/>
              </a:rPr>
              <a:t>HEALTH </a:t>
            </a:r>
            <a:r>
              <a:rPr b="1" dirty="0" smtClean="0">
                <a:latin typeface="Times New Roman" panose="02020603050405020304" pitchFamily="18" charset="0"/>
                <a:cs typeface="Times New Roman" panose="02020603050405020304" pitchFamily="18" charset="0"/>
              </a:rPr>
              <a:t>WORKER</a:t>
            </a:r>
            <a:r>
              <a:rPr lang="en-IN" b="1" dirty="0" smtClean="0">
                <a:latin typeface="Times New Roman" panose="02020603050405020304" pitchFamily="18" charset="0"/>
                <a:cs typeface="Times New Roman" panose="02020603050405020304" pitchFamily="18" charset="0"/>
              </a:rPr>
              <a:t>(</a:t>
            </a:r>
            <a:r>
              <a:rPr lang="en-IN" b="1" spc="30" dirty="0" smtClean="0">
                <a:latin typeface="Times New Roman" panose="02020603050405020304" pitchFamily="18" charset="0"/>
                <a:cs typeface="Times New Roman" panose="02020603050405020304" pitchFamily="18" charset="0"/>
              </a:rPr>
              <a:t> MALE)-JHI</a:t>
            </a:r>
            <a:endParaRPr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6575" y="1534731"/>
            <a:ext cx="8075930" cy="4219744"/>
          </a:xfrm>
          <a:prstGeom prst="rect">
            <a:avLst/>
          </a:prstGeom>
        </p:spPr>
        <p:txBody>
          <a:bodyPr vert="horz" wrap="square" lIns="0" tIns="107314" rIns="0" bIns="0" rtlCol="0">
            <a:spAutoFit/>
          </a:bodyPr>
          <a:lstStyle/>
          <a:p>
            <a:pPr marL="355600" indent="-343535" algn="just">
              <a:lnSpc>
                <a:spcPct val="100000"/>
              </a:lnSpc>
              <a:spcBef>
                <a:spcPts val="844"/>
              </a:spcBef>
              <a:buFont typeface="Wingdings"/>
              <a:buChar char=""/>
              <a:tabLst>
                <a:tab pos="356235" algn="l"/>
              </a:tabLst>
            </a:pPr>
            <a:r>
              <a:rPr sz="2400" u="heavy" spc="-10" dirty="0">
                <a:uFill>
                  <a:solidFill>
                    <a:srgbClr val="000000"/>
                  </a:solidFill>
                </a:uFill>
                <a:latin typeface="Arial"/>
                <a:cs typeface="Arial"/>
              </a:rPr>
              <a:t>Vector </a:t>
            </a:r>
            <a:r>
              <a:rPr sz="2400" u="heavy" spc="20" dirty="0">
                <a:uFill>
                  <a:solidFill>
                    <a:srgbClr val="000000"/>
                  </a:solidFill>
                </a:uFill>
                <a:latin typeface="Arial"/>
                <a:cs typeface="Arial"/>
              </a:rPr>
              <a:t>Borne</a:t>
            </a:r>
            <a:r>
              <a:rPr sz="2400" u="heavy" spc="75" dirty="0">
                <a:uFill>
                  <a:solidFill>
                    <a:srgbClr val="000000"/>
                  </a:solidFill>
                </a:uFill>
                <a:latin typeface="Arial"/>
                <a:cs typeface="Arial"/>
              </a:rPr>
              <a:t> </a:t>
            </a:r>
            <a:r>
              <a:rPr sz="2400" u="heavy" spc="-15" dirty="0">
                <a:uFill>
                  <a:solidFill>
                    <a:srgbClr val="000000"/>
                  </a:solidFill>
                </a:uFill>
                <a:latin typeface="Arial"/>
                <a:cs typeface="Arial"/>
              </a:rPr>
              <a:t>diseases</a:t>
            </a:r>
            <a:r>
              <a:rPr sz="2400" spc="-15" dirty="0">
                <a:latin typeface="Arial"/>
                <a:cs typeface="Arial"/>
              </a:rPr>
              <a:t>:</a:t>
            </a:r>
            <a:endParaRPr sz="2400" dirty="0">
              <a:latin typeface="Arial"/>
              <a:cs typeface="Arial"/>
            </a:endParaRPr>
          </a:p>
          <a:p>
            <a:pPr marL="355600" marR="5080" indent="-343535" algn="just">
              <a:lnSpc>
                <a:spcPct val="102400"/>
              </a:lnSpc>
              <a:spcBef>
                <a:spcPts val="675"/>
              </a:spcBef>
              <a:buFont typeface="Wingdings"/>
              <a:buChar char=""/>
              <a:tabLst>
                <a:tab pos="356235" algn="l"/>
              </a:tabLst>
            </a:pPr>
            <a:r>
              <a:rPr sz="2400" spc="15" dirty="0">
                <a:latin typeface="Arial"/>
                <a:cs typeface="Arial"/>
              </a:rPr>
              <a:t>Identify </a:t>
            </a:r>
            <a:r>
              <a:rPr sz="2400" spc="25" dirty="0">
                <a:latin typeface="Arial"/>
                <a:cs typeface="Arial"/>
              </a:rPr>
              <a:t>Malaria, </a:t>
            </a:r>
            <a:r>
              <a:rPr sz="2400" spc="20" dirty="0">
                <a:latin typeface="Arial"/>
                <a:cs typeface="Arial"/>
              </a:rPr>
              <a:t>Filaria, </a:t>
            </a:r>
            <a:r>
              <a:rPr sz="2400" spc="35" dirty="0">
                <a:latin typeface="Arial"/>
                <a:cs typeface="Arial"/>
              </a:rPr>
              <a:t>Japanese </a:t>
            </a:r>
            <a:r>
              <a:rPr sz="2400" spc="25" dirty="0">
                <a:latin typeface="Arial"/>
                <a:cs typeface="Arial"/>
              </a:rPr>
              <a:t>Encephalities  </a:t>
            </a:r>
            <a:r>
              <a:rPr sz="2400" spc="5" dirty="0">
                <a:latin typeface="Arial"/>
                <a:cs typeface="Arial"/>
              </a:rPr>
              <a:t>and </a:t>
            </a:r>
            <a:r>
              <a:rPr sz="2400" spc="25" dirty="0">
                <a:latin typeface="Arial"/>
                <a:cs typeface="Arial"/>
              </a:rPr>
              <a:t>kala-azar </a:t>
            </a:r>
            <a:r>
              <a:rPr sz="2400" spc="15" dirty="0">
                <a:latin typeface="Arial"/>
                <a:cs typeface="Arial"/>
              </a:rPr>
              <a:t>endemic </a:t>
            </a:r>
            <a:r>
              <a:rPr sz="2400" spc="20" dirty="0">
                <a:latin typeface="Arial"/>
                <a:cs typeface="Arial"/>
              </a:rPr>
              <a:t>areas </a:t>
            </a:r>
            <a:r>
              <a:rPr sz="2400" spc="5" dirty="0">
                <a:latin typeface="Arial"/>
                <a:cs typeface="Arial"/>
              </a:rPr>
              <a:t>and </a:t>
            </a:r>
            <a:r>
              <a:rPr sz="2400" spc="10" dirty="0">
                <a:latin typeface="Arial"/>
                <a:cs typeface="Arial"/>
              </a:rPr>
              <a:t>follow </a:t>
            </a:r>
            <a:r>
              <a:rPr sz="2400" spc="25" dirty="0">
                <a:latin typeface="Arial"/>
                <a:cs typeface="Arial"/>
              </a:rPr>
              <a:t>up </a:t>
            </a:r>
            <a:r>
              <a:rPr sz="2400" spc="40" dirty="0">
                <a:latin typeface="Arial"/>
                <a:cs typeface="Arial"/>
              </a:rPr>
              <a:t>on  </a:t>
            </a:r>
            <a:r>
              <a:rPr sz="2400" spc="20" dirty="0">
                <a:latin typeface="Arial"/>
                <a:cs typeface="Arial"/>
              </a:rPr>
              <a:t>drug</a:t>
            </a:r>
            <a:r>
              <a:rPr sz="2400" spc="15" dirty="0">
                <a:latin typeface="Arial"/>
                <a:cs typeface="Arial"/>
              </a:rPr>
              <a:t> </a:t>
            </a:r>
            <a:r>
              <a:rPr sz="2400" dirty="0">
                <a:latin typeface="Arial"/>
                <a:cs typeface="Arial"/>
              </a:rPr>
              <a:t>administration</a:t>
            </a:r>
            <a:r>
              <a:rPr sz="2400" dirty="0" smtClean="0">
                <a:latin typeface="Arial"/>
                <a:cs typeface="Arial"/>
              </a:rPr>
              <a:t>.</a:t>
            </a:r>
            <a:endParaRPr lang="en-IN" sz="2400" dirty="0" smtClean="0">
              <a:latin typeface="Arial"/>
              <a:cs typeface="Arial"/>
            </a:endParaRPr>
          </a:p>
          <a:p>
            <a:pPr marL="355600" marR="5080" indent="-343535" algn="just">
              <a:lnSpc>
                <a:spcPct val="102400"/>
              </a:lnSpc>
              <a:spcBef>
                <a:spcPts val="675"/>
              </a:spcBef>
              <a:buFont typeface="Wingdings"/>
              <a:buChar char=""/>
              <a:tabLst>
                <a:tab pos="356235" algn="l"/>
              </a:tabLst>
            </a:pPr>
            <a:endParaRPr sz="2400" dirty="0">
              <a:latin typeface="Arial"/>
              <a:cs typeface="Arial"/>
            </a:endParaRPr>
          </a:p>
          <a:p>
            <a:pPr marL="355600" indent="-343535" algn="just">
              <a:lnSpc>
                <a:spcPct val="100000"/>
              </a:lnSpc>
              <a:spcBef>
                <a:spcPts val="680"/>
              </a:spcBef>
              <a:buFont typeface="Wingdings"/>
              <a:buChar char=""/>
              <a:tabLst>
                <a:tab pos="356235" algn="l"/>
              </a:tabLst>
            </a:pPr>
            <a:r>
              <a:rPr sz="2400" u="heavy" spc="10" dirty="0">
                <a:uFill>
                  <a:solidFill>
                    <a:srgbClr val="000000"/>
                  </a:solidFill>
                </a:uFill>
                <a:latin typeface="Arial"/>
                <a:cs typeface="Arial"/>
              </a:rPr>
              <a:t>Communicable</a:t>
            </a:r>
            <a:r>
              <a:rPr sz="2400" u="heavy" spc="254" dirty="0">
                <a:uFill>
                  <a:solidFill>
                    <a:srgbClr val="000000"/>
                  </a:solidFill>
                </a:uFill>
                <a:latin typeface="Arial"/>
                <a:cs typeface="Arial"/>
              </a:rPr>
              <a:t> </a:t>
            </a:r>
            <a:r>
              <a:rPr sz="2400" u="heavy" spc="-20" dirty="0">
                <a:uFill>
                  <a:solidFill>
                    <a:srgbClr val="000000"/>
                  </a:solidFill>
                </a:uFill>
                <a:latin typeface="Arial"/>
                <a:cs typeface="Arial"/>
              </a:rPr>
              <a:t>Diseases</a:t>
            </a:r>
            <a:r>
              <a:rPr sz="2400" spc="-20" dirty="0">
                <a:latin typeface="Arial"/>
                <a:cs typeface="Arial"/>
              </a:rPr>
              <a:t>:</a:t>
            </a:r>
            <a:endParaRPr sz="2400" dirty="0">
              <a:latin typeface="Arial"/>
              <a:cs typeface="Arial"/>
            </a:endParaRPr>
          </a:p>
          <a:p>
            <a:pPr marL="355600" marR="5080" indent="-343535" algn="just">
              <a:lnSpc>
                <a:spcPct val="101800"/>
              </a:lnSpc>
              <a:spcBef>
                <a:spcPts val="695"/>
              </a:spcBef>
              <a:buFont typeface="Wingdings"/>
              <a:buChar char=""/>
              <a:tabLst>
                <a:tab pos="356235" algn="l"/>
              </a:tabLst>
            </a:pPr>
            <a:r>
              <a:rPr sz="2400" spc="15" dirty="0">
                <a:latin typeface="Arial"/>
                <a:cs typeface="Arial"/>
              </a:rPr>
              <a:t>Identify </a:t>
            </a:r>
            <a:r>
              <a:rPr sz="2400" spc="35" dirty="0">
                <a:latin typeface="Arial"/>
                <a:cs typeface="Arial"/>
              </a:rPr>
              <a:t>the </a:t>
            </a:r>
            <a:r>
              <a:rPr sz="2400" spc="25" dirty="0">
                <a:latin typeface="Arial"/>
                <a:cs typeface="Arial"/>
              </a:rPr>
              <a:t>communicable </a:t>
            </a:r>
            <a:r>
              <a:rPr sz="2400" spc="5" dirty="0">
                <a:latin typeface="Arial"/>
                <a:cs typeface="Arial"/>
              </a:rPr>
              <a:t>and </a:t>
            </a:r>
            <a:r>
              <a:rPr sz="2400" spc="15" dirty="0">
                <a:latin typeface="Arial"/>
                <a:cs typeface="Arial"/>
              </a:rPr>
              <a:t>infectious  </a:t>
            </a:r>
            <a:r>
              <a:rPr sz="2400" spc="20" dirty="0">
                <a:latin typeface="Arial"/>
                <a:cs typeface="Arial"/>
              </a:rPr>
              <a:t>diseases </a:t>
            </a:r>
            <a:r>
              <a:rPr sz="2400" spc="5" dirty="0">
                <a:latin typeface="Arial"/>
                <a:cs typeface="Arial"/>
              </a:rPr>
              <a:t>and </a:t>
            </a:r>
            <a:r>
              <a:rPr sz="2400" spc="20" dirty="0">
                <a:latin typeface="Arial"/>
                <a:cs typeface="Arial"/>
              </a:rPr>
              <a:t>reports </a:t>
            </a:r>
            <a:r>
              <a:rPr sz="2400" dirty="0">
                <a:latin typeface="Arial"/>
                <a:cs typeface="Arial"/>
              </a:rPr>
              <a:t>to </a:t>
            </a:r>
            <a:r>
              <a:rPr sz="2400" spc="30" dirty="0">
                <a:latin typeface="Arial"/>
                <a:cs typeface="Arial"/>
              </a:rPr>
              <a:t>PHC </a:t>
            </a:r>
            <a:r>
              <a:rPr sz="2400" spc="40" dirty="0">
                <a:latin typeface="Arial"/>
                <a:cs typeface="Arial"/>
              </a:rPr>
              <a:t>Medical </a:t>
            </a:r>
            <a:r>
              <a:rPr sz="2400" spc="10" dirty="0">
                <a:latin typeface="Arial"/>
                <a:cs typeface="Arial"/>
              </a:rPr>
              <a:t>officer  </a:t>
            </a:r>
            <a:r>
              <a:rPr sz="2400" spc="20" dirty="0">
                <a:latin typeface="Arial"/>
                <a:cs typeface="Arial"/>
              </a:rPr>
              <a:t>immediately </a:t>
            </a:r>
            <a:r>
              <a:rPr sz="2400" spc="5" dirty="0">
                <a:latin typeface="Arial"/>
                <a:cs typeface="Arial"/>
              </a:rPr>
              <a:t>and </a:t>
            </a:r>
            <a:r>
              <a:rPr sz="2400" spc="20" dirty="0">
                <a:latin typeface="Arial"/>
                <a:cs typeface="Arial"/>
              </a:rPr>
              <a:t>educate </a:t>
            </a:r>
            <a:r>
              <a:rPr sz="2400" spc="10" dirty="0">
                <a:latin typeface="Arial"/>
                <a:cs typeface="Arial"/>
              </a:rPr>
              <a:t>the </a:t>
            </a:r>
            <a:r>
              <a:rPr sz="2400" spc="30" dirty="0">
                <a:latin typeface="Arial"/>
                <a:cs typeface="Arial"/>
              </a:rPr>
              <a:t>community </a:t>
            </a:r>
            <a:r>
              <a:rPr sz="2400" spc="20" dirty="0">
                <a:latin typeface="Arial"/>
                <a:cs typeface="Arial"/>
              </a:rPr>
              <a:t>about  </a:t>
            </a:r>
            <a:r>
              <a:rPr sz="2400" spc="10" dirty="0">
                <a:latin typeface="Arial"/>
                <a:cs typeface="Arial"/>
              </a:rPr>
              <a:t>the </a:t>
            </a:r>
            <a:r>
              <a:rPr sz="2400" spc="20" dirty="0">
                <a:latin typeface="Arial"/>
                <a:cs typeface="Arial"/>
              </a:rPr>
              <a:t>importance </a:t>
            </a:r>
            <a:r>
              <a:rPr sz="2400" spc="60" dirty="0">
                <a:latin typeface="Arial"/>
                <a:cs typeface="Arial"/>
              </a:rPr>
              <a:t>of </a:t>
            </a:r>
            <a:r>
              <a:rPr sz="2400" spc="30" dirty="0">
                <a:latin typeface="Arial"/>
                <a:cs typeface="Arial"/>
              </a:rPr>
              <a:t>control </a:t>
            </a:r>
            <a:r>
              <a:rPr sz="2400" spc="5" dirty="0">
                <a:latin typeface="Arial"/>
                <a:cs typeface="Arial"/>
              </a:rPr>
              <a:t>and </a:t>
            </a:r>
            <a:r>
              <a:rPr sz="2400" spc="20" dirty="0">
                <a:latin typeface="Arial"/>
                <a:cs typeface="Arial"/>
              </a:rPr>
              <a:t>prevention against  </a:t>
            </a:r>
            <a:r>
              <a:rPr sz="2400" spc="-5" dirty="0">
                <a:latin typeface="Arial"/>
                <a:cs typeface="Arial"/>
              </a:rPr>
              <a:t>these</a:t>
            </a:r>
            <a:r>
              <a:rPr sz="2400" spc="165" dirty="0">
                <a:latin typeface="Arial"/>
                <a:cs typeface="Arial"/>
              </a:rPr>
              <a:t> </a:t>
            </a:r>
            <a:r>
              <a:rPr sz="2400" spc="-15" dirty="0">
                <a:latin typeface="Arial"/>
                <a:cs typeface="Arial"/>
              </a:rPr>
              <a:t>diseases.</a:t>
            </a:r>
            <a:endParaRPr sz="2400" dirty="0">
              <a:latin typeface="Arial"/>
              <a:cs typeface="Arial"/>
            </a:endParaRPr>
          </a:p>
        </p:txBody>
      </p:sp>
      <p:sp>
        <p:nvSpPr>
          <p:cNvPr id="4" name="Title 3"/>
          <p:cNvSpPr>
            <a:spLocks noGrp="1"/>
          </p:cNvSpPr>
          <p:nvPr>
            <p:ph type="title"/>
          </p:nvPr>
        </p:nvSpPr>
        <p:spPr/>
        <p:txBody>
          <a:bodyPr/>
          <a:lstStyle/>
          <a:p>
            <a:endParaRPr lang="en-IN"/>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6575" y="1534731"/>
            <a:ext cx="8077834" cy="3914532"/>
          </a:xfrm>
          <a:prstGeom prst="rect">
            <a:avLst/>
          </a:prstGeom>
        </p:spPr>
        <p:txBody>
          <a:bodyPr vert="horz" wrap="square" lIns="0" tIns="107314" rIns="0" bIns="0" rtlCol="0">
            <a:spAutoFit/>
          </a:bodyPr>
          <a:lstStyle/>
          <a:p>
            <a:pPr marL="355600" indent="-343535" algn="just">
              <a:lnSpc>
                <a:spcPct val="100000"/>
              </a:lnSpc>
              <a:spcBef>
                <a:spcPts val="844"/>
              </a:spcBef>
              <a:buFont typeface="Wingdings"/>
              <a:buChar char=""/>
              <a:tabLst>
                <a:tab pos="356235" algn="l"/>
              </a:tabLst>
            </a:pPr>
            <a:r>
              <a:rPr sz="2400" u="heavy" spc="10" dirty="0">
                <a:uFill>
                  <a:solidFill>
                    <a:srgbClr val="000000"/>
                  </a:solidFill>
                </a:uFill>
                <a:latin typeface="Times New Roman" panose="02020603050405020304" pitchFamily="18" charset="0"/>
                <a:cs typeface="Times New Roman" panose="02020603050405020304" pitchFamily="18" charset="0"/>
              </a:rPr>
              <a:t>Leprosy </a:t>
            </a:r>
            <a:r>
              <a:rPr sz="2400" u="heavy" spc="5" dirty="0">
                <a:uFill>
                  <a:solidFill>
                    <a:srgbClr val="000000"/>
                  </a:solidFill>
                </a:uFill>
                <a:latin typeface="Times New Roman" panose="02020603050405020304" pitchFamily="18" charset="0"/>
                <a:cs typeface="Times New Roman" panose="02020603050405020304" pitchFamily="18" charset="0"/>
              </a:rPr>
              <a:t>and</a:t>
            </a:r>
            <a:r>
              <a:rPr sz="2400" u="heavy" spc="185" dirty="0">
                <a:uFill>
                  <a:solidFill>
                    <a:srgbClr val="000000"/>
                  </a:solidFill>
                </a:uFill>
                <a:latin typeface="Times New Roman" panose="02020603050405020304" pitchFamily="18" charset="0"/>
                <a:cs typeface="Times New Roman" panose="02020603050405020304" pitchFamily="18" charset="0"/>
              </a:rPr>
              <a:t> </a:t>
            </a:r>
            <a:r>
              <a:rPr sz="2400" u="heavy" spc="-10" dirty="0">
                <a:uFill>
                  <a:solidFill>
                    <a:srgbClr val="000000"/>
                  </a:solidFill>
                </a:uFill>
                <a:latin typeface="Times New Roman" panose="02020603050405020304" pitchFamily="18" charset="0"/>
                <a:cs typeface="Times New Roman" panose="02020603050405020304" pitchFamily="18" charset="0"/>
              </a:rPr>
              <a:t>Tuberculosis:</a:t>
            </a:r>
            <a:endParaRPr sz="2400" dirty="0">
              <a:latin typeface="Times New Roman" panose="02020603050405020304" pitchFamily="18" charset="0"/>
              <a:cs typeface="Times New Roman" panose="02020603050405020304" pitchFamily="18" charset="0"/>
            </a:endParaRPr>
          </a:p>
          <a:p>
            <a:pPr marL="355600" marR="8255" indent="-343535" algn="just">
              <a:lnSpc>
                <a:spcPct val="102400"/>
              </a:lnSpc>
              <a:spcBef>
                <a:spcPts val="675"/>
              </a:spcBef>
              <a:buFont typeface="Wingdings"/>
              <a:buChar char=""/>
              <a:tabLst>
                <a:tab pos="356235" algn="l"/>
              </a:tabLst>
            </a:pPr>
            <a:r>
              <a:rPr sz="2400" spc="15" dirty="0">
                <a:latin typeface="Times New Roman" panose="02020603050405020304" pitchFamily="18" charset="0"/>
                <a:cs typeface="Times New Roman" panose="02020603050405020304" pitchFamily="18" charset="0"/>
              </a:rPr>
              <a:t>Identify </a:t>
            </a:r>
            <a:r>
              <a:rPr sz="2400" spc="35" dirty="0">
                <a:latin typeface="Times New Roman" panose="02020603050405020304" pitchFamily="18" charset="0"/>
                <a:cs typeface="Times New Roman" panose="02020603050405020304" pitchFamily="18" charset="0"/>
              </a:rPr>
              <a:t>the </a:t>
            </a:r>
            <a:r>
              <a:rPr sz="2400" spc="25" dirty="0">
                <a:latin typeface="Times New Roman" panose="02020603050405020304" pitchFamily="18" charset="0"/>
                <a:cs typeface="Times New Roman" panose="02020603050405020304" pitchFamily="18" charset="0"/>
              </a:rPr>
              <a:t>cases of </a:t>
            </a:r>
            <a:r>
              <a:rPr sz="2400" spc="5" dirty="0">
                <a:latin typeface="Times New Roman" panose="02020603050405020304" pitchFamily="18" charset="0"/>
                <a:cs typeface="Times New Roman" panose="02020603050405020304" pitchFamily="18" charset="0"/>
              </a:rPr>
              <a:t>skin </a:t>
            </a:r>
            <a:r>
              <a:rPr sz="2400" spc="20" dirty="0">
                <a:latin typeface="Times New Roman" panose="02020603050405020304" pitchFamily="18" charset="0"/>
                <a:cs typeface="Times New Roman" panose="02020603050405020304" pitchFamily="18" charset="0"/>
              </a:rPr>
              <a:t>patches, </a:t>
            </a:r>
            <a:r>
              <a:rPr sz="2400" spc="15" dirty="0">
                <a:latin typeface="Times New Roman" panose="02020603050405020304" pitchFamily="18" charset="0"/>
                <a:cs typeface="Times New Roman" panose="02020603050405020304" pitchFamily="18" charset="0"/>
              </a:rPr>
              <a:t>especially </a:t>
            </a:r>
            <a:r>
              <a:rPr sz="2400" spc="-10" dirty="0">
                <a:latin typeface="Times New Roman" panose="02020603050405020304" pitchFamily="18" charset="0"/>
                <a:cs typeface="Times New Roman" panose="02020603050405020304" pitchFamily="18" charset="0"/>
              </a:rPr>
              <a:t>if  </a:t>
            </a:r>
            <a:r>
              <a:rPr sz="2400" spc="20" dirty="0">
                <a:latin typeface="Times New Roman" panose="02020603050405020304" pitchFamily="18" charset="0"/>
                <a:cs typeface="Times New Roman" panose="02020603050405020304" pitchFamily="18" charset="0"/>
              </a:rPr>
              <a:t>accompanied </a:t>
            </a:r>
            <a:r>
              <a:rPr sz="2400" spc="65" dirty="0">
                <a:latin typeface="Times New Roman" panose="02020603050405020304" pitchFamily="18" charset="0"/>
                <a:cs typeface="Times New Roman" panose="02020603050405020304" pitchFamily="18" charset="0"/>
              </a:rPr>
              <a:t>by </a:t>
            </a:r>
            <a:r>
              <a:rPr sz="2400" dirty="0">
                <a:latin typeface="Times New Roman" panose="02020603050405020304" pitchFamily="18" charset="0"/>
                <a:cs typeface="Times New Roman" panose="02020603050405020304" pitchFamily="18" charset="0"/>
              </a:rPr>
              <a:t>loss </a:t>
            </a:r>
            <a:r>
              <a:rPr sz="2400" spc="25" dirty="0">
                <a:latin typeface="Times New Roman" panose="02020603050405020304" pitchFamily="18" charset="0"/>
                <a:cs typeface="Times New Roman" panose="02020603050405020304" pitchFamily="18" charset="0"/>
              </a:rPr>
              <a:t>of </a:t>
            </a:r>
            <a:r>
              <a:rPr sz="2400" spc="20" dirty="0">
                <a:latin typeface="Times New Roman" panose="02020603050405020304" pitchFamily="18" charset="0"/>
                <a:cs typeface="Times New Roman" panose="02020603050405020304" pitchFamily="18" charset="0"/>
              </a:rPr>
              <a:t>sensation </a:t>
            </a:r>
            <a:r>
              <a:rPr sz="2400" spc="5" dirty="0">
                <a:latin typeface="Times New Roman" panose="02020603050405020304" pitchFamily="18" charset="0"/>
                <a:cs typeface="Times New Roman" panose="02020603050405020304" pitchFamily="18" charset="0"/>
              </a:rPr>
              <a:t>and </a:t>
            </a:r>
            <a:r>
              <a:rPr sz="2400" spc="25" dirty="0">
                <a:latin typeface="Times New Roman" panose="02020603050405020304" pitchFamily="18" charset="0"/>
                <a:cs typeface="Times New Roman" panose="02020603050405020304" pitchFamily="18" charset="0"/>
              </a:rPr>
              <a:t>refer  </a:t>
            </a:r>
            <a:r>
              <a:rPr sz="2400" spc="-5" dirty="0">
                <a:latin typeface="Times New Roman" panose="02020603050405020304" pitchFamily="18" charset="0"/>
                <a:cs typeface="Times New Roman" panose="02020603050405020304" pitchFamily="18" charset="0"/>
              </a:rPr>
              <a:t>these</a:t>
            </a:r>
            <a:r>
              <a:rPr sz="2400" spc="16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cases</a:t>
            </a:r>
            <a:r>
              <a:rPr sz="2400" spc="-10" dirty="0" smtClean="0">
                <a:latin typeface="Times New Roman" panose="02020603050405020304" pitchFamily="18" charset="0"/>
                <a:cs typeface="Times New Roman" panose="02020603050405020304" pitchFamily="18" charset="0"/>
              </a:rPr>
              <a:t>.</a:t>
            </a:r>
            <a:endParaRPr lang="en-IN" sz="2400" spc="-10" dirty="0" smtClean="0">
              <a:latin typeface="Times New Roman" panose="02020603050405020304" pitchFamily="18" charset="0"/>
              <a:cs typeface="Times New Roman" panose="02020603050405020304" pitchFamily="18" charset="0"/>
            </a:endParaRPr>
          </a:p>
          <a:p>
            <a:pPr marL="355600" marR="8255" indent="-343535" algn="just">
              <a:lnSpc>
                <a:spcPct val="102400"/>
              </a:lnSpc>
              <a:spcBef>
                <a:spcPts val="675"/>
              </a:spcBef>
              <a:buFont typeface="Wingdings"/>
              <a:buChar char=""/>
              <a:tabLst>
                <a:tab pos="356235" algn="l"/>
              </a:tabLst>
            </a:pPr>
            <a:endParaRPr sz="2400" dirty="0">
              <a:latin typeface="Times New Roman" panose="02020603050405020304" pitchFamily="18" charset="0"/>
              <a:cs typeface="Times New Roman" panose="02020603050405020304" pitchFamily="18" charset="0"/>
            </a:endParaRPr>
          </a:p>
          <a:p>
            <a:pPr marL="355600" marR="5715" indent="-343535" algn="just">
              <a:lnSpc>
                <a:spcPct val="102400"/>
              </a:lnSpc>
              <a:spcBef>
                <a:spcPts val="600"/>
              </a:spcBef>
              <a:buFont typeface="Wingdings"/>
              <a:buChar char=""/>
              <a:tabLst>
                <a:tab pos="356235" algn="l"/>
              </a:tabLst>
            </a:pPr>
            <a:r>
              <a:rPr sz="2400" spc="15" dirty="0">
                <a:latin typeface="Times New Roman" panose="02020603050405020304" pitchFamily="18" charset="0"/>
                <a:cs typeface="Times New Roman" panose="02020603050405020304" pitchFamily="18" charset="0"/>
              </a:rPr>
              <a:t>Identify </a:t>
            </a:r>
            <a:r>
              <a:rPr sz="2400" spc="10" dirty="0">
                <a:latin typeface="Times New Roman" panose="02020603050405020304" pitchFamily="18" charset="0"/>
                <a:cs typeface="Times New Roman" panose="02020603050405020304" pitchFamily="18" charset="0"/>
              </a:rPr>
              <a:t>the </a:t>
            </a:r>
            <a:r>
              <a:rPr sz="2400" spc="25" dirty="0" smtClean="0">
                <a:latin typeface="Times New Roman" panose="02020603050405020304" pitchFamily="18" charset="0"/>
                <a:cs typeface="Times New Roman" panose="02020603050405020304" pitchFamily="18" charset="0"/>
              </a:rPr>
              <a:t>person</a:t>
            </a:r>
            <a:r>
              <a:rPr sz="2400" spc="20" dirty="0" smtClean="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with  </a:t>
            </a:r>
            <a:r>
              <a:rPr sz="2400" spc="15" dirty="0">
                <a:latin typeface="Times New Roman" panose="02020603050405020304" pitchFamily="18" charset="0"/>
                <a:cs typeface="Times New Roman" panose="02020603050405020304" pitchFamily="18" charset="0"/>
              </a:rPr>
              <a:t>prolonged </a:t>
            </a:r>
            <a:r>
              <a:rPr sz="2400" spc="35" dirty="0">
                <a:latin typeface="Times New Roman" panose="02020603050405020304" pitchFamily="18" charset="0"/>
                <a:cs typeface="Times New Roman" panose="02020603050405020304" pitchFamily="18" charset="0"/>
              </a:rPr>
              <a:t>cough </a:t>
            </a:r>
            <a:r>
              <a:rPr sz="2400" spc="25" dirty="0">
                <a:latin typeface="Times New Roman" panose="02020603050405020304" pitchFamily="18" charset="0"/>
                <a:cs typeface="Times New Roman" panose="02020603050405020304" pitchFamily="18" charset="0"/>
              </a:rPr>
              <a:t>or </a:t>
            </a:r>
            <a:r>
              <a:rPr sz="2400" dirty="0">
                <a:latin typeface="Times New Roman" panose="02020603050405020304" pitchFamily="18" charset="0"/>
                <a:cs typeface="Times New Roman" panose="02020603050405020304" pitchFamily="18" charset="0"/>
              </a:rPr>
              <a:t>spitting </a:t>
            </a:r>
            <a:r>
              <a:rPr sz="2400" spc="25" dirty="0">
                <a:latin typeface="Times New Roman" panose="02020603050405020304" pitchFamily="18" charset="0"/>
                <a:cs typeface="Times New Roman" panose="02020603050405020304" pitchFamily="18" charset="0"/>
              </a:rPr>
              <a:t>of blood </a:t>
            </a:r>
            <a:r>
              <a:rPr sz="2400" spc="5" dirty="0">
                <a:latin typeface="Times New Roman" panose="02020603050405020304" pitchFamily="18" charset="0"/>
                <a:cs typeface="Times New Roman" panose="02020603050405020304" pitchFamily="18" charset="0"/>
              </a:rPr>
              <a:t>and </a:t>
            </a:r>
            <a:r>
              <a:rPr sz="2400" spc="40" dirty="0">
                <a:latin typeface="Times New Roman" panose="02020603050405020304" pitchFamily="18" charset="0"/>
                <a:cs typeface="Times New Roman" panose="02020603050405020304" pitchFamily="18" charset="0"/>
              </a:rPr>
              <a:t>take  </a:t>
            </a:r>
            <a:r>
              <a:rPr sz="2400" spc="15" dirty="0">
                <a:latin typeface="Times New Roman" panose="02020603050405020304" pitchFamily="18" charset="0"/>
                <a:cs typeface="Times New Roman" panose="02020603050405020304" pitchFamily="18" charset="0"/>
              </a:rPr>
              <a:t>sputum </a:t>
            </a:r>
            <a:r>
              <a:rPr sz="2400" spc="-10" dirty="0">
                <a:latin typeface="Times New Roman" panose="02020603050405020304" pitchFamily="18" charset="0"/>
                <a:cs typeface="Times New Roman" panose="02020603050405020304" pitchFamily="18" charset="0"/>
              </a:rPr>
              <a:t>smears </a:t>
            </a:r>
            <a:r>
              <a:rPr sz="2400" spc="10" dirty="0">
                <a:latin typeface="Times New Roman" panose="02020603050405020304" pitchFamily="18" charset="0"/>
                <a:cs typeface="Times New Roman" panose="02020603050405020304" pitchFamily="18" charset="0"/>
              </a:rPr>
              <a:t>for </a:t>
            </a:r>
            <a:r>
              <a:rPr sz="2400" dirty="0">
                <a:latin typeface="Times New Roman" panose="02020603050405020304" pitchFamily="18" charset="0"/>
                <a:cs typeface="Times New Roman" panose="02020603050405020304" pitchFamily="18" charset="0"/>
              </a:rPr>
              <a:t>further</a:t>
            </a:r>
            <a:r>
              <a:rPr sz="2400" spc="470" dirty="0">
                <a:latin typeface="Times New Roman" panose="02020603050405020304" pitchFamily="18" charset="0"/>
                <a:cs typeface="Times New Roman" panose="02020603050405020304" pitchFamily="18" charset="0"/>
              </a:rPr>
              <a:t> </a:t>
            </a:r>
            <a:r>
              <a:rPr sz="2400" spc="-5" dirty="0" smtClean="0">
                <a:latin typeface="Times New Roman" panose="02020603050405020304" pitchFamily="18" charset="0"/>
                <a:cs typeface="Times New Roman" panose="02020603050405020304" pitchFamily="18" charset="0"/>
              </a:rPr>
              <a:t>investigations</a:t>
            </a:r>
            <a:endParaRPr lang="en-IN" sz="2400" spc="-5" dirty="0" smtClean="0">
              <a:latin typeface="Times New Roman" panose="02020603050405020304" pitchFamily="18" charset="0"/>
              <a:cs typeface="Times New Roman" panose="02020603050405020304" pitchFamily="18" charset="0"/>
            </a:endParaRPr>
          </a:p>
          <a:p>
            <a:pPr marL="355600" marR="5715" indent="-343535" algn="just">
              <a:lnSpc>
                <a:spcPct val="102400"/>
              </a:lnSpc>
              <a:spcBef>
                <a:spcPts val="600"/>
              </a:spcBef>
              <a:buFont typeface="Wingdings"/>
              <a:buChar char=""/>
              <a:tabLst>
                <a:tab pos="356235" algn="l"/>
              </a:tabLst>
            </a:pPr>
            <a:endParaRPr sz="2400" dirty="0">
              <a:latin typeface="Times New Roman" panose="02020603050405020304" pitchFamily="18" charset="0"/>
              <a:cs typeface="Times New Roman" panose="02020603050405020304" pitchFamily="18" charset="0"/>
            </a:endParaRPr>
          </a:p>
          <a:p>
            <a:pPr marL="355600" marR="5080" indent="-343535" algn="just">
              <a:lnSpc>
                <a:spcPct val="102400"/>
              </a:lnSpc>
              <a:spcBef>
                <a:spcPts val="675"/>
              </a:spcBef>
              <a:buFont typeface="Wingdings"/>
              <a:buChar char=""/>
              <a:tabLst>
                <a:tab pos="356235" algn="l"/>
              </a:tabLst>
            </a:pPr>
            <a:r>
              <a:rPr sz="2400" spc="20" dirty="0">
                <a:latin typeface="Times New Roman" panose="02020603050405020304" pitchFamily="18" charset="0"/>
                <a:cs typeface="Times New Roman" panose="02020603050405020304" pitchFamily="18" charset="0"/>
              </a:rPr>
              <a:t>Check </a:t>
            </a:r>
            <a:r>
              <a:rPr sz="2400" spc="15" dirty="0">
                <a:latin typeface="Times New Roman" panose="02020603050405020304" pitchFamily="18" charset="0"/>
                <a:cs typeface="Times New Roman" panose="02020603050405020304" pitchFamily="18" charset="0"/>
              </a:rPr>
              <a:t>whether </a:t>
            </a:r>
            <a:r>
              <a:rPr sz="2400" spc="10" dirty="0">
                <a:latin typeface="Times New Roman" panose="02020603050405020304" pitchFamily="18" charset="0"/>
                <a:cs typeface="Times New Roman" panose="02020603050405020304" pitchFamily="18" charset="0"/>
              </a:rPr>
              <a:t>all </a:t>
            </a:r>
            <a:r>
              <a:rPr sz="2400" spc="35" dirty="0">
                <a:latin typeface="Times New Roman" panose="02020603050405020304" pitchFamily="18" charset="0"/>
                <a:cs typeface="Times New Roman" panose="02020603050405020304" pitchFamily="18" charset="0"/>
              </a:rPr>
              <a:t>cases </a:t>
            </a:r>
            <a:r>
              <a:rPr sz="2400" spc="25" dirty="0">
                <a:latin typeface="Times New Roman" panose="02020603050405020304" pitchFamily="18" charset="0"/>
                <a:cs typeface="Times New Roman" panose="02020603050405020304" pitchFamily="18" charset="0"/>
              </a:rPr>
              <a:t>of </a:t>
            </a:r>
            <a:r>
              <a:rPr sz="2400" spc="30" dirty="0">
                <a:latin typeface="Times New Roman" panose="02020603050405020304" pitchFamily="18" charset="0"/>
                <a:cs typeface="Times New Roman" panose="02020603050405020304" pitchFamily="18" charset="0"/>
              </a:rPr>
              <a:t>tuberculosis </a:t>
            </a:r>
            <a:r>
              <a:rPr sz="2400" spc="35" dirty="0">
                <a:latin typeface="Times New Roman" panose="02020603050405020304" pitchFamily="18" charset="0"/>
                <a:cs typeface="Times New Roman" panose="02020603050405020304" pitchFamily="18" charset="0"/>
              </a:rPr>
              <a:t>are  </a:t>
            </a:r>
            <a:r>
              <a:rPr sz="2400" spc="-10" dirty="0">
                <a:latin typeface="Times New Roman" panose="02020603050405020304" pitchFamily="18" charset="0"/>
                <a:cs typeface="Times New Roman" panose="02020603050405020304" pitchFamily="18" charset="0"/>
              </a:rPr>
              <a:t>taking regular </a:t>
            </a:r>
            <a:r>
              <a:rPr sz="2400" spc="30" dirty="0">
                <a:latin typeface="Times New Roman" panose="02020603050405020304" pitchFamily="18" charset="0"/>
                <a:cs typeface="Times New Roman" panose="02020603050405020304" pitchFamily="18" charset="0"/>
              </a:rPr>
              <a:t>DOTS</a:t>
            </a:r>
            <a:r>
              <a:rPr sz="2400" spc="-295"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therapy</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6575" y="1534731"/>
            <a:ext cx="8089900" cy="4307840"/>
          </a:xfrm>
          <a:prstGeom prst="rect">
            <a:avLst/>
          </a:prstGeom>
        </p:spPr>
        <p:txBody>
          <a:bodyPr vert="horz" wrap="square" lIns="0" tIns="107314" rIns="0" bIns="0" rtlCol="0">
            <a:spAutoFit/>
          </a:bodyPr>
          <a:lstStyle/>
          <a:p>
            <a:pPr marL="355600" indent="-343535" algn="just">
              <a:lnSpc>
                <a:spcPct val="100000"/>
              </a:lnSpc>
              <a:spcBef>
                <a:spcPts val="844"/>
              </a:spcBef>
              <a:buFont typeface="Wingdings"/>
              <a:buChar char=""/>
              <a:tabLst>
                <a:tab pos="356235" algn="l"/>
              </a:tabLst>
            </a:pPr>
            <a:r>
              <a:rPr sz="2750" u="heavy" dirty="0">
                <a:uFill>
                  <a:solidFill>
                    <a:srgbClr val="000000"/>
                  </a:solidFill>
                </a:uFill>
                <a:latin typeface="Times New Roman" panose="02020603050405020304" pitchFamily="18" charset="0"/>
                <a:cs typeface="Times New Roman" panose="02020603050405020304" pitchFamily="18" charset="0"/>
              </a:rPr>
              <a:t>Environmental</a:t>
            </a:r>
            <a:r>
              <a:rPr sz="2750" u="heavy" spc="280" dirty="0">
                <a:uFill>
                  <a:solidFill>
                    <a:srgbClr val="000000"/>
                  </a:solidFill>
                </a:uFill>
                <a:latin typeface="Times New Roman" panose="02020603050405020304" pitchFamily="18" charset="0"/>
                <a:cs typeface="Times New Roman" panose="02020603050405020304" pitchFamily="18" charset="0"/>
              </a:rPr>
              <a:t> </a:t>
            </a:r>
            <a:r>
              <a:rPr sz="2750" u="heavy" spc="-10" dirty="0">
                <a:uFill>
                  <a:solidFill>
                    <a:srgbClr val="000000"/>
                  </a:solidFill>
                </a:uFill>
                <a:latin typeface="Times New Roman" panose="02020603050405020304" pitchFamily="18" charset="0"/>
                <a:cs typeface="Times New Roman" panose="02020603050405020304" pitchFamily="18" charset="0"/>
              </a:rPr>
              <a:t>sanitation</a:t>
            </a:r>
            <a:r>
              <a:rPr sz="2750" spc="-10" dirty="0">
                <a:latin typeface="Times New Roman" panose="02020603050405020304" pitchFamily="18" charset="0"/>
                <a:cs typeface="Times New Roman" panose="02020603050405020304" pitchFamily="18" charset="0"/>
              </a:rPr>
              <a:t>:</a:t>
            </a:r>
            <a:endParaRPr sz="2750" dirty="0">
              <a:latin typeface="Times New Roman" panose="02020603050405020304" pitchFamily="18" charset="0"/>
              <a:cs typeface="Times New Roman" panose="02020603050405020304" pitchFamily="18" charset="0"/>
            </a:endParaRPr>
          </a:p>
          <a:p>
            <a:pPr marL="355600" marR="5080" indent="-343535" algn="just">
              <a:lnSpc>
                <a:spcPct val="102400"/>
              </a:lnSpc>
              <a:spcBef>
                <a:spcPts val="675"/>
              </a:spcBef>
              <a:buFont typeface="Wingdings"/>
              <a:buChar char=""/>
              <a:tabLst>
                <a:tab pos="356235" algn="l"/>
              </a:tabLst>
            </a:pPr>
            <a:r>
              <a:rPr sz="2750" spc="20" dirty="0">
                <a:latin typeface="Times New Roman" panose="02020603050405020304" pitchFamily="18" charset="0"/>
                <a:cs typeface="Times New Roman" panose="02020603050405020304" pitchFamily="18" charset="0"/>
              </a:rPr>
              <a:t>Educate </a:t>
            </a:r>
            <a:r>
              <a:rPr sz="2750" spc="30" dirty="0">
                <a:latin typeface="Times New Roman" panose="02020603050405020304" pitchFamily="18" charset="0"/>
                <a:cs typeface="Times New Roman" panose="02020603050405020304" pitchFamily="18" charset="0"/>
              </a:rPr>
              <a:t>community </a:t>
            </a:r>
            <a:r>
              <a:rPr sz="2750" spc="25" dirty="0">
                <a:latin typeface="Times New Roman" panose="02020603050405020304" pitchFamily="18" charset="0"/>
                <a:cs typeface="Times New Roman" panose="02020603050405020304" pitchFamily="18" charset="0"/>
              </a:rPr>
              <a:t>on </a:t>
            </a:r>
            <a:r>
              <a:rPr sz="2750" spc="35" dirty="0">
                <a:latin typeface="Times New Roman" panose="02020603050405020304" pitchFamily="18" charset="0"/>
                <a:cs typeface="Times New Roman" panose="02020603050405020304" pitchFamily="18" charset="0"/>
              </a:rPr>
              <a:t>the </a:t>
            </a:r>
            <a:r>
              <a:rPr sz="2750" spc="25" dirty="0">
                <a:latin typeface="Times New Roman" panose="02020603050405020304" pitchFamily="18" charset="0"/>
                <a:cs typeface="Times New Roman" panose="02020603050405020304" pitchFamily="18" charset="0"/>
              </a:rPr>
              <a:t>method of </a:t>
            </a:r>
            <a:r>
              <a:rPr sz="2750" spc="30" dirty="0">
                <a:latin typeface="Times New Roman" panose="02020603050405020304" pitchFamily="18" charset="0"/>
                <a:cs typeface="Times New Roman" panose="02020603050405020304" pitchFamily="18" charset="0"/>
              </a:rPr>
              <a:t>disposal</a:t>
            </a:r>
            <a:r>
              <a:rPr sz="2750" spc="-245" dirty="0">
                <a:latin typeface="Times New Roman" panose="02020603050405020304" pitchFamily="18" charset="0"/>
                <a:cs typeface="Times New Roman" panose="02020603050405020304" pitchFamily="18" charset="0"/>
              </a:rPr>
              <a:t> </a:t>
            </a:r>
            <a:r>
              <a:rPr sz="2750" spc="114" dirty="0">
                <a:latin typeface="Times New Roman" panose="02020603050405020304" pitchFamily="18" charset="0"/>
                <a:cs typeface="Times New Roman" panose="02020603050405020304" pitchFamily="18" charset="0"/>
              </a:rPr>
              <a:t>of  </a:t>
            </a:r>
            <a:r>
              <a:rPr sz="2750" spc="-30" dirty="0">
                <a:latin typeface="Times New Roman" panose="02020603050405020304" pitchFamily="18" charset="0"/>
                <a:cs typeface="Times New Roman" panose="02020603050405020304" pitchFamily="18" charset="0"/>
              </a:rPr>
              <a:t>liquid </a:t>
            </a:r>
            <a:r>
              <a:rPr sz="2750" spc="5" dirty="0">
                <a:latin typeface="Times New Roman" panose="02020603050405020304" pitchFamily="18" charset="0"/>
                <a:cs typeface="Times New Roman" panose="02020603050405020304" pitchFamily="18" charset="0"/>
              </a:rPr>
              <a:t>and </a:t>
            </a:r>
            <a:r>
              <a:rPr sz="2750" spc="-30" dirty="0">
                <a:latin typeface="Times New Roman" panose="02020603050405020304" pitchFamily="18" charset="0"/>
                <a:cs typeface="Times New Roman" panose="02020603050405020304" pitchFamily="18" charset="0"/>
              </a:rPr>
              <a:t>solid </a:t>
            </a:r>
            <a:r>
              <a:rPr sz="2750" spc="-15" dirty="0">
                <a:latin typeface="Times New Roman" panose="02020603050405020304" pitchFamily="18" charset="0"/>
                <a:cs typeface="Times New Roman" panose="02020603050405020304" pitchFamily="18" charset="0"/>
              </a:rPr>
              <a:t>wastes, </a:t>
            </a:r>
            <a:r>
              <a:rPr sz="2750" spc="30" dirty="0">
                <a:latin typeface="Times New Roman" panose="02020603050405020304" pitchFamily="18" charset="0"/>
                <a:cs typeface="Times New Roman" panose="02020603050405020304" pitchFamily="18" charset="0"/>
              </a:rPr>
              <a:t>home</a:t>
            </a:r>
            <a:r>
              <a:rPr sz="2750" spc="270" dirty="0">
                <a:latin typeface="Times New Roman" panose="02020603050405020304" pitchFamily="18" charset="0"/>
                <a:cs typeface="Times New Roman" panose="02020603050405020304" pitchFamily="18" charset="0"/>
              </a:rPr>
              <a:t> </a:t>
            </a:r>
            <a:r>
              <a:rPr sz="2750" spc="-5" dirty="0">
                <a:latin typeface="Times New Roman" panose="02020603050405020304" pitchFamily="18" charset="0"/>
                <a:cs typeface="Times New Roman" panose="02020603050405020304" pitchFamily="18" charset="0"/>
              </a:rPr>
              <a:t>sanitation,etc</a:t>
            </a:r>
            <a:endParaRPr sz="2750" dirty="0">
              <a:latin typeface="Times New Roman" panose="02020603050405020304" pitchFamily="18" charset="0"/>
              <a:cs typeface="Times New Roman" panose="02020603050405020304" pitchFamily="18" charset="0"/>
            </a:endParaRPr>
          </a:p>
          <a:p>
            <a:pPr marL="355600" marR="26034" indent="-343535" algn="just">
              <a:lnSpc>
                <a:spcPct val="100000"/>
              </a:lnSpc>
              <a:spcBef>
                <a:spcPts val="760"/>
              </a:spcBef>
              <a:buFont typeface="Wingdings"/>
              <a:buChar char=""/>
              <a:tabLst>
                <a:tab pos="356235" algn="l"/>
              </a:tabLst>
            </a:pPr>
            <a:r>
              <a:rPr sz="2750" spc="20" dirty="0">
                <a:latin typeface="Times New Roman" panose="02020603050405020304" pitchFamily="18" charset="0"/>
                <a:cs typeface="Times New Roman" panose="02020603050405020304" pitchFamily="18" charset="0"/>
              </a:rPr>
              <a:t>Chlorinate </a:t>
            </a:r>
            <a:r>
              <a:rPr sz="2750" spc="15" dirty="0">
                <a:latin typeface="Times New Roman" panose="02020603050405020304" pitchFamily="18" charset="0"/>
                <a:cs typeface="Times New Roman" panose="02020603050405020304" pitchFamily="18" charset="0"/>
              </a:rPr>
              <a:t>public </a:t>
            </a:r>
            <a:r>
              <a:rPr sz="2750" spc="35" dirty="0">
                <a:latin typeface="Times New Roman" panose="02020603050405020304" pitchFamily="18" charset="0"/>
                <a:cs typeface="Times New Roman" panose="02020603050405020304" pitchFamily="18" charset="0"/>
              </a:rPr>
              <a:t>water </a:t>
            </a:r>
            <a:r>
              <a:rPr sz="2750" spc="20" dirty="0">
                <a:latin typeface="Times New Roman" panose="02020603050405020304" pitchFamily="18" charset="0"/>
                <a:cs typeface="Times New Roman" panose="02020603050405020304" pitchFamily="18" charset="0"/>
              </a:rPr>
              <a:t>sources </a:t>
            </a:r>
            <a:r>
              <a:rPr sz="2750" spc="10" dirty="0">
                <a:latin typeface="Times New Roman" panose="02020603050405020304" pitchFamily="18" charset="0"/>
                <a:cs typeface="Times New Roman" panose="02020603050405020304" pitchFamily="18" charset="0"/>
              </a:rPr>
              <a:t>including </a:t>
            </a:r>
            <a:r>
              <a:rPr sz="2750" spc="30" dirty="0">
                <a:latin typeface="Times New Roman" panose="02020603050405020304" pitchFamily="18" charset="0"/>
                <a:cs typeface="Times New Roman" panose="02020603050405020304" pitchFamily="18" charset="0"/>
              </a:rPr>
              <a:t>wells  </a:t>
            </a:r>
            <a:r>
              <a:rPr sz="2750" spc="-15" dirty="0">
                <a:latin typeface="Times New Roman" panose="02020603050405020304" pitchFamily="18" charset="0"/>
                <a:cs typeface="Times New Roman" panose="02020603050405020304" pitchFamily="18" charset="0"/>
              </a:rPr>
              <a:t>at </a:t>
            </a:r>
            <a:r>
              <a:rPr sz="2750" spc="-10" dirty="0">
                <a:latin typeface="Times New Roman" panose="02020603050405020304" pitchFamily="18" charset="0"/>
                <a:cs typeface="Times New Roman" panose="02020603050405020304" pitchFamily="18" charset="0"/>
              </a:rPr>
              <a:t>regular</a:t>
            </a:r>
            <a:r>
              <a:rPr sz="2750" spc="305" dirty="0">
                <a:latin typeface="Times New Roman" panose="02020603050405020304" pitchFamily="18" charset="0"/>
                <a:cs typeface="Times New Roman" panose="02020603050405020304" pitchFamily="18" charset="0"/>
              </a:rPr>
              <a:t> </a:t>
            </a:r>
            <a:r>
              <a:rPr sz="2750" spc="-10" dirty="0">
                <a:latin typeface="Times New Roman" panose="02020603050405020304" pitchFamily="18" charset="0"/>
                <a:cs typeface="Times New Roman" panose="02020603050405020304" pitchFamily="18" charset="0"/>
              </a:rPr>
              <a:t>intervals</a:t>
            </a:r>
            <a:endParaRPr sz="2750" dirty="0">
              <a:latin typeface="Times New Roman" panose="02020603050405020304" pitchFamily="18" charset="0"/>
              <a:cs typeface="Times New Roman" panose="02020603050405020304" pitchFamily="18" charset="0"/>
            </a:endParaRPr>
          </a:p>
          <a:p>
            <a:pPr marL="355600" indent="-343535" algn="just">
              <a:lnSpc>
                <a:spcPct val="100000"/>
              </a:lnSpc>
              <a:spcBef>
                <a:spcPts val="760"/>
              </a:spcBef>
              <a:buFont typeface="Wingdings"/>
              <a:buChar char=""/>
              <a:tabLst>
                <a:tab pos="356235" algn="l"/>
              </a:tabLst>
            </a:pPr>
            <a:r>
              <a:rPr sz="2750" u="heavy" spc="25" dirty="0">
                <a:uFill>
                  <a:solidFill>
                    <a:srgbClr val="000000"/>
                  </a:solidFill>
                </a:uFill>
                <a:latin typeface="Times New Roman" panose="02020603050405020304" pitchFamily="18" charset="0"/>
                <a:cs typeface="Times New Roman" panose="02020603050405020304" pitchFamily="18" charset="0"/>
              </a:rPr>
              <a:t>EPI </a:t>
            </a:r>
            <a:r>
              <a:rPr sz="2750" u="heavy" spc="5" dirty="0">
                <a:uFill>
                  <a:solidFill>
                    <a:srgbClr val="000000"/>
                  </a:solidFill>
                </a:uFill>
                <a:latin typeface="Times New Roman" panose="02020603050405020304" pitchFamily="18" charset="0"/>
                <a:cs typeface="Times New Roman" panose="02020603050405020304" pitchFamily="18" charset="0"/>
              </a:rPr>
              <a:t>and </a:t>
            </a:r>
            <a:r>
              <a:rPr sz="2750" u="heavy" spc="-20" dirty="0">
                <a:uFill>
                  <a:solidFill>
                    <a:srgbClr val="000000"/>
                  </a:solidFill>
                </a:uFill>
                <a:latin typeface="Times New Roman" panose="02020603050405020304" pitchFamily="18" charset="0"/>
                <a:cs typeface="Times New Roman" panose="02020603050405020304" pitchFamily="18" charset="0"/>
              </a:rPr>
              <a:t>Family</a:t>
            </a:r>
            <a:r>
              <a:rPr sz="2750" u="heavy" spc="345" dirty="0">
                <a:uFill>
                  <a:solidFill>
                    <a:srgbClr val="000000"/>
                  </a:solidFill>
                </a:uFill>
                <a:latin typeface="Times New Roman" panose="02020603050405020304" pitchFamily="18" charset="0"/>
                <a:cs typeface="Times New Roman" panose="02020603050405020304" pitchFamily="18" charset="0"/>
              </a:rPr>
              <a:t> </a:t>
            </a:r>
            <a:r>
              <a:rPr sz="2750" u="heavy" dirty="0">
                <a:uFill>
                  <a:solidFill>
                    <a:srgbClr val="000000"/>
                  </a:solidFill>
                </a:uFill>
                <a:latin typeface="Times New Roman" panose="02020603050405020304" pitchFamily="18" charset="0"/>
                <a:cs typeface="Times New Roman" panose="02020603050405020304" pitchFamily="18" charset="0"/>
              </a:rPr>
              <a:t>Planning:</a:t>
            </a:r>
            <a:endParaRPr sz="2750" dirty="0">
              <a:latin typeface="Times New Roman" panose="02020603050405020304" pitchFamily="18" charset="0"/>
              <a:cs typeface="Times New Roman" panose="02020603050405020304" pitchFamily="18" charset="0"/>
            </a:endParaRPr>
          </a:p>
          <a:p>
            <a:pPr marL="355600" marR="11430" indent="-343535" algn="just">
              <a:lnSpc>
                <a:spcPct val="102400"/>
              </a:lnSpc>
              <a:spcBef>
                <a:spcPts val="675"/>
              </a:spcBef>
              <a:buFont typeface="Wingdings"/>
              <a:buChar char=""/>
              <a:tabLst>
                <a:tab pos="356235" algn="l"/>
              </a:tabLst>
            </a:pPr>
            <a:r>
              <a:rPr sz="2750" spc="20" dirty="0">
                <a:latin typeface="Times New Roman" panose="02020603050405020304" pitchFamily="18" charset="0"/>
                <a:cs typeface="Times New Roman" panose="02020603050405020304" pitchFamily="18" charset="0"/>
              </a:rPr>
              <a:t>Administer vaccines </a:t>
            </a:r>
            <a:r>
              <a:rPr sz="2750" spc="5" dirty="0">
                <a:latin typeface="Times New Roman" panose="02020603050405020304" pitchFamily="18" charset="0"/>
                <a:cs typeface="Times New Roman" panose="02020603050405020304" pitchFamily="18" charset="0"/>
              </a:rPr>
              <a:t>and assist </a:t>
            </a:r>
            <a:r>
              <a:rPr sz="2750" spc="35" dirty="0">
                <a:latin typeface="Times New Roman" panose="02020603050405020304" pitchFamily="18" charset="0"/>
                <a:cs typeface="Times New Roman" panose="02020603050405020304" pitchFamily="18" charset="0"/>
              </a:rPr>
              <a:t>the </a:t>
            </a:r>
            <a:r>
              <a:rPr sz="2750" spc="15" dirty="0">
                <a:latin typeface="Times New Roman" panose="02020603050405020304" pitchFamily="18" charset="0"/>
                <a:cs typeface="Times New Roman" panose="02020603050405020304" pitchFamily="18" charset="0"/>
              </a:rPr>
              <a:t>health </a:t>
            </a:r>
            <a:r>
              <a:rPr sz="2750" spc="35" dirty="0">
                <a:latin typeface="Times New Roman" panose="02020603050405020304" pitchFamily="18" charset="0"/>
                <a:cs typeface="Times New Roman" panose="02020603050405020304" pitchFamily="18" charset="0"/>
              </a:rPr>
              <a:t>worker  </a:t>
            </a:r>
            <a:r>
              <a:rPr sz="2750" spc="5" dirty="0">
                <a:latin typeface="Times New Roman" panose="02020603050405020304" pitchFamily="18" charset="0"/>
                <a:cs typeface="Times New Roman" panose="02020603050405020304" pitchFamily="18" charset="0"/>
              </a:rPr>
              <a:t>and </a:t>
            </a:r>
            <a:r>
              <a:rPr sz="2750" dirty="0">
                <a:latin typeface="Times New Roman" panose="02020603050405020304" pitchFamily="18" charset="0"/>
                <a:cs typeface="Times New Roman" panose="02020603050405020304" pitchFamily="18" charset="0"/>
              </a:rPr>
              <a:t>also </a:t>
            </a:r>
            <a:r>
              <a:rPr sz="2750" spc="5" dirty="0">
                <a:latin typeface="Times New Roman" panose="02020603050405020304" pitchFamily="18" charset="0"/>
                <a:cs typeface="Times New Roman" panose="02020603050405020304" pitchFamily="18" charset="0"/>
              </a:rPr>
              <a:t>assist </a:t>
            </a:r>
            <a:r>
              <a:rPr sz="2750" spc="35" dirty="0">
                <a:latin typeface="Times New Roman" panose="02020603050405020304" pitchFamily="18" charset="0"/>
                <a:cs typeface="Times New Roman" panose="02020603050405020304" pitchFamily="18" charset="0"/>
              </a:rPr>
              <a:t>the </a:t>
            </a:r>
            <a:r>
              <a:rPr sz="2750" spc="15" dirty="0">
                <a:latin typeface="Times New Roman" panose="02020603050405020304" pitchFamily="18" charset="0"/>
                <a:cs typeface="Times New Roman" panose="02020603050405020304" pitchFamily="18" charset="0"/>
              </a:rPr>
              <a:t>health assistant </a:t>
            </a:r>
            <a:r>
              <a:rPr sz="2750" spc="-35" dirty="0">
                <a:latin typeface="Times New Roman" panose="02020603050405020304" pitchFamily="18" charset="0"/>
                <a:cs typeface="Times New Roman" panose="02020603050405020304" pitchFamily="18" charset="0"/>
              </a:rPr>
              <a:t>in </a:t>
            </a:r>
            <a:r>
              <a:rPr sz="2750" spc="35" dirty="0">
                <a:latin typeface="Times New Roman" panose="02020603050405020304" pitchFamily="18" charset="0"/>
                <a:cs typeface="Times New Roman" panose="02020603050405020304" pitchFamily="18" charset="0"/>
              </a:rPr>
              <a:t>the school  </a:t>
            </a:r>
            <a:r>
              <a:rPr sz="2750" spc="-10" dirty="0">
                <a:latin typeface="Times New Roman" panose="02020603050405020304" pitchFamily="18" charset="0"/>
                <a:cs typeface="Times New Roman" panose="02020603050405020304" pitchFamily="18" charset="0"/>
              </a:rPr>
              <a:t>immunization</a:t>
            </a:r>
            <a:r>
              <a:rPr sz="2750" spc="405" dirty="0">
                <a:latin typeface="Times New Roman" panose="02020603050405020304" pitchFamily="18" charset="0"/>
                <a:cs typeface="Times New Roman" panose="02020603050405020304" pitchFamily="18" charset="0"/>
              </a:rPr>
              <a:t> </a:t>
            </a:r>
            <a:r>
              <a:rPr sz="2750" spc="10" dirty="0">
                <a:latin typeface="Times New Roman" panose="02020603050405020304" pitchFamily="18" charset="0"/>
                <a:cs typeface="Times New Roman" panose="02020603050405020304" pitchFamily="18" charset="0"/>
              </a:rPr>
              <a:t>programme.</a:t>
            </a:r>
            <a:endParaRPr sz="275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6575" y="1626298"/>
            <a:ext cx="8078470" cy="1307465"/>
          </a:xfrm>
          <a:prstGeom prst="rect">
            <a:avLst/>
          </a:prstGeom>
        </p:spPr>
        <p:txBody>
          <a:bodyPr vert="horz" wrap="square" lIns="0" tIns="5715" rIns="0" bIns="0" rtlCol="0">
            <a:spAutoFit/>
          </a:bodyPr>
          <a:lstStyle/>
          <a:p>
            <a:pPr marL="355600" marR="5080" indent="-343535" algn="just">
              <a:lnSpc>
                <a:spcPct val="102400"/>
              </a:lnSpc>
              <a:spcBef>
                <a:spcPts val="45"/>
              </a:spcBef>
              <a:buFont typeface="Wingdings"/>
              <a:buChar char=""/>
              <a:tabLst>
                <a:tab pos="356235" algn="l"/>
              </a:tabLst>
            </a:pPr>
            <a:r>
              <a:rPr sz="2750" spc="15" dirty="0">
                <a:latin typeface="Times New Roman" panose="02020603050405020304" pitchFamily="18" charset="0"/>
                <a:cs typeface="Times New Roman" panose="02020603050405020304" pitchFamily="18" charset="0"/>
              </a:rPr>
              <a:t>Spread the </a:t>
            </a:r>
            <a:r>
              <a:rPr sz="2750" spc="40" dirty="0">
                <a:latin typeface="Times New Roman" panose="02020603050405020304" pitchFamily="18" charset="0"/>
                <a:cs typeface="Times New Roman" panose="02020603050405020304" pitchFamily="18" charset="0"/>
              </a:rPr>
              <a:t>message </a:t>
            </a:r>
            <a:r>
              <a:rPr sz="2750" spc="60" dirty="0">
                <a:latin typeface="Times New Roman" panose="02020603050405020304" pitchFamily="18" charset="0"/>
                <a:cs typeface="Times New Roman" panose="02020603050405020304" pitchFamily="18" charset="0"/>
              </a:rPr>
              <a:t>of </a:t>
            </a:r>
            <a:r>
              <a:rPr sz="2750" spc="20" dirty="0">
                <a:latin typeface="Times New Roman" panose="02020603050405020304" pitchFamily="18" charset="0"/>
                <a:cs typeface="Times New Roman" panose="02020603050405020304" pitchFamily="18" charset="0"/>
              </a:rPr>
              <a:t>family </a:t>
            </a:r>
            <a:r>
              <a:rPr sz="2750" spc="25" dirty="0">
                <a:latin typeface="Times New Roman" panose="02020603050405020304" pitchFamily="18" charset="0"/>
                <a:cs typeface="Times New Roman" panose="02020603050405020304" pitchFamily="18" charset="0"/>
              </a:rPr>
              <a:t>planning </a:t>
            </a:r>
            <a:r>
              <a:rPr sz="2750" spc="-5" dirty="0">
                <a:latin typeface="Times New Roman" panose="02020603050405020304" pitchFamily="18" charset="0"/>
                <a:cs typeface="Times New Roman" panose="02020603050405020304" pitchFamily="18" charset="0"/>
              </a:rPr>
              <a:t>to </a:t>
            </a:r>
            <a:r>
              <a:rPr sz="2750" spc="40" dirty="0">
                <a:latin typeface="Times New Roman" panose="02020603050405020304" pitchFamily="18" charset="0"/>
                <a:cs typeface="Times New Roman" panose="02020603050405020304" pitchFamily="18" charset="0"/>
              </a:rPr>
              <a:t>the  </a:t>
            </a:r>
            <a:r>
              <a:rPr sz="2750" spc="20" dirty="0">
                <a:latin typeface="Times New Roman" panose="02020603050405020304" pitchFamily="18" charset="0"/>
                <a:cs typeface="Times New Roman" panose="02020603050405020304" pitchFamily="18" charset="0"/>
              </a:rPr>
              <a:t>couples </a:t>
            </a:r>
            <a:r>
              <a:rPr sz="2750" spc="5" dirty="0">
                <a:latin typeface="Times New Roman" panose="02020603050405020304" pitchFamily="18" charset="0"/>
                <a:cs typeface="Times New Roman" panose="02020603050405020304" pitchFamily="18" charset="0"/>
              </a:rPr>
              <a:t>and </a:t>
            </a:r>
            <a:r>
              <a:rPr sz="2750" spc="25" dirty="0">
                <a:latin typeface="Times New Roman" panose="02020603050405020304" pitchFamily="18" charset="0"/>
                <a:cs typeface="Times New Roman" panose="02020603050405020304" pitchFamily="18" charset="0"/>
              </a:rPr>
              <a:t>motivate them </a:t>
            </a:r>
            <a:r>
              <a:rPr sz="2750" spc="35" dirty="0">
                <a:latin typeface="Times New Roman" panose="02020603050405020304" pitchFamily="18" charset="0"/>
                <a:cs typeface="Times New Roman" panose="02020603050405020304" pitchFamily="18" charset="0"/>
              </a:rPr>
              <a:t>for </a:t>
            </a:r>
            <a:r>
              <a:rPr sz="2750" spc="20" dirty="0">
                <a:latin typeface="Times New Roman" panose="02020603050405020304" pitchFamily="18" charset="0"/>
                <a:cs typeface="Times New Roman" panose="02020603050405020304" pitchFamily="18" charset="0"/>
              </a:rPr>
              <a:t>family plannig  </a:t>
            </a:r>
            <a:r>
              <a:rPr sz="2750" spc="-10" dirty="0">
                <a:latin typeface="Times New Roman" panose="02020603050405020304" pitchFamily="18" charset="0"/>
                <a:cs typeface="Times New Roman" panose="02020603050405020304" pitchFamily="18" charset="0"/>
              </a:rPr>
              <a:t>individually </a:t>
            </a:r>
            <a:r>
              <a:rPr sz="2750" spc="5" dirty="0">
                <a:latin typeface="Times New Roman" panose="02020603050405020304" pitchFamily="18" charset="0"/>
                <a:cs typeface="Times New Roman" panose="02020603050405020304" pitchFamily="18" charset="0"/>
              </a:rPr>
              <a:t>and</a:t>
            </a:r>
            <a:r>
              <a:rPr sz="2750" spc="-320" dirty="0">
                <a:latin typeface="Times New Roman" panose="02020603050405020304" pitchFamily="18" charset="0"/>
                <a:cs typeface="Times New Roman" panose="02020603050405020304" pitchFamily="18" charset="0"/>
              </a:rPr>
              <a:t> </a:t>
            </a:r>
            <a:r>
              <a:rPr sz="2750" spc="20" dirty="0">
                <a:latin typeface="Times New Roman" panose="02020603050405020304" pitchFamily="18" charset="0"/>
                <a:cs typeface="Times New Roman" panose="02020603050405020304" pitchFamily="18" charset="0"/>
              </a:rPr>
              <a:t>groups.</a:t>
            </a:r>
            <a:endParaRPr sz="2750" dirty="0">
              <a:latin typeface="Times New Roman" panose="02020603050405020304" pitchFamily="18" charset="0"/>
              <a:cs typeface="Times New Roman" panose="02020603050405020304" pitchFamily="18" charset="0"/>
            </a:endParaRPr>
          </a:p>
        </p:txBody>
      </p:sp>
      <p:sp>
        <p:nvSpPr>
          <p:cNvPr id="3" name="object 3"/>
          <p:cNvSpPr txBox="1"/>
          <p:nvPr/>
        </p:nvSpPr>
        <p:spPr>
          <a:xfrm>
            <a:off x="536574" y="2999803"/>
            <a:ext cx="7921625" cy="4017125"/>
          </a:xfrm>
          <a:prstGeom prst="rect">
            <a:avLst/>
          </a:prstGeom>
        </p:spPr>
        <p:txBody>
          <a:bodyPr vert="horz" wrap="square" lIns="0" tIns="15875" rIns="0" bIns="0" rtlCol="0">
            <a:spAutoFit/>
          </a:bodyPr>
          <a:lstStyle/>
          <a:p>
            <a:pPr marL="355600" marR="5080" indent="-343535">
              <a:lnSpc>
                <a:spcPct val="100000"/>
              </a:lnSpc>
              <a:spcBef>
                <a:spcPts val="125"/>
              </a:spcBef>
              <a:buFont typeface="Wingdings"/>
              <a:buChar char=""/>
              <a:tabLst>
                <a:tab pos="356235" algn="l"/>
                <a:tab pos="1871345" algn="l"/>
                <a:tab pos="3091815" algn="l"/>
                <a:tab pos="3816350" algn="l"/>
                <a:tab pos="5427980" algn="l"/>
                <a:tab pos="6038215" algn="l"/>
              </a:tabLst>
            </a:pPr>
            <a:r>
              <a:rPr sz="2750" spc="35" dirty="0">
                <a:latin typeface="Times New Roman" panose="02020603050405020304" pitchFamily="18" charset="0"/>
                <a:cs typeface="Times New Roman" panose="02020603050405020304" pitchFamily="18" charset="0"/>
              </a:rPr>
              <a:t>P</a:t>
            </a:r>
            <a:r>
              <a:rPr sz="2750" spc="-20" dirty="0">
                <a:latin typeface="Times New Roman" panose="02020603050405020304" pitchFamily="18" charset="0"/>
                <a:cs typeface="Times New Roman" panose="02020603050405020304" pitchFamily="18" charset="0"/>
              </a:rPr>
              <a:t>r</a:t>
            </a:r>
            <a:r>
              <a:rPr sz="2750" spc="114" dirty="0">
                <a:latin typeface="Times New Roman" panose="02020603050405020304" pitchFamily="18" charset="0"/>
                <a:cs typeface="Times New Roman" panose="02020603050405020304" pitchFamily="18" charset="0"/>
              </a:rPr>
              <a:t>o</a:t>
            </a:r>
            <a:r>
              <a:rPr sz="2750" spc="-30" dirty="0">
                <a:latin typeface="Times New Roman" panose="02020603050405020304" pitchFamily="18" charset="0"/>
                <a:cs typeface="Times New Roman" panose="02020603050405020304" pitchFamily="18" charset="0"/>
              </a:rPr>
              <a:t>v</a:t>
            </a:r>
            <a:r>
              <a:rPr sz="2750" spc="-90" dirty="0">
                <a:latin typeface="Times New Roman" panose="02020603050405020304" pitchFamily="18" charset="0"/>
                <a:cs typeface="Times New Roman" panose="02020603050405020304" pitchFamily="18" charset="0"/>
              </a:rPr>
              <a:t>i</a:t>
            </a:r>
            <a:r>
              <a:rPr sz="2750" spc="114" dirty="0">
                <a:latin typeface="Times New Roman" panose="02020603050405020304" pitchFamily="18" charset="0"/>
                <a:cs typeface="Times New Roman" panose="02020603050405020304" pitchFamily="18" charset="0"/>
              </a:rPr>
              <a:t>d</a:t>
            </a:r>
            <a:r>
              <a:rPr sz="2750" spc="10" dirty="0">
                <a:latin typeface="Times New Roman" panose="02020603050405020304" pitchFamily="18" charset="0"/>
                <a:cs typeface="Times New Roman" panose="02020603050405020304" pitchFamily="18" charset="0"/>
              </a:rPr>
              <a:t>e</a:t>
            </a:r>
            <a:r>
              <a:rPr sz="2750" dirty="0">
                <a:latin typeface="Times New Roman" panose="02020603050405020304" pitchFamily="18" charset="0"/>
                <a:cs typeface="Times New Roman" panose="02020603050405020304" pitchFamily="18" charset="0"/>
              </a:rPr>
              <a:t>	</a:t>
            </a:r>
            <a:r>
              <a:rPr sz="2750" spc="-20" dirty="0">
                <a:latin typeface="Times New Roman" panose="02020603050405020304" pitchFamily="18" charset="0"/>
                <a:cs typeface="Times New Roman" panose="02020603050405020304" pitchFamily="18" charset="0"/>
              </a:rPr>
              <a:t>f</a:t>
            </a:r>
            <a:r>
              <a:rPr sz="2750" spc="114" dirty="0">
                <a:latin typeface="Times New Roman" panose="02020603050405020304" pitchFamily="18" charset="0"/>
                <a:cs typeface="Times New Roman" panose="02020603050405020304" pitchFamily="18" charset="0"/>
              </a:rPr>
              <a:t>o</a:t>
            </a:r>
            <a:r>
              <a:rPr sz="2750" spc="-15" dirty="0">
                <a:latin typeface="Times New Roman" panose="02020603050405020304" pitchFamily="18" charset="0"/>
                <a:cs typeface="Times New Roman" panose="02020603050405020304" pitchFamily="18" charset="0"/>
              </a:rPr>
              <a:t>l</a:t>
            </a:r>
            <a:r>
              <a:rPr sz="2750" spc="-90" dirty="0">
                <a:latin typeface="Times New Roman" panose="02020603050405020304" pitchFamily="18" charset="0"/>
                <a:cs typeface="Times New Roman" panose="02020603050405020304" pitchFamily="18" charset="0"/>
              </a:rPr>
              <a:t>l</a:t>
            </a:r>
            <a:r>
              <a:rPr sz="2750" spc="35" dirty="0">
                <a:latin typeface="Times New Roman" panose="02020603050405020304" pitchFamily="18" charset="0"/>
                <a:cs typeface="Times New Roman" panose="02020603050405020304" pitchFamily="18" charset="0"/>
              </a:rPr>
              <a:t>o</a:t>
            </a:r>
            <a:r>
              <a:rPr sz="2750" spc="15" dirty="0">
                <a:latin typeface="Times New Roman" panose="02020603050405020304" pitchFamily="18" charset="0"/>
                <a:cs typeface="Times New Roman" panose="02020603050405020304" pitchFamily="18" charset="0"/>
              </a:rPr>
              <a:t>w</a:t>
            </a:r>
            <a:r>
              <a:rPr sz="2750" dirty="0">
                <a:latin typeface="Times New Roman" panose="02020603050405020304" pitchFamily="18" charset="0"/>
                <a:cs typeface="Times New Roman" panose="02020603050405020304" pitchFamily="18" charset="0"/>
              </a:rPr>
              <a:t>	</a:t>
            </a:r>
            <a:r>
              <a:rPr sz="2750" spc="40" dirty="0">
                <a:latin typeface="Times New Roman" panose="02020603050405020304" pitchFamily="18" charset="0"/>
                <a:cs typeface="Times New Roman" panose="02020603050405020304" pitchFamily="18" charset="0"/>
              </a:rPr>
              <a:t>u</a:t>
            </a:r>
            <a:r>
              <a:rPr sz="2750" spc="10" dirty="0">
                <a:latin typeface="Times New Roman" panose="02020603050405020304" pitchFamily="18" charset="0"/>
                <a:cs typeface="Times New Roman" panose="02020603050405020304" pitchFamily="18" charset="0"/>
              </a:rPr>
              <a:t>p</a:t>
            </a:r>
            <a:r>
              <a:rPr sz="2750" dirty="0">
                <a:latin typeface="Times New Roman" panose="02020603050405020304" pitchFamily="18" charset="0"/>
                <a:cs typeface="Times New Roman" panose="02020603050405020304" pitchFamily="18" charset="0"/>
              </a:rPr>
              <a:t>	</a:t>
            </a:r>
            <a:r>
              <a:rPr sz="2750" spc="-30" dirty="0">
                <a:latin typeface="Times New Roman" panose="02020603050405020304" pitchFamily="18" charset="0"/>
                <a:cs typeface="Times New Roman" panose="02020603050405020304" pitchFamily="18" charset="0"/>
              </a:rPr>
              <a:t>s</a:t>
            </a:r>
            <a:r>
              <a:rPr sz="2750" spc="40" dirty="0">
                <a:latin typeface="Times New Roman" panose="02020603050405020304" pitchFamily="18" charset="0"/>
                <a:cs typeface="Times New Roman" panose="02020603050405020304" pitchFamily="18" charset="0"/>
              </a:rPr>
              <a:t>e</a:t>
            </a:r>
            <a:r>
              <a:rPr sz="2750" spc="55" dirty="0">
                <a:latin typeface="Times New Roman" panose="02020603050405020304" pitchFamily="18" charset="0"/>
                <a:cs typeface="Times New Roman" panose="02020603050405020304" pitchFamily="18" charset="0"/>
              </a:rPr>
              <a:t>r</a:t>
            </a:r>
            <a:r>
              <a:rPr sz="2750" spc="-30" dirty="0">
                <a:latin typeface="Times New Roman" panose="02020603050405020304" pitchFamily="18" charset="0"/>
                <a:cs typeface="Times New Roman" panose="02020603050405020304" pitchFamily="18" charset="0"/>
              </a:rPr>
              <a:t>v</a:t>
            </a:r>
            <a:r>
              <a:rPr sz="2750" spc="-15" dirty="0">
                <a:latin typeface="Times New Roman" panose="02020603050405020304" pitchFamily="18" charset="0"/>
                <a:cs typeface="Times New Roman" panose="02020603050405020304" pitchFamily="18" charset="0"/>
              </a:rPr>
              <a:t>i</a:t>
            </a:r>
            <a:r>
              <a:rPr sz="2750" spc="45" dirty="0">
                <a:latin typeface="Times New Roman" panose="02020603050405020304" pitchFamily="18" charset="0"/>
                <a:cs typeface="Times New Roman" panose="02020603050405020304" pitchFamily="18" charset="0"/>
              </a:rPr>
              <a:t>c</a:t>
            </a:r>
            <a:r>
              <a:rPr sz="2750" spc="40" dirty="0">
                <a:latin typeface="Times New Roman" panose="02020603050405020304" pitchFamily="18" charset="0"/>
                <a:cs typeface="Times New Roman" panose="02020603050405020304" pitchFamily="18" charset="0"/>
              </a:rPr>
              <a:t>e</a:t>
            </a:r>
            <a:r>
              <a:rPr sz="2750" spc="10" dirty="0">
                <a:latin typeface="Times New Roman" panose="02020603050405020304" pitchFamily="18" charset="0"/>
                <a:cs typeface="Times New Roman" panose="02020603050405020304" pitchFamily="18" charset="0"/>
              </a:rPr>
              <a:t>s</a:t>
            </a:r>
            <a:r>
              <a:rPr sz="2750" dirty="0">
                <a:latin typeface="Times New Roman" panose="02020603050405020304" pitchFamily="18" charset="0"/>
                <a:cs typeface="Times New Roman" panose="02020603050405020304" pitchFamily="18" charset="0"/>
              </a:rPr>
              <a:t>	</a:t>
            </a:r>
            <a:r>
              <a:rPr sz="2750" spc="-15" dirty="0">
                <a:latin typeface="Times New Roman" panose="02020603050405020304" pitchFamily="18" charset="0"/>
                <a:cs typeface="Times New Roman" panose="02020603050405020304" pitchFamily="18" charset="0"/>
              </a:rPr>
              <a:t>t</a:t>
            </a:r>
            <a:r>
              <a:rPr sz="2750" spc="15" dirty="0">
                <a:latin typeface="Times New Roman" panose="02020603050405020304" pitchFamily="18" charset="0"/>
                <a:cs typeface="Times New Roman" panose="02020603050405020304" pitchFamily="18" charset="0"/>
              </a:rPr>
              <a:t>o</a:t>
            </a:r>
            <a:r>
              <a:rPr sz="2750" dirty="0">
                <a:latin typeface="Times New Roman" panose="02020603050405020304" pitchFamily="18" charset="0"/>
                <a:cs typeface="Times New Roman" panose="02020603050405020304" pitchFamily="18" charset="0"/>
              </a:rPr>
              <a:t>	</a:t>
            </a:r>
            <a:r>
              <a:rPr sz="2750" spc="105" dirty="0">
                <a:latin typeface="Times New Roman" panose="02020603050405020304" pitchFamily="18" charset="0"/>
                <a:cs typeface="Times New Roman" panose="02020603050405020304" pitchFamily="18" charset="0"/>
              </a:rPr>
              <a:t>m</a:t>
            </a:r>
            <a:r>
              <a:rPr sz="2750" spc="40" dirty="0">
                <a:latin typeface="Times New Roman" panose="02020603050405020304" pitchFamily="18" charset="0"/>
                <a:cs typeface="Times New Roman" panose="02020603050405020304" pitchFamily="18" charset="0"/>
              </a:rPr>
              <a:t>a</a:t>
            </a:r>
            <a:r>
              <a:rPr sz="2750" spc="-10" dirty="0">
                <a:latin typeface="Times New Roman" panose="02020603050405020304" pitchFamily="18" charset="0"/>
                <a:cs typeface="Times New Roman" panose="02020603050405020304" pitchFamily="18" charset="0"/>
              </a:rPr>
              <a:t>l</a:t>
            </a:r>
            <a:r>
              <a:rPr sz="2750" spc="5" dirty="0">
                <a:latin typeface="Times New Roman" panose="02020603050405020304" pitchFamily="18" charset="0"/>
                <a:cs typeface="Times New Roman" panose="02020603050405020304" pitchFamily="18" charset="0"/>
              </a:rPr>
              <a:t>e  </a:t>
            </a:r>
            <a:r>
              <a:rPr sz="2750" spc="-5" dirty="0">
                <a:latin typeface="Times New Roman" panose="02020603050405020304" pitchFamily="18" charset="0"/>
                <a:cs typeface="Times New Roman" panose="02020603050405020304" pitchFamily="18" charset="0"/>
              </a:rPr>
              <a:t>planning</a:t>
            </a:r>
            <a:r>
              <a:rPr sz="2750" spc="250" dirty="0">
                <a:latin typeface="Times New Roman" panose="02020603050405020304" pitchFamily="18" charset="0"/>
                <a:cs typeface="Times New Roman" panose="02020603050405020304" pitchFamily="18" charset="0"/>
              </a:rPr>
              <a:t> </a:t>
            </a:r>
            <a:r>
              <a:rPr sz="2750" spc="10" dirty="0">
                <a:latin typeface="Times New Roman" panose="02020603050405020304" pitchFamily="18" charset="0"/>
                <a:cs typeface="Times New Roman" panose="02020603050405020304" pitchFamily="18" charset="0"/>
              </a:rPr>
              <a:t>acceptors</a:t>
            </a:r>
            <a:endParaRPr sz="2750" dirty="0">
              <a:latin typeface="Times New Roman" panose="02020603050405020304" pitchFamily="18" charset="0"/>
              <a:cs typeface="Times New Roman" panose="02020603050405020304" pitchFamily="18" charset="0"/>
            </a:endParaRPr>
          </a:p>
          <a:p>
            <a:pPr marL="355600" indent="-343535">
              <a:lnSpc>
                <a:spcPct val="100000"/>
              </a:lnSpc>
              <a:spcBef>
                <a:spcPts val="760"/>
              </a:spcBef>
              <a:buFont typeface="Wingdings"/>
              <a:buChar char=""/>
              <a:tabLst>
                <a:tab pos="356235" algn="l"/>
                <a:tab pos="1899920" algn="l"/>
              </a:tabLst>
            </a:pPr>
            <a:r>
              <a:rPr sz="2750" spc="-20" dirty="0">
                <a:latin typeface="Times New Roman" panose="02020603050405020304" pitchFamily="18" charset="0"/>
                <a:cs typeface="Times New Roman" panose="02020603050405020304" pitchFamily="18" charset="0"/>
              </a:rPr>
              <a:t>Establish	male </a:t>
            </a:r>
            <a:r>
              <a:rPr sz="2750" spc="15" dirty="0">
                <a:latin typeface="Times New Roman" panose="02020603050405020304" pitchFamily="18" charset="0"/>
                <a:cs typeface="Times New Roman" panose="02020603050405020304" pitchFamily="18" charset="0"/>
              </a:rPr>
              <a:t>depot </a:t>
            </a:r>
            <a:r>
              <a:rPr sz="2750" dirty="0">
                <a:latin typeface="Times New Roman" panose="02020603050405020304" pitchFamily="18" charset="0"/>
                <a:cs typeface="Times New Roman" panose="02020603050405020304" pitchFamily="18" charset="0"/>
              </a:rPr>
              <a:t>holders </a:t>
            </a:r>
            <a:r>
              <a:rPr sz="2750" spc="-40" dirty="0">
                <a:latin typeface="Times New Roman" panose="02020603050405020304" pitchFamily="18" charset="0"/>
                <a:cs typeface="Times New Roman" panose="02020603050405020304" pitchFamily="18" charset="0"/>
              </a:rPr>
              <a:t>in </a:t>
            </a:r>
            <a:r>
              <a:rPr sz="2750" spc="15" dirty="0">
                <a:latin typeface="Times New Roman" panose="02020603050405020304" pitchFamily="18" charset="0"/>
                <a:cs typeface="Times New Roman" panose="02020603050405020304" pitchFamily="18" charset="0"/>
              </a:rPr>
              <a:t>the</a:t>
            </a:r>
            <a:r>
              <a:rPr sz="2750" spc="580" dirty="0">
                <a:latin typeface="Times New Roman" panose="02020603050405020304" pitchFamily="18" charset="0"/>
                <a:cs typeface="Times New Roman" panose="02020603050405020304" pitchFamily="18" charset="0"/>
              </a:rPr>
              <a:t> </a:t>
            </a:r>
            <a:r>
              <a:rPr sz="2750" spc="-20" dirty="0">
                <a:latin typeface="Times New Roman" panose="02020603050405020304" pitchFamily="18" charset="0"/>
                <a:cs typeface="Times New Roman" panose="02020603050405020304" pitchFamily="18" charset="0"/>
              </a:rPr>
              <a:t>area</a:t>
            </a:r>
            <a:r>
              <a:rPr sz="2750" spc="-20" dirty="0" smtClean="0">
                <a:latin typeface="Times New Roman" panose="02020603050405020304" pitchFamily="18" charset="0"/>
                <a:cs typeface="Times New Roman" panose="02020603050405020304" pitchFamily="18" charset="0"/>
              </a:rPr>
              <a:t>.</a:t>
            </a:r>
            <a:endParaRPr lang="en-IN" sz="2750" spc="-20" dirty="0" smtClean="0">
              <a:latin typeface="Times New Roman" panose="02020603050405020304" pitchFamily="18" charset="0"/>
              <a:cs typeface="Times New Roman" panose="02020603050405020304" pitchFamily="18" charset="0"/>
            </a:endParaRPr>
          </a:p>
          <a:p>
            <a:pPr marL="355600" indent="-343535">
              <a:lnSpc>
                <a:spcPct val="100000"/>
              </a:lnSpc>
              <a:spcBef>
                <a:spcPts val="760"/>
              </a:spcBef>
              <a:buFont typeface="Wingdings"/>
              <a:buChar char=""/>
              <a:tabLst>
                <a:tab pos="356235" algn="l"/>
                <a:tab pos="1899920" algn="l"/>
              </a:tabLst>
            </a:pPr>
            <a:r>
              <a:rPr lang="en-IN" sz="2750" spc="-20" dirty="0" smtClean="0">
                <a:latin typeface="Times New Roman" panose="02020603050405020304" pitchFamily="18" charset="0"/>
                <a:cs typeface="Times New Roman" panose="02020603050405020304" pitchFamily="18" charset="0"/>
              </a:rPr>
              <a:t>Health and family education</a:t>
            </a:r>
          </a:p>
          <a:p>
            <a:pPr marL="355600" indent="-343535">
              <a:lnSpc>
                <a:spcPct val="100000"/>
              </a:lnSpc>
              <a:spcBef>
                <a:spcPts val="760"/>
              </a:spcBef>
              <a:buFont typeface="Wingdings"/>
              <a:buChar char=""/>
              <a:tabLst>
                <a:tab pos="356235" algn="l"/>
                <a:tab pos="1899920" algn="l"/>
              </a:tabLst>
            </a:pPr>
            <a:r>
              <a:rPr lang="en-IN" sz="2750" spc="-20" dirty="0" smtClean="0">
                <a:latin typeface="Times New Roman" panose="02020603050405020304" pitchFamily="18" charset="0"/>
                <a:cs typeface="Times New Roman" panose="02020603050405020304" pitchFamily="18" charset="0"/>
              </a:rPr>
              <a:t>Vital events</a:t>
            </a:r>
          </a:p>
          <a:p>
            <a:pPr marL="355600" indent="-343535">
              <a:lnSpc>
                <a:spcPct val="100000"/>
              </a:lnSpc>
              <a:spcBef>
                <a:spcPts val="760"/>
              </a:spcBef>
              <a:buFont typeface="Wingdings"/>
              <a:buChar char=""/>
              <a:tabLst>
                <a:tab pos="356235" algn="l"/>
                <a:tab pos="1899920" algn="l"/>
              </a:tabLst>
            </a:pPr>
            <a:r>
              <a:rPr lang="en-IN" sz="2750" spc="-20" dirty="0" smtClean="0">
                <a:latin typeface="Times New Roman" panose="02020603050405020304" pitchFamily="18" charset="0"/>
                <a:cs typeface="Times New Roman" panose="02020603050405020304" pitchFamily="18" charset="0"/>
              </a:rPr>
              <a:t>Nutrition </a:t>
            </a:r>
          </a:p>
          <a:p>
            <a:pPr marL="355600" indent="-343535">
              <a:lnSpc>
                <a:spcPct val="100000"/>
              </a:lnSpc>
              <a:spcBef>
                <a:spcPts val="760"/>
              </a:spcBef>
              <a:buFont typeface="Wingdings"/>
              <a:buChar char=""/>
              <a:tabLst>
                <a:tab pos="356235" algn="l"/>
                <a:tab pos="1899920" algn="l"/>
              </a:tabLst>
            </a:pPr>
            <a:r>
              <a:rPr lang="en-IN" sz="2750" spc="-20" dirty="0" smtClean="0">
                <a:latin typeface="Times New Roman" panose="02020603050405020304" pitchFamily="18" charset="0"/>
                <a:cs typeface="Times New Roman" panose="02020603050405020304" pitchFamily="18" charset="0"/>
              </a:rPr>
              <a:t>Reproductive and child health programme</a:t>
            </a:r>
          </a:p>
          <a:p>
            <a:pPr marL="12065">
              <a:lnSpc>
                <a:spcPct val="100000"/>
              </a:lnSpc>
              <a:spcBef>
                <a:spcPts val="760"/>
              </a:spcBef>
              <a:tabLst>
                <a:tab pos="356235" algn="l"/>
                <a:tab pos="1899920" algn="l"/>
              </a:tabLst>
            </a:pPr>
            <a:endParaRPr sz="2750" dirty="0">
              <a:latin typeface="Times New Roman" panose="02020603050405020304" pitchFamily="18" charset="0"/>
              <a:cs typeface="Times New Roman" panose="02020603050405020304" pitchFamily="18" charset="0"/>
            </a:endParaRPr>
          </a:p>
        </p:txBody>
      </p:sp>
      <p:sp>
        <p:nvSpPr>
          <p:cNvPr id="4" name="object 4"/>
          <p:cNvSpPr txBox="1"/>
          <p:nvPr/>
        </p:nvSpPr>
        <p:spPr>
          <a:xfrm>
            <a:off x="7649591" y="2999803"/>
            <a:ext cx="963930" cy="448945"/>
          </a:xfrm>
          <a:prstGeom prst="rect">
            <a:avLst/>
          </a:prstGeom>
        </p:spPr>
        <p:txBody>
          <a:bodyPr vert="horz" wrap="square" lIns="0" tIns="15875" rIns="0" bIns="0" rtlCol="0">
            <a:spAutoFit/>
          </a:bodyPr>
          <a:lstStyle/>
          <a:p>
            <a:pPr marL="12700">
              <a:lnSpc>
                <a:spcPct val="100000"/>
              </a:lnSpc>
              <a:spcBef>
                <a:spcPts val="125"/>
              </a:spcBef>
            </a:pPr>
            <a:r>
              <a:rPr sz="2750" spc="55" dirty="0">
                <a:latin typeface="Arial"/>
                <a:cs typeface="Arial"/>
              </a:rPr>
              <a:t>f</a:t>
            </a:r>
            <a:r>
              <a:rPr sz="2750" spc="-35" dirty="0">
                <a:latin typeface="Arial"/>
                <a:cs typeface="Arial"/>
              </a:rPr>
              <a:t>a</a:t>
            </a:r>
            <a:r>
              <a:rPr sz="2750" spc="105" dirty="0">
                <a:latin typeface="Arial"/>
                <a:cs typeface="Arial"/>
              </a:rPr>
              <a:t>m</a:t>
            </a:r>
            <a:r>
              <a:rPr sz="2750" spc="-15" dirty="0">
                <a:latin typeface="Arial"/>
                <a:cs typeface="Arial"/>
              </a:rPr>
              <a:t>i</a:t>
            </a:r>
            <a:r>
              <a:rPr sz="2750" spc="60" dirty="0">
                <a:latin typeface="Arial"/>
                <a:cs typeface="Arial"/>
              </a:rPr>
              <a:t>l</a:t>
            </a:r>
            <a:r>
              <a:rPr sz="2750" spc="10" dirty="0">
                <a:latin typeface="Arial"/>
                <a:cs typeface="Arial"/>
              </a:rPr>
              <a:t>y</a:t>
            </a:r>
            <a:endParaRPr sz="2750">
              <a:latin typeface="Arial"/>
              <a:cs typeface="Aria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9013" y="571118"/>
            <a:ext cx="6125972" cy="984885"/>
          </a:xfrm>
        </p:spPr>
        <p:txBody>
          <a:bodyPr>
            <a:normAutofit fontScale="90000"/>
          </a:bodyPr>
          <a:lstStyle/>
          <a:p>
            <a:r>
              <a:rPr lang="en-IN" b="1" spc="-15" dirty="0">
                <a:latin typeface="Times New Roman" panose="02020603050405020304" pitchFamily="18" charset="0"/>
                <a:cs typeface="Times New Roman" panose="02020603050405020304" pitchFamily="18" charset="0"/>
              </a:rPr>
              <a:t>HEALTH</a:t>
            </a:r>
            <a:r>
              <a:rPr lang="en-IN" b="1" spc="-395" dirty="0">
                <a:latin typeface="Times New Roman" panose="02020603050405020304" pitchFamily="18" charset="0"/>
                <a:cs typeface="Times New Roman" panose="02020603050405020304" pitchFamily="18" charset="0"/>
              </a:rPr>
              <a:t> </a:t>
            </a:r>
            <a:r>
              <a:rPr lang="en-IN" b="1" dirty="0" smtClean="0">
                <a:latin typeface="Times New Roman" panose="02020603050405020304" pitchFamily="18" charset="0"/>
                <a:cs typeface="Times New Roman" panose="02020603050405020304" pitchFamily="18" charset="0"/>
              </a:rPr>
              <a:t>ASSISTANTS </a:t>
            </a:r>
            <a:r>
              <a:rPr lang="en-IN" b="1" dirty="0" smtClean="0">
                <a:latin typeface="Times New Roman" panose="02020603050405020304" pitchFamily="18" charset="0"/>
                <a:cs typeface="Times New Roman" panose="02020603050405020304" pitchFamily="18" charset="0"/>
              </a:rPr>
              <a:t>(</a:t>
            </a:r>
            <a:r>
              <a:rPr lang="en-IN" b="1" dirty="0" smtClean="0">
                <a:latin typeface="Times New Roman" panose="02020603050405020304" pitchFamily="18" charset="0"/>
                <a:cs typeface="Times New Roman" panose="02020603050405020304" pitchFamily="18" charset="0"/>
              </a:rPr>
              <a:t>FEMALE)</a:t>
            </a:r>
            <a:r>
              <a:rPr lang="en-IN" b="1" dirty="0" smtClean="0">
                <a:latin typeface="Times New Roman" panose="02020603050405020304" pitchFamily="18" charset="0"/>
                <a:cs typeface="Times New Roman" panose="02020603050405020304" pitchFamily="18" charset="0"/>
              </a:rPr>
              <a:t>-  LHV</a:t>
            </a:r>
            <a:endParaRPr lang="en-IN" b="1"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idx="1"/>
          </p:nvPr>
        </p:nvSpPr>
        <p:spPr>
          <a:xfrm>
            <a:off x="528954" y="1626298"/>
            <a:ext cx="8086090" cy="2539157"/>
          </a:xfrm>
        </p:spPr>
        <p:txBody>
          <a:bodyPr/>
          <a:lstStyle/>
          <a:p>
            <a:endParaRPr lang="en-US" dirty="0" smtClean="0"/>
          </a:p>
          <a:p>
            <a:r>
              <a:rPr lang="en-US" dirty="0" smtClean="0">
                <a:latin typeface="Times New Roman" panose="02020603050405020304" pitchFamily="18" charset="0"/>
                <a:cs typeface="Times New Roman" panose="02020603050405020304" pitchFamily="18" charset="0"/>
              </a:rPr>
              <a:t>Under </a:t>
            </a:r>
            <a:r>
              <a:rPr lang="en-US" dirty="0" smtClean="0">
                <a:latin typeface="Times New Roman" panose="02020603050405020304" pitchFamily="18" charset="0"/>
                <a:cs typeface="Times New Roman" panose="02020603050405020304" pitchFamily="18" charset="0"/>
              </a:rPr>
              <a:t>the multipurpose workers </a:t>
            </a:r>
            <a:r>
              <a:rPr lang="en-US" dirty="0" err="1" smtClean="0">
                <a:latin typeface="Times New Roman" panose="02020603050405020304" pitchFamily="18" charset="0"/>
                <a:cs typeface="Times New Roman" panose="02020603050405020304" pitchFamily="18" charset="0"/>
              </a:rPr>
              <a:t>scheme,a</a:t>
            </a:r>
            <a:r>
              <a:rPr lang="en-US" dirty="0" smtClean="0">
                <a:latin typeface="Times New Roman" panose="02020603050405020304" pitchFamily="18" charset="0"/>
                <a:cs typeface="Times New Roman" panose="02020603050405020304" pitchFamily="18" charset="0"/>
              </a:rPr>
              <a:t> health assistant female is expected to cover a population of 30,000 (20,000 in tribal </a:t>
            </a:r>
            <a:r>
              <a:rPr lang="en-US" dirty="0" err="1" smtClean="0">
                <a:latin typeface="Times New Roman" panose="02020603050405020304" pitchFamily="18" charset="0"/>
                <a:cs typeface="Times New Roman" panose="02020603050405020304" pitchFamily="18" charset="0"/>
              </a:rPr>
              <a:t>area,and</a:t>
            </a:r>
            <a:r>
              <a:rPr lang="en-US" dirty="0" smtClean="0">
                <a:latin typeface="Times New Roman" panose="02020603050405020304" pitchFamily="18" charset="0"/>
                <a:cs typeface="Times New Roman" panose="02020603050405020304" pitchFamily="18" charset="0"/>
              </a:rPr>
              <a:t> hilly area)in which there are six sub </a:t>
            </a:r>
            <a:r>
              <a:rPr lang="en-US" dirty="0" err="1" smtClean="0">
                <a:latin typeface="Times New Roman" panose="02020603050405020304" pitchFamily="18" charset="0"/>
                <a:cs typeface="Times New Roman" panose="02020603050405020304" pitchFamily="18" charset="0"/>
              </a:rPr>
              <a:t>centres</a:t>
            </a:r>
            <a:r>
              <a:rPr lang="en-US" dirty="0" smtClean="0">
                <a:latin typeface="Times New Roman" panose="02020603050405020304" pitchFamily="18" charset="0"/>
                <a:cs typeface="Times New Roman" panose="02020603050405020304" pitchFamily="18" charset="0"/>
              </a:rPr>
              <a:t>, each with health worker female. The health assistant female will carry out following duties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36241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528954" y="1371600"/>
            <a:ext cx="8086090" cy="5847755"/>
          </a:xfrm>
        </p:spPr>
        <p:txBody>
          <a:bodyPr>
            <a:normAutofit/>
          </a:bodyPr>
          <a:lstStyle/>
          <a:p>
            <a:pPr marL="0" indent="0">
              <a:buNone/>
            </a:pPr>
            <a:r>
              <a:rPr lang="en-US" sz="2400" b="1" dirty="0" smtClean="0">
                <a:latin typeface="Times New Roman" panose="02020603050405020304" pitchFamily="18" charset="0"/>
                <a:cs typeface="Times New Roman" panose="02020603050405020304" pitchFamily="18" charset="0"/>
              </a:rPr>
              <a:t>1.Supervise and guidance</a:t>
            </a:r>
          </a:p>
          <a:p>
            <a:r>
              <a:rPr lang="en-US" sz="2400" dirty="0" smtClean="0">
                <a:latin typeface="Times New Roman" panose="02020603050405020304" pitchFamily="18" charset="0"/>
                <a:cs typeface="Times New Roman" panose="02020603050405020304" pitchFamily="18" charset="0"/>
              </a:rPr>
              <a:t>-health worker </a:t>
            </a:r>
            <a:r>
              <a:rPr lang="en-US" sz="2400" dirty="0" err="1" smtClean="0">
                <a:latin typeface="Times New Roman" panose="02020603050405020304" pitchFamily="18" charset="0"/>
                <a:cs typeface="Times New Roman" panose="02020603050405020304" pitchFamily="18" charset="0"/>
              </a:rPr>
              <a:t>female,Dais</a:t>
            </a:r>
            <a:r>
              <a:rPr lang="en-US" sz="2400" dirty="0" smtClean="0">
                <a:latin typeface="Times New Roman" panose="02020603050405020304" pitchFamily="18" charset="0"/>
                <a:cs typeface="Times New Roman" panose="02020603050405020304" pitchFamily="18" charset="0"/>
              </a:rPr>
              <a:t>, and guide ASHA in the delivery of health care service to the community </a:t>
            </a:r>
          </a:p>
          <a:p>
            <a:r>
              <a:rPr lang="en-US" sz="2400" dirty="0" smtClean="0">
                <a:latin typeface="Times New Roman" panose="02020603050405020304" pitchFamily="18" charset="0"/>
                <a:cs typeface="Times New Roman" panose="02020603050405020304" pitchFamily="18" charset="0"/>
              </a:rPr>
              <a:t>-Help the health worker female in improving the skills for working in the </a:t>
            </a:r>
            <a:r>
              <a:rPr lang="en-US" sz="2400" dirty="0" err="1" smtClean="0">
                <a:latin typeface="Times New Roman" panose="02020603050405020304" pitchFamily="18" charset="0"/>
                <a:cs typeface="Times New Roman" panose="02020603050405020304" pitchFamily="18" charset="0"/>
              </a:rPr>
              <a:t>community,in</a:t>
            </a:r>
            <a:r>
              <a:rPr lang="en-US" sz="2400" dirty="0" smtClean="0">
                <a:latin typeface="Times New Roman" panose="02020603050405020304" pitchFamily="18" charset="0"/>
                <a:cs typeface="Times New Roman" panose="02020603050405020304" pitchFamily="18" charset="0"/>
              </a:rPr>
              <a:t> planning and organizing the </a:t>
            </a:r>
            <a:r>
              <a:rPr lang="en-US" sz="2400" dirty="0" err="1" smtClean="0">
                <a:latin typeface="Times New Roman" panose="02020603050405020304" pitchFamily="18" charset="0"/>
                <a:cs typeface="Times New Roman" panose="02020603050405020304" pitchFamily="18" charset="0"/>
              </a:rPr>
              <a:t>programme</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-visit each </a:t>
            </a:r>
            <a:r>
              <a:rPr lang="en-US" sz="2400" dirty="0" err="1" smtClean="0">
                <a:latin typeface="Times New Roman" panose="02020603050405020304" pitchFamily="18" charset="0"/>
                <a:cs typeface="Times New Roman" panose="02020603050405020304" pitchFamily="18" charset="0"/>
              </a:rPr>
              <a:t>subcentre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atleast</a:t>
            </a:r>
            <a:r>
              <a:rPr lang="en-US" sz="2400" dirty="0" smtClean="0">
                <a:latin typeface="Times New Roman" panose="02020603050405020304" pitchFamily="18" charset="0"/>
                <a:cs typeface="Times New Roman" panose="02020603050405020304" pitchFamily="18" charset="0"/>
              </a:rPr>
              <a:t> once a week on a fixed days</a:t>
            </a:r>
          </a:p>
          <a:p>
            <a:r>
              <a:rPr lang="en-US" sz="2400" dirty="0" smtClean="0">
                <a:latin typeface="Times New Roman" panose="02020603050405020304" pitchFamily="18" charset="0"/>
                <a:cs typeface="Times New Roman" panose="02020603050405020304" pitchFamily="18" charset="0"/>
              </a:rPr>
              <a:t>2</a:t>
            </a:r>
            <a:r>
              <a:rPr lang="en-US" sz="2400" b="1" dirty="0" smtClean="0">
                <a:latin typeface="Times New Roman" panose="02020603050405020304" pitchFamily="18" charset="0"/>
                <a:cs typeface="Times New Roman" panose="02020603050405020304" pitchFamily="18" charset="0"/>
              </a:rPr>
              <a:t>. Team work</a:t>
            </a:r>
          </a:p>
          <a:p>
            <a:r>
              <a:rPr lang="en-US" sz="2400" dirty="0" smtClean="0">
                <a:latin typeface="Times New Roman" panose="02020603050405020304" pitchFamily="18" charset="0"/>
                <a:cs typeface="Times New Roman" panose="02020603050405020304" pitchFamily="18" charset="0"/>
              </a:rPr>
              <a:t>Help the health workers to work as a part of health team</a:t>
            </a:r>
          </a:p>
          <a:p>
            <a:r>
              <a:rPr lang="en-US" sz="2400" dirty="0" smtClean="0">
                <a:latin typeface="Times New Roman" panose="02020603050405020304" pitchFamily="18" charset="0"/>
                <a:cs typeface="Times New Roman" panose="02020603050405020304" pitchFamily="18" charset="0"/>
              </a:rPr>
              <a:t>Conduct regular staff meeting with the health workers in co-ordination with health assistant (male)</a:t>
            </a:r>
          </a:p>
          <a:p>
            <a:r>
              <a:rPr lang="en-US" sz="2400" dirty="0" smtClean="0">
                <a:latin typeface="Times New Roman" panose="02020603050405020304" pitchFamily="18" charset="0"/>
                <a:cs typeface="Times New Roman" panose="02020603050405020304" pitchFamily="18" charset="0"/>
              </a:rPr>
              <a:t>Assist MO of PHC in the organization of the different health services in the areas</a:t>
            </a:r>
          </a:p>
          <a:p>
            <a:r>
              <a:rPr lang="en-US" sz="2400" dirty="0" smtClean="0">
                <a:latin typeface="Times New Roman" panose="02020603050405020304" pitchFamily="18" charset="0"/>
                <a:cs typeface="Times New Roman" panose="02020603050405020304" pitchFamily="18" charset="0"/>
              </a:rPr>
              <a:t>Co-ordinate the health activities in her area with other department and agencies</a:t>
            </a:r>
          </a:p>
          <a:p>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53093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Text Placeholder 2"/>
          <p:cNvSpPr>
            <a:spLocks noGrp="1"/>
          </p:cNvSpPr>
          <p:nvPr>
            <p:ph idx="1"/>
          </p:nvPr>
        </p:nvSpPr>
        <p:spPr>
          <a:xfrm>
            <a:off x="528954" y="1626298"/>
            <a:ext cx="8086090" cy="4847481"/>
          </a:xfrm>
        </p:spPr>
        <p:txBody>
          <a:bodyPr>
            <a:normAutofit fontScale="92500" lnSpcReduction="10000"/>
          </a:bodyPr>
          <a:lstStyle/>
          <a:p>
            <a:r>
              <a:rPr lang="en-US" dirty="0" smtClean="0"/>
              <a:t>3. </a:t>
            </a:r>
            <a:r>
              <a:rPr lang="en-US" sz="2400" b="1" dirty="0" smtClean="0">
                <a:latin typeface="Times New Roman" panose="02020603050405020304" pitchFamily="18" charset="0"/>
                <a:cs typeface="Times New Roman" panose="02020603050405020304" pitchFamily="18" charset="0"/>
              </a:rPr>
              <a:t>Supplies ,equipment and maintains of sub Centre</a:t>
            </a:r>
          </a:p>
          <a:p>
            <a:r>
              <a:rPr lang="en-US" dirty="0" smtClean="0"/>
              <a:t>-</a:t>
            </a:r>
            <a:r>
              <a:rPr lang="en-US" sz="2000" dirty="0" smtClean="0">
                <a:latin typeface="Times New Roman" panose="02020603050405020304" pitchFamily="18" charset="0"/>
                <a:cs typeface="Times New Roman" panose="02020603050405020304" pitchFamily="18" charset="0"/>
              </a:rPr>
              <a:t>check at regular intervals the stores available at a </a:t>
            </a:r>
            <a:r>
              <a:rPr lang="en-US" sz="2000" dirty="0" err="1" smtClean="0">
                <a:latin typeface="Times New Roman" panose="02020603050405020304" pitchFamily="18" charset="0"/>
                <a:cs typeface="Times New Roman" panose="02020603050405020304" pitchFamily="18" charset="0"/>
              </a:rPr>
              <a:t>subcentre</a:t>
            </a:r>
            <a:r>
              <a:rPr lang="en-US" sz="2000" dirty="0" smtClean="0">
                <a:latin typeface="Times New Roman" panose="02020603050405020304" pitchFamily="18" charset="0"/>
                <a:cs typeface="Times New Roman" panose="02020603050405020304" pitchFamily="18" charset="0"/>
              </a:rPr>
              <a:t> and help in procurement of supplies and </a:t>
            </a:r>
            <a:r>
              <a:rPr lang="en-US" sz="2000" dirty="0" err="1" smtClean="0">
                <a:latin typeface="Times New Roman" panose="02020603050405020304" pitchFamily="18" charset="0"/>
                <a:cs typeface="Times New Roman" panose="02020603050405020304" pitchFamily="18" charset="0"/>
              </a:rPr>
              <a:t>equipments</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-Check that drugs at the </a:t>
            </a:r>
            <a:r>
              <a:rPr lang="en-US" sz="2000" dirty="0" err="1" smtClean="0">
                <a:latin typeface="Times New Roman" panose="02020603050405020304" pitchFamily="18" charset="0"/>
                <a:cs typeface="Times New Roman" panose="02020603050405020304" pitchFamily="18" charset="0"/>
              </a:rPr>
              <a:t>subcentre</a:t>
            </a:r>
            <a:r>
              <a:rPr lang="en-US" sz="2000" dirty="0" smtClean="0">
                <a:latin typeface="Times New Roman" panose="02020603050405020304" pitchFamily="18" charset="0"/>
                <a:cs typeface="Times New Roman" panose="02020603050405020304" pitchFamily="18" charset="0"/>
              </a:rPr>
              <a:t> are properly stored and equipment is well maintained</a:t>
            </a:r>
          </a:p>
          <a:p>
            <a:r>
              <a:rPr lang="en-US" sz="2000" dirty="0" smtClean="0">
                <a:latin typeface="Times New Roman" panose="02020603050405020304" pitchFamily="18" charset="0"/>
                <a:cs typeface="Times New Roman" panose="02020603050405020304" pitchFamily="18" charset="0"/>
              </a:rPr>
              <a:t>-ensure that health worker female maintains her general </a:t>
            </a:r>
            <a:r>
              <a:rPr lang="en-US" sz="2000" dirty="0" err="1" smtClean="0">
                <a:latin typeface="Times New Roman" panose="02020603050405020304" pitchFamily="18" charset="0"/>
                <a:cs typeface="Times New Roman" panose="02020603050405020304" pitchFamily="18" charset="0"/>
              </a:rPr>
              <a:t>kit,midwifery</a:t>
            </a:r>
            <a:r>
              <a:rPr lang="en-US" sz="2000" dirty="0" smtClean="0">
                <a:latin typeface="Times New Roman" panose="02020603050405020304" pitchFamily="18" charset="0"/>
                <a:cs typeface="Times New Roman" panose="02020603050405020304" pitchFamily="18" charset="0"/>
              </a:rPr>
              <a:t> kit and </a:t>
            </a:r>
            <a:r>
              <a:rPr lang="en-US" sz="2000" dirty="0" err="1" smtClean="0">
                <a:latin typeface="Times New Roman" panose="02020603050405020304" pitchFamily="18" charset="0"/>
                <a:cs typeface="Times New Roman" panose="02020603050405020304" pitchFamily="18" charset="0"/>
              </a:rPr>
              <a:t>dai</a:t>
            </a:r>
            <a:r>
              <a:rPr lang="en-US" sz="2000" dirty="0" smtClean="0">
                <a:latin typeface="Times New Roman" panose="02020603050405020304" pitchFamily="18" charset="0"/>
                <a:cs typeface="Times New Roman" panose="02020603050405020304" pitchFamily="18" charset="0"/>
              </a:rPr>
              <a:t> kit in the </a:t>
            </a:r>
            <a:r>
              <a:rPr lang="en-US" sz="2000" dirty="0" err="1" smtClean="0">
                <a:latin typeface="Times New Roman" panose="02020603050405020304" pitchFamily="18" charset="0"/>
                <a:cs typeface="Times New Roman" panose="02020603050405020304" pitchFamily="18" charset="0"/>
              </a:rPr>
              <a:t>properway</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4</a:t>
            </a:r>
            <a:r>
              <a:rPr lang="en-US" sz="2000" b="1" dirty="0" smtClean="0">
                <a:latin typeface="Times New Roman" panose="02020603050405020304" pitchFamily="18" charset="0"/>
                <a:cs typeface="Times New Roman" panose="02020603050405020304" pitchFamily="18" charset="0"/>
              </a:rPr>
              <a:t>. Record and report</a:t>
            </a:r>
          </a:p>
          <a:p>
            <a:r>
              <a:rPr lang="en-US" sz="2000" dirty="0" err="1" smtClean="0">
                <a:latin typeface="Times New Roman" panose="02020603050405020304" pitchFamily="18" charset="0"/>
                <a:cs typeface="Times New Roman" panose="02020603050405020304" pitchFamily="18" charset="0"/>
              </a:rPr>
              <a:t>Scrutinise</a:t>
            </a:r>
            <a:r>
              <a:rPr lang="en-US" sz="2000" dirty="0" smtClean="0">
                <a:latin typeface="Times New Roman" panose="02020603050405020304" pitchFamily="18" charset="0"/>
                <a:cs typeface="Times New Roman" panose="02020603050405020304" pitchFamily="18" charset="0"/>
              </a:rPr>
              <a:t> the maintenance od f records by HW(F) and guide her in their proper </a:t>
            </a:r>
            <a:r>
              <a:rPr lang="en-US" sz="2000" dirty="0" err="1" smtClean="0">
                <a:latin typeface="Times New Roman" panose="02020603050405020304" pitchFamily="18" charset="0"/>
                <a:cs typeface="Times New Roman" panose="02020603050405020304" pitchFamily="18" charset="0"/>
              </a:rPr>
              <a:t>maintance</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Review report received from the Health worker female</a:t>
            </a:r>
          </a:p>
          <a:p>
            <a:r>
              <a:rPr lang="en-US" sz="2000" dirty="0" smtClean="0">
                <a:latin typeface="Times New Roman" panose="02020603050405020304" pitchFamily="18" charset="0"/>
                <a:cs typeface="Times New Roman" panose="02020603050405020304" pitchFamily="18" charset="0"/>
              </a:rPr>
              <a:t>Consolidate and submit monthly report to the medical officer at PHC</a:t>
            </a:r>
          </a:p>
          <a:p>
            <a:r>
              <a:rPr lang="en-US" sz="2000" b="1" dirty="0" smtClean="0">
                <a:latin typeface="Times New Roman" panose="02020603050405020304" pitchFamily="18" charset="0"/>
                <a:cs typeface="Times New Roman" panose="02020603050405020304" pitchFamily="18" charset="0"/>
              </a:rPr>
              <a:t>5.Training </a:t>
            </a:r>
          </a:p>
          <a:p>
            <a:r>
              <a:rPr lang="en-US" sz="2000" dirty="0" smtClean="0">
                <a:latin typeface="Times New Roman" panose="02020603050405020304" pitchFamily="18" charset="0"/>
                <a:cs typeface="Times New Roman" panose="02020603050405020304" pitchFamily="18" charset="0"/>
              </a:rPr>
              <a:t> organize and conduct training for </a:t>
            </a:r>
            <a:r>
              <a:rPr lang="en-US" sz="2000" dirty="0" err="1" smtClean="0">
                <a:latin typeface="Times New Roman" panose="02020603050405020304" pitchFamily="18" charset="0"/>
                <a:cs typeface="Times New Roman" panose="02020603050405020304" pitchFamily="18" charset="0"/>
              </a:rPr>
              <a:t>dais,ASHA</a:t>
            </a:r>
            <a:r>
              <a:rPr lang="en-US" sz="2000" dirty="0" smtClean="0">
                <a:latin typeface="Times New Roman" panose="02020603050405020304" pitchFamily="18" charset="0"/>
                <a:cs typeface="Times New Roman" panose="02020603050405020304" pitchFamily="18" charset="0"/>
              </a:rPr>
              <a:t> </a:t>
            </a:r>
          </a:p>
          <a:p>
            <a:r>
              <a:rPr lang="en-US" sz="2000" dirty="0" smtClean="0">
                <a:latin typeface="Times New Roman" panose="02020603050405020304" pitchFamily="18" charset="0"/>
                <a:cs typeface="Times New Roman" panose="02020603050405020304" pitchFamily="18" charset="0"/>
              </a:rPr>
              <a:t>Assist the medical officer of PHC in conducting training </a:t>
            </a:r>
            <a:r>
              <a:rPr lang="en-US" sz="2000" dirty="0" err="1" smtClean="0">
                <a:latin typeface="Times New Roman" panose="02020603050405020304" pitchFamily="18" charset="0"/>
                <a:cs typeface="Times New Roman" panose="02020603050405020304" pitchFamily="18" charset="0"/>
              </a:rPr>
              <a:t>programmes</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9437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95300" y="1600200"/>
            <a:ext cx="3114675" cy="4524375"/>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3714750" y="1638300"/>
            <a:ext cx="5000625" cy="4619194"/>
          </a:xfrm>
          <a:prstGeom prst="rect">
            <a:avLst/>
          </a:prstGeom>
          <a:blipFill>
            <a:blip r:embed="rId3" cstate="print"/>
            <a:stretch>
              <a:fillRect/>
            </a:stretch>
          </a:blipFill>
        </p:spPr>
        <p:txBody>
          <a:bodyPr wrap="square" lIns="0" tIns="0" rIns="0" bIns="0" rtlCol="0"/>
          <a:lstStyle/>
          <a:p>
            <a:endParaRPr/>
          </a:p>
        </p:txBody>
      </p:sp>
      <p:sp>
        <p:nvSpPr>
          <p:cNvPr id="4" name="object 4"/>
          <p:cNvSpPr txBox="1">
            <a:spLocks noGrp="1"/>
          </p:cNvSpPr>
          <p:nvPr>
            <p:ph type="title"/>
          </p:nvPr>
        </p:nvSpPr>
        <p:spPr>
          <a:xfrm>
            <a:off x="2768219" y="571118"/>
            <a:ext cx="3620135" cy="518159"/>
          </a:xfrm>
          <a:prstGeom prst="rect">
            <a:avLst/>
          </a:prstGeom>
        </p:spPr>
        <p:txBody>
          <a:bodyPr vert="horz" wrap="square" lIns="0" tIns="16510" rIns="0" bIns="0" rtlCol="0">
            <a:spAutoFit/>
          </a:bodyPr>
          <a:lstStyle/>
          <a:p>
            <a:pPr marL="12700">
              <a:lnSpc>
                <a:spcPct val="100000"/>
              </a:lnSpc>
              <a:spcBef>
                <a:spcPts val="130"/>
              </a:spcBef>
            </a:pPr>
            <a:r>
              <a:rPr spc="10" dirty="0">
                <a:solidFill>
                  <a:srgbClr val="001F5F"/>
                </a:solidFill>
              </a:rPr>
              <a:t>1.</a:t>
            </a:r>
            <a:r>
              <a:rPr spc="-100" dirty="0">
                <a:solidFill>
                  <a:srgbClr val="001F5F"/>
                </a:solidFill>
              </a:rPr>
              <a:t> </a:t>
            </a:r>
            <a:r>
              <a:rPr spc="15" dirty="0">
                <a:solidFill>
                  <a:srgbClr val="001F5F"/>
                </a:solidFill>
              </a:rPr>
              <a:t>INTRODUCTION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Text Placeholder 2"/>
          <p:cNvSpPr>
            <a:spLocks noGrp="1"/>
          </p:cNvSpPr>
          <p:nvPr>
            <p:ph idx="1"/>
          </p:nvPr>
        </p:nvSpPr>
        <p:spPr>
          <a:xfrm>
            <a:off x="528954" y="1626299"/>
            <a:ext cx="8086090" cy="5231702"/>
          </a:xfrm>
        </p:spPr>
        <p:txBody>
          <a:bodyPr>
            <a:normAutofit fontScale="92500" lnSpcReduction="10000"/>
          </a:bodyPr>
          <a:lstStyle/>
          <a:p>
            <a:r>
              <a:rPr lang="en-US" dirty="0" smtClean="0"/>
              <a:t>6. </a:t>
            </a:r>
            <a:r>
              <a:rPr lang="en-US" sz="2400" dirty="0" smtClean="0">
                <a:latin typeface="Times New Roman" panose="02020603050405020304" pitchFamily="18" charset="0"/>
                <a:cs typeface="Times New Roman" panose="02020603050405020304" pitchFamily="18" charset="0"/>
              </a:rPr>
              <a:t>Maternal and child health</a:t>
            </a:r>
          </a:p>
          <a:p>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7.Family planning and MTP</a:t>
            </a:r>
          </a:p>
          <a:p>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8. Nutrition</a:t>
            </a: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9.Universal immunization </a:t>
            </a:r>
            <a:r>
              <a:rPr lang="en-US" sz="2400" dirty="0" err="1" smtClean="0">
                <a:latin typeface="Times New Roman" panose="02020603050405020304" pitchFamily="18" charset="0"/>
                <a:cs typeface="Times New Roman" panose="02020603050405020304" pitchFamily="18" charset="0"/>
              </a:rPr>
              <a:t>programme</a:t>
            </a:r>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10.Acute respiratory infection</a:t>
            </a:r>
          </a:p>
          <a:p>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11.School health</a:t>
            </a:r>
          </a:p>
          <a:p>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12.primary medical care</a:t>
            </a:r>
          </a:p>
          <a:p>
            <a:r>
              <a:rPr lang="en-US" sz="2400" dirty="0" smtClean="0">
                <a:latin typeface="Times New Roman" panose="02020603050405020304" pitchFamily="18" charset="0"/>
                <a:cs typeface="Times New Roman" panose="02020603050405020304" pitchFamily="18" charset="0"/>
              </a:rPr>
              <a:t>13.Health education</a:t>
            </a:r>
          </a:p>
          <a:p>
            <a:endParaRPr lang="en-US" sz="2400" dirty="0" smtClean="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7951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IN"/>
          </a:p>
        </p:txBody>
      </p:sp>
      <p:sp>
        <p:nvSpPr>
          <p:cNvPr id="2" name="object 2"/>
          <p:cNvSpPr txBox="1">
            <a:spLocks noGrp="1"/>
          </p:cNvSpPr>
          <p:nvPr>
            <p:ph idx="1"/>
          </p:nvPr>
        </p:nvSpPr>
        <p:spPr>
          <a:prstGeom prst="rect">
            <a:avLst/>
          </a:prstGeom>
        </p:spPr>
        <p:txBody>
          <a:bodyPr vert="horz" wrap="square" lIns="0" tIns="5715" rIns="0" bIns="0" rtlCol="0">
            <a:spAutoFit/>
          </a:bodyPr>
          <a:lstStyle/>
          <a:p>
            <a:pPr marL="363220" marR="14604" indent="-343535">
              <a:lnSpc>
                <a:spcPct val="102400"/>
              </a:lnSpc>
              <a:spcBef>
                <a:spcPts val="45"/>
              </a:spcBef>
              <a:buFont typeface="Wingdings"/>
              <a:buChar char=""/>
              <a:tabLst>
                <a:tab pos="363855" algn="l"/>
                <a:tab pos="1983739" algn="l"/>
                <a:tab pos="2451100" algn="l"/>
                <a:tab pos="3604895" algn="l"/>
                <a:tab pos="6141085" algn="l"/>
                <a:tab pos="7352030" algn="l"/>
              </a:tabLst>
            </a:pPr>
            <a:r>
              <a:rPr b="1" spc="35" dirty="0">
                <a:latin typeface="Times New Roman" panose="02020603050405020304" pitchFamily="18" charset="0"/>
                <a:cs typeface="Times New Roman" panose="02020603050405020304" pitchFamily="18" charset="0"/>
              </a:rPr>
              <a:t>SPE</a:t>
            </a:r>
            <a:r>
              <a:rPr b="1" spc="30" dirty="0">
                <a:latin typeface="Times New Roman" panose="02020603050405020304" pitchFamily="18" charset="0"/>
                <a:cs typeface="Times New Roman" panose="02020603050405020304" pitchFamily="18" charset="0"/>
              </a:rPr>
              <a:t>C</a:t>
            </a:r>
            <a:r>
              <a:rPr b="1" spc="-95" dirty="0">
                <a:latin typeface="Times New Roman" panose="02020603050405020304" pitchFamily="18" charset="0"/>
                <a:cs typeface="Times New Roman" panose="02020603050405020304" pitchFamily="18" charset="0"/>
              </a:rPr>
              <a:t>I</a:t>
            </a:r>
            <a:r>
              <a:rPr b="1" spc="114" dirty="0">
                <a:latin typeface="Times New Roman" panose="02020603050405020304" pitchFamily="18" charset="0"/>
                <a:cs typeface="Times New Roman" panose="02020603050405020304" pitchFamily="18" charset="0"/>
              </a:rPr>
              <a:t>F</a:t>
            </a:r>
            <a:r>
              <a:rPr b="1" spc="-95" dirty="0">
                <a:latin typeface="Times New Roman" panose="02020603050405020304" pitchFamily="18" charset="0"/>
                <a:cs typeface="Times New Roman" panose="02020603050405020304" pitchFamily="18" charset="0"/>
              </a:rPr>
              <a:t>I</a:t>
            </a:r>
            <a:r>
              <a:rPr b="1" spc="15" dirty="0">
                <a:latin typeface="Times New Roman" panose="02020603050405020304" pitchFamily="18" charset="0"/>
                <a:cs typeface="Times New Roman" panose="02020603050405020304" pitchFamily="18" charset="0"/>
              </a:rPr>
              <a:t>C</a:t>
            </a:r>
            <a:r>
              <a:rPr b="1" dirty="0">
                <a:latin typeface="Times New Roman" panose="02020603050405020304" pitchFamily="18" charset="0"/>
                <a:cs typeface="Times New Roman" panose="02020603050405020304" pitchFamily="18" charset="0"/>
              </a:rPr>
              <a:t>	</a:t>
            </a:r>
            <a:r>
              <a:rPr b="1" spc="40" dirty="0">
                <a:latin typeface="Times New Roman" panose="02020603050405020304" pitchFamily="18" charset="0"/>
                <a:cs typeface="Times New Roman" panose="02020603050405020304" pitchFamily="18" charset="0"/>
              </a:rPr>
              <a:t>J</a:t>
            </a:r>
            <a:r>
              <a:rPr b="1" spc="30" dirty="0">
                <a:latin typeface="Times New Roman" panose="02020603050405020304" pitchFamily="18" charset="0"/>
                <a:cs typeface="Times New Roman" panose="02020603050405020304" pitchFamily="18" charset="0"/>
              </a:rPr>
              <a:t>O</a:t>
            </a:r>
            <a:r>
              <a:rPr b="1" spc="15" dirty="0">
                <a:latin typeface="Times New Roman" panose="02020603050405020304" pitchFamily="18" charset="0"/>
                <a:cs typeface="Times New Roman" panose="02020603050405020304" pitchFamily="18" charset="0"/>
              </a:rPr>
              <a:t>B</a:t>
            </a:r>
            <a:r>
              <a:rPr b="1" dirty="0">
                <a:latin typeface="Times New Roman" panose="02020603050405020304" pitchFamily="18" charset="0"/>
                <a:cs typeface="Times New Roman" panose="02020603050405020304" pitchFamily="18" charset="0"/>
              </a:rPr>
              <a:t>	</a:t>
            </a:r>
            <a:r>
              <a:rPr b="1" spc="40" dirty="0">
                <a:latin typeface="Times New Roman" panose="02020603050405020304" pitchFamily="18" charset="0"/>
                <a:cs typeface="Times New Roman" panose="02020603050405020304" pitchFamily="18" charset="0"/>
              </a:rPr>
              <a:t>F</a:t>
            </a:r>
            <a:r>
              <a:rPr b="1" spc="30" dirty="0">
                <a:latin typeface="Times New Roman" panose="02020603050405020304" pitchFamily="18" charset="0"/>
                <a:cs typeface="Times New Roman" panose="02020603050405020304" pitchFamily="18" charset="0"/>
              </a:rPr>
              <a:t>UNC</a:t>
            </a:r>
            <a:r>
              <a:rPr b="1" spc="114" dirty="0">
                <a:latin typeface="Times New Roman" panose="02020603050405020304" pitchFamily="18" charset="0"/>
                <a:cs typeface="Times New Roman" panose="02020603050405020304" pitchFamily="18" charset="0"/>
              </a:rPr>
              <a:t>T</a:t>
            </a:r>
            <a:r>
              <a:rPr b="1" spc="-90" dirty="0">
                <a:latin typeface="Times New Roman" panose="02020603050405020304" pitchFamily="18" charset="0"/>
                <a:cs typeface="Times New Roman" panose="02020603050405020304" pitchFamily="18" charset="0"/>
              </a:rPr>
              <a:t>I</a:t>
            </a:r>
            <a:r>
              <a:rPr b="1" spc="30" dirty="0">
                <a:latin typeface="Times New Roman" panose="02020603050405020304" pitchFamily="18" charset="0"/>
                <a:cs typeface="Times New Roman" panose="02020603050405020304" pitchFamily="18" charset="0"/>
              </a:rPr>
              <a:t>ON</a:t>
            </a:r>
            <a:r>
              <a:rPr b="1" spc="15" dirty="0">
                <a:latin typeface="Times New Roman" panose="02020603050405020304" pitchFamily="18" charset="0"/>
                <a:cs typeface="Times New Roman" panose="02020603050405020304" pitchFamily="18" charset="0"/>
              </a:rPr>
              <a:t>S</a:t>
            </a:r>
            <a:r>
              <a:rPr b="1" dirty="0">
                <a:latin typeface="Times New Roman" panose="02020603050405020304" pitchFamily="18" charset="0"/>
                <a:cs typeface="Times New Roman" panose="02020603050405020304" pitchFamily="18" charset="0"/>
              </a:rPr>
              <a:t>	</a:t>
            </a:r>
            <a:r>
              <a:rPr b="1" spc="40" dirty="0">
                <a:latin typeface="Times New Roman" panose="02020603050405020304" pitchFamily="18" charset="0"/>
                <a:cs typeface="Times New Roman" panose="02020603050405020304" pitchFamily="18" charset="0"/>
              </a:rPr>
              <a:t>F</a:t>
            </a:r>
            <a:r>
              <a:rPr b="1" spc="30" dirty="0">
                <a:latin typeface="Times New Roman" panose="02020603050405020304" pitchFamily="18" charset="0"/>
                <a:cs typeface="Times New Roman" panose="02020603050405020304" pitchFamily="18" charset="0"/>
              </a:rPr>
              <a:t>O</a:t>
            </a:r>
            <a:r>
              <a:rPr b="1" spc="15" dirty="0">
                <a:latin typeface="Times New Roman" panose="02020603050405020304" pitchFamily="18" charset="0"/>
                <a:cs typeface="Times New Roman" panose="02020603050405020304" pitchFamily="18" charset="0"/>
              </a:rPr>
              <a:t>R</a:t>
            </a:r>
            <a:r>
              <a:rPr b="1" dirty="0">
                <a:latin typeface="Times New Roman" panose="02020603050405020304" pitchFamily="18" charset="0"/>
                <a:cs typeface="Times New Roman" panose="02020603050405020304" pitchFamily="18" charset="0"/>
              </a:rPr>
              <a:t>	</a:t>
            </a:r>
            <a:r>
              <a:rPr b="1" spc="40" dirty="0">
                <a:latin typeface="Times New Roman" panose="02020603050405020304" pitchFamily="18" charset="0"/>
                <a:cs typeface="Times New Roman" panose="02020603050405020304" pitchFamily="18" charset="0"/>
              </a:rPr>
              <a:t>T</a:t>
            </a:r>
            <a:r>
              <a:rPr b="1" spc="30" dirty="0">
                <a:latin typeface="Times New Roman" panose="02020603050405020304" pitchFamily="18" charset="0"/>
                <a:cs typeface="Times New Roman" panose="02020603050405020304" pitchFamily="18" charset="0"/>
              </a:rPr>
              <a:t>H</a:t>
            </a:r>
            <a:r>
              <a:rPr b="1" spc="10" dirty="0">
                <a:latin typeface="Times New Roman" panose="02020603050405020304" pitchFamily="18" charset="0"/>
                <a:cs typeface="Times New Roman" panose="02020603050405020304" pitchFamily="18" charset="0"/>
              </a:rPr>
              <a:t>E  </a:t>
            </a:r>
            <a:r>
              <a:rPr b="1" spc="35" dirty="0">
                <a:latin typeface="Times New Roman" panose="02020603050405020304" pitchFamily="18" charset="0"/>
                <a:cs typeface="Times New Roman" panose="02020603050405020304" pitchFamily="18" charset="0"/>
              </a:rPr>
              <a:t>FEMALE	</a:t>
            </a:r>
            <a:r>
              <a:rPr b="1" spc="-5" dirty="0">
                <a:latin typeface="Times New Roman" panose="02020603050405020304" pitchFamily="18" charset="0"/>
                <a:cs typeface="Times New Roman" panose="02020603050405020304" pitchFamily="18" charset="0"/>
              </a:rPr>
              <a:t>HEALTH</a:t>
            </a:r>
            <a:r>
              <a:rPr b="1" spc="-140" dirty="0">
                <a:latin typeface="Times New Roman" panose="02020603050405020304" pitchFamily="18" charset="0"/>
                <a:cs typeface="Times New Roman" panose="02020603050405020304" pitchFamily="18" charset="0"/>
              </a:rPr>
              <a:t> </a:t>
            </a:r>
            <a:r>
              <a:rPr b="1" spc="-30" dirty="0">
                <a:latin typeface="Times New Roman" panose="02020603050405020304" pitchFamily="18" charset="0"/>
                <a:cs typeface="Times New Roman" panose="02020603050405020304" pitchFamily="18" charset="0"/>
              </a:rPr>
              <a:t>ASSISTANT</a:t>
            </a:r>
            <a:r>
              <a:rPr spc="-30" dirty="0"/>
              <a:t>:</a:t>
            </a:r>
          </a:p>
          <a:p>
            <a:pPr marL="363220" indent="-343535">
              <a:lnSpc>
                <a:spcPct val="100000"/>
              </a:lnSpc>
              <a:spcBef>
                <a:spcPts val="755"/>
              </a:spcBef>
              <a:buFont typeface="Courier New"/>
              <a:buChar char="o"/>
              <a:tabLst>
                <a:tab pos="363855" algn="l"/>
              </a:tabLst>
            </a:pPr>
            <a:r>
              <a:rPr spc="-5" dirty="0"/>
              <a:t>Carry </a:t>
            </a:r>
            <a:r>
              <a:rPr spc="30" dirty="0"/>
              <a:t>out </a:t>
            </a:r>
            <a:r>
              <a:rPr spc="-5" dirty="0"/>
              <a:t>supervisory </a:t>
            </a:r>
            <a:r>
              <a:rPr spc="20" dirty="0"/>
              <a:t>house</a:t>
            </a:r>
            <a:r>
              <a:rPr spc="-295" dirty="0"/>
              <a:t> </a:t>
            </a:r>
            <a:r>
              <a:rPr spc="-30" dirty="0"/>
              <a:t>visiting</a:t>
            </a:r>
          </a:p>
          <a:p>
            <a:pPr marL="363220" marR="14604" indent="-343535">
              <a:lnSpc>
                <a:spcPct val="100000"/>
              </a:lnSpc>
              <a:spcBef>
                <a:spcPts val="760"/>
              </a:spcBef>
              <a:buFont typeface="Courier New"/>
              <a:buChar char="o"/>
              <a:tabLst>
                <a:tab pos="363855" algn="l"/>
                <a:tab pos="1878964" algn="l"/>
                <a:tab pos="2880360" algn="l"/>
                <a:tab pos="3652520" algn="l"/>
                <a:tab pos="4768215" algn="l"/>
                <a:tab pos="6312535" algn="l"/>
                <a:tab pos="7475855" algn="l"/>
              </a:tabLst>
            </a:pPr>
            <a:r>
              <a:rPr spc="35" dirty="0"/>
              <a:t>C</a:t>
            </a:r>
            <a:r>
              <a:rPr spc="40" dirty="0"/>
              <a:t>ondu</a:t>
            </a:r>
            <a:r>
              <a:rPr spc="45" dirty="0"/>
              <a:t>c</a:t>
            </a:r>
            <a:r>
              <a:rPr spc="5" dirty="0"/>
              <a:t>t</a:t>
            </a:r>
            <a:r>
              <a:rPr dirty="0"/>
              <a:t>	</a:t>
            </a:r>
            <a:r>
              <a:rPr spc="30" dirty="0"/>
              <a:t>M</a:t>
            </a:r>
            <a:r>
              <a:rPr spc="35" dirty="0"/>
              <a:t>C</a:t>
            </a:r>
            <a:r>
              <a:rPr spc="20" dirty="0"/>
              <a:t>H</a:t>
            </a:r>
            <a:r>
              <a:rPr dirty="0"/>
              <a:t>	</a:t>
            </a:r>
            <a:r>
              <a:rPr spc="-30" dirty="0"/>
              <a:t>a</a:t>
            </a:r>
            <a:r>
              <a:rPr spc="40" dirty="0"/>
              <a:t>n</a:t>
            </a:r>
            <a:r>
              <a:rPr spc="15" dirty="0"/>
              <a:t>d</a:t>
            </a:r>
            <a:r>
              <a:rPr dirty="0"/>
              <a:t>	</a:t>
            </a:r>
            <a:r>
              <a:rPr spc="55" dirty="0"/>
              <a:t>f</a:t>
            </a:r>
            <a:r>
              <a:rPr spc="-30" dirty="0"/>
              <a:t>a</a:t>
            </a:r>
            <a:r>
              <a:rPr spc="105" dirty="0"/>
              <a:t>m</a:t>
            </a:r>
            <a:r>
              <a:rPr spc="-15" dirty="0"/>
              <a:t>i</a:t>
            </a:r>
            <a:r>
              <a:rPr spc="60" dirty="0"/>
              <a:t>l</a:t>
            </a:r>
            <a:r>
              <a:rPr spc="15" dirty="0"/>
              <a:t>y</a:t>
            </a:r>
            <a:r>
              <a:rPr dirty="0"/>
              <a:t>	</a:t>
            </a:r>
            <a:r>
              <a:rPr spc="114" dirty="0"/>
              <a:t>p</a:t>
            </a:r>
            <a:r>
              <a:rPr spc="-10" dirty="0"/>
              <a:t>l</a:t>
            </a:r>
            <a:r>
              <a:rPr spc="-30" dirty="0"/>
              <a:t>a</a:t>
            </a:r>
            <a:r>
              <a:rPr spc="40" dirty="0"/>
              <a:t>n</a:t>
            </a:r>
            <a:r>
              <a:rPr spc="114" dirty="0"/>
              <a:t>n</a:t>
            </a:r>
            <a:r>
              <a:rPr spc="-90" dirty="0"/>
              <a:t>i</a:t>
            </a:r>
            <a:r>
              <a:rPr spc="40" dirty="0"/>
              <a:t>n</a:t>
            </a:r>
            <a:r>
              <a:rPr spc="15" dirty="0"/>
              <a:t>g</a:t>
            </a:r>
            <a:r>
              <a:rPr dirty="0"/>
              <a:t>	</a:t>
            </a:r>
            <a:r>
              <a:rPr spc="120" dirty="0"/>
              <a:t>c</a:t>
            </a:r>
            <a:r>
              <a:rPr spc="-10" dirty="0"/>
              <a:t>l</a:t>
            </a:r>
            <a:r>
              <a:rPr spc="-90" dirty="0"/>
              <a:t>i</a:t>
            </a:r>
            <a:r>
              <a:rPr spc="114" dirty="0"/>
              <a:t>n</a:t>
            </a:r>
            <a:r>
              <a:rPr spc="-90" dirty="0"/>
              <a:t>i</a:t>
            </a:r>
            <a:r>
              <a:rPr spc="45" dirty="0"/>
              <a:t>c</a:t>
            </a:r>
            <a:r>
              <a:rPr spc="15" dirty="0"/>
              <a:t>s</a:t>
            </a:r>
            <a:r>
              <a:rPr dirty="0"/>
              <a:t>	</a:t>
            </a:r>
            <a:r>
              <a:rPr spc="-30" dirty="0"/>
              <a:t>a</a:t>
            </a:r>
            <a:r>
              <a:rPr spc="40" dirty="0"/>
              <a:t>n</a:t>
            </a:r>
            <a:r>
              <a:rPr spc="10" dirty="0"/>
              <a:t>d  </a:t>
            </a:r>
            <a:r>
              <a:rPr spc="-5" dirty="0"/>
              <a:t>carry </a:t>
            </a:r>
            <a:r>
              <a:rPr spc="30" dirty="0"/>
              <a:t>out </a:t>
            </a:r>
            <a:r>
              <a:rPr dirty="0"/>
              <a:t>educational</a:t>
            </a:r>
            <a:r>
              <a:rPr spc="409" dirty="0"/>
              <a:t> </a:t>
            </a:r>
            <a:r>
              <a:rPr spc="-20" dirty="0"/>
              <a:t>activities</a:t>
            </a:r>
          </a:p>
          <a:p>
            <a:pPr marL="363220" marR="14604" indent="-343535">
              <a:lnSpc>
                <a:spcPct val="102400"/>
              </a:lnSpc>
              <a:spcBef>
                <a:spcPts val="680"/>
              </a:spcBef>
              <a:buFont typeface="Courier New"/>
              <a:buChar char="o"/>
              <a:tabLst>
                <a:tab pos="363855" algn="l"/>
                <a:tab pos="2222500" algn="l"/>
                <a:tab pos="3042285" algn="l"/>
                <a:tab pos="4529455" algn="l"/>
                <a:tab pos="5931535" algn="l"/>
                <a:tab pos="6579870" algn="l"/>
                <a:tab pos="7475855" algn="l"/>
              </a:tabLst>
            </a:pPr>
            <a:r>
              <a:rPr spc="30" dirty="0"/>
              <a:t>O</a:t>
            </a:r>
            <a:r>
              <a:rPr spc="-15" dirty="0"/>
              <a:t>r</a:t>
            </a:r>
            <a:r>
              <a:rPr spc="40" dirty="0"/>
              <a:t>g</a:t>
            </a:r>
            <a:r>
              <a:rPr spc="-30" dirty="0"/>
              <a:t>a</a:t>
            </a:r>
            <a:r>
              <a:rPr spc="114" dirty="0"/>
              <a:t>n</a:t>
            </a:r>
            <a:r>
              <a:rPr spc="-15" dirty="0"/>
              <a:t>i</a:t>
            </a:r>
            <a:r>
              <a:rPr spc="45" dirty="0"/>
              <a:t>z</a:t>
            </a:r>
            <a:r>
              <a:rPr spc="-30" dirty="0"/>
              <a:t>e</a:t>
            </a:r>
            <a:r>
              <a:rPr spc="15" dirty="0"/>
              <a:t>s</a:t>
            </a:r>
            <a:r>
              <a:rPr dirty="0"/>
              <a:t>	</a:t>
            </a:r>
            <a:r>
              <a:rPr spc="-30" dirty="0"/>
              <a:t>a</a:t>
            </a:r>
            <a:r>
              <a:rPr spc="40" dirty="0"/>
              <a:t>n</a:t>
            </a:r>
            <a:r>
              <a:rPr spc="15" dirty="0"/>
              <a:t>d</a:t>
            </a:r>
            <a:r>
              <a:rPr dirty="0"/>
              <a:t>	</a:t>
            </a:r>
            <a:r>
              <a:rPr spc="45" dirty="0"/>
              <a:t>c</a:t>
            </a:r>
            <a:r>
              <a:rPr spc="40" dirty="0"/>
              <a:t>ondu</a:t>
            </a:r>
            <a:r>
              <a:rPr spc="45" dirty="0"/>
              <a:t>c</a:t>
            </a:r>
            <a:r>
              <a:rPr spc="5" dirty="0"/>
              <a:t>t</a:t>
            </a:r>
            <a:r>
              <a:rPr dirty="0"/>
              <a:t>	</a:t>
            </a:r>
            <a:r>
              <a:rPr spc="-15" dirty="0"/>
              <a:t>t</a:t>
            </a:r>
            <a:r>
              <a:rPr spc="60" dirty="0"/>
              <a:t>r</a:t>
            </a:r>
            <a:r>
              <a:rPr spc="40" dirty="0"/>
              <a:t>a</a:t>
            </a:r>
            <a:r>
              <a:rPr spc="-85" dirty="0"/>
              <a:t>i</a:t>
            </a:r>
            <a:r>
              <a:rPr spc="114" dirty="0"/>
              <a:t>n</a:t>
            </a:r>
            <a:r>
              <a:rPr spc="-85" dirty="0"/>
              <a:t>i</a:t>
            </a:r>
            <a:r>
              <a:rPr spc="40" dirty="0"/>
              <a:t>n</a:t>
            </a:r>
            <a:r>
              <a:rPr spc="15" dirty="0"/>
              <a:t>g</a:t>
            </a:r>
            <a:r>
              <a:rPr dirty="0"/>
              <a:t>	</a:t>
            </a:r>
            <a:r>
              <a:rPr spc="-20" dirty="0"/>
              <a:t>f</a:t>
            </a:r>
            <a:r>
              <a:rPr spc="40" dirty="0"/>
              <a:t>o</a:t>
            </a:r>
            <a:r>
              <a:rPr spc="10" dirty="0"/>
              <a:t>r</a:t>
            </a:r>
            <a:r>
              <a:rPr dirty="0"/>
              <a:t>	</a:t>
            </a:r>
            <a:r>
              <a:rPr spc="114" dirty="0"/>
              <a:t>d</a:t>
            </a:r>
            <a:r>
              <a:rPr spc="40" dirty="0"/>
              <a:t>a</a:t>
            </a:r>
            <a:r>
              <a:rPr spc="-15" dirty="0"/>
              <a:t>i</a:t>
            </a:r>
            <a:r>
              <a:rPr spc="15" dirty="0"/>
              <a:t>s</a:t>
            </a:r>
            <a:r>
              <a:rPr dirty="0"/>
              <a:t>	</a:t>
            </a:r>
            <a:r>
              <a:rPr spc="-30" dirty="0"/>
              <a:t>a</a:t>
            </a:r>
            <a:r>
              <a:rPr spc="40" dirty="0"/>
              <a:t>n</a:t>
            </a:r>
            <a:r>
              <a:rPr spc="10" dirty="0"/>
              <a:t>d  </a:t>
            </a:r>
            <a:r>
              <a:rPr spc="15" dirty="0"/>
              <a:t>women </a:t>
            </a:r>
            <a:r>
              <a:rPr spc="-20" dirty="0"/>
              <a:t>leaders </a:t>
            </a:r>
            <a:r>
              <a:rPr spc="-15" dirty="0"/>
              <a:t>with </a:t>
            </a:r>
            <a:r>
              <a:rPr spc="10" dirty="0"/>
              <a:t>the </a:t>
            </a:r>
            <a:r>
              <a:rPr spc="-15" dirty="0"/>
              <a:t>help </a:t>
            </a:r>
            <a:r>
              <a:rPr spc="25" dirty="0"/>
              <a:t>of </a:t>
            </a:r>
            <a:r>
              <a:rPr spc="-20" dirty="0"/>
              <a:t>health</a:t>
            </a:r>
            <a:r>
              <a:rPr spc="280" dirty="0"/>
              <a:t> </a:t>
            </a:r>
            <a:r>
              <a:rPr spc="10" dirty="0"/>
              <a:t>workers</a:t>
            </a:r>
          </a:p>
          <a:p>
            <a:pPr marL="363220" marR="5080" indent="-343535">
              <a:lnSpc>
                <a:spcPct val="102400"/>
              </a:lnSpc>
              <a:spcBef>
                <a:spcPts val="675"/>
              </a:spcBef>
              <a:buFont typeface="Courier New"/>
              <a:buChar char="o"/>
              <a:tabLst>
                <a:tab pos="363855" algn="l"/>
                <a:tab pos="1183005" algn="l"/>
                <a:tab pos="2098675" algn="l"/>
                <a:tab pos="2546350" algn="l"/>
                <a:tab pos="3194685" algn="l"/>
                <a:tab pos="3547745" algn="l"/>
                <a:tab pos="4272280" algn="l"/>
                <a:tab pos="5597525" algn="l"/>
                <a:tab pos="6045835" algn="l"/>
                <a:tab pos="6941820" algn="l"/>
                <a:tab pos="7876540" algn="l"/>
              </a:tabLst>
            </a:pPr>
            <a:r>
              <a:rPr spc="-35" dirty="0"/>
              <a:t>V</a:t>
            </a:r>
            <a:r>
              <a:rPr spc="-15" dirty="0"/>
              <a:t>i</a:t>
            </a:r>
            <a:r>
              <a:rPr spc="45" dirty="0"/>
              <a:t>s</a:t>
            </a:r>
            <a:r>
              <a:rPr spc="-15" dirty="0"/>
              <a:t>i</a:t>
            </a:r>
            <a:r>
              <a:rPr spc="5" dirty="0"/>
              <a:t>t</a:t>
            </a:r>
            <a:r>
              <a:rPr dirty="0"/>
              <a:t>	</a:t>
            </a:r>
            <a:r>
              <a:rPr spc="-30" dirty="0"/>
              <a:t>ea</a:t>
            </a:r>
            <a:r>
              <a:rPr spc="45" dirty="0"/>
              <a:t>c</a:t>
            </a:r>
            <a:r>
              <a:rPr spc="15" dirty="0"/>
              <a:t>h</a:t>
            </a:r>
            <a:r>
              <a:rPr dirty="0"/>
              <a:t>	</a:t>
            </a:r>
            <a:r>
              <a:rPr spc="40" dirty="0"/>
              <a:t>o</a:t>
            </a:r>
            <a:r>
              <a:rPr spc="5" dirty="0"/>
              <a:t>f</a:t>
            </a:r>
            <a:r>
              <a:rPr dirty="0"/>
              <a:t>	</a:t>
            </a:r>
            <a:r>
              <a:rPr spc="-20" dirty="0"/>
              <a:t>t</a:t>
            </a:r>
            <a:r>
              <a:rPr spc="114" dirty="0"/>
              <a:t>h</a:t>
            </a:r>
            <a:r>
              <a:rPr spc="15" dirty="0"/>
              <a:t>e</a:t>
            </a:r>
            <a:r>
              <a:rPr dirty="0"/>
              <a:t>	</a:t>
            </a:r>
            <a:r>
              <a:rPr spc="15" dirty="0"/>
              <a:t>4</a:t>
            </a:r>
            <a:r>
              <a:rPr dirty="0"/>
              <a:t>	</a:t>
            </a:r>
            <a:r>
              <a:rPr spc="-25" dirty="0"/>
              <a:t>s</a:t>
            </a:r>
            <a:r>
              <a:rPr spc="40" dirty="0"/>
              <a:t>u</a:t>
            </a:r>
            <a:r>
              <a:rPr spc="15" dirty="0"/>
              <a:t>b</a:t>
            </a:r>
            <a:r>
              <a:rPr dirty="0"/>
              <a:t>	</a:t>
            </a:r>
            <a:r>
              <a:rPr spc="45" dirty="0"/>
              <a:t>c</a:t>
            </a:r>
            <a:r>
              <a:rPr spc="-30" dirty="0"/>
              <a:t>e</a:t>
            </a:r>
            <a:r>
              <a:rPr spc="40" dirty="0"/>
              <a:t>n</a:t>
            </a:r>
            <a:r>
              <a:rPr spc="55" dirty="0"/>
              <a:t>t</a:t>
            </a:r>
            <a:r>
              <a:rPr spc="-30" dirty="0"/>
              <a:t>e</a:t>
            </a:r>
            <a:r>
              <a:rPr spc="55" dirty="0"/>
              <a:t>r</a:t>
            </a:r>
            <a:r>
              <a:rPr spc="15" dirty="0"/>
              <a:t>s</a:t>
            </a:r>
            <a:r>
              <a:rPr dirty="0"/>
              <a:t>	</a:t>
            </a:r>
            <a:r>
              <a:rPr spc="-30" dirty="0"/>
              <a:t>a</a:t>
            </a:r>
            <a:r>
              <a:rPr spc="5" dirty="0"/>
              <a:t>t</a:t>
            </a:r>
            <a:r>
              <a:rPr dirty="0"/>
              <a:t>	</a:t>
            </a:r>
            <a:r>
              <a:rPr spc="-10" dirty="0"/>
              <a:t>l</a:t>
            </a:r>
            <a:r>
              <a:rPr spc="40" dirty="0"/>
              <a:t>ea</a:t>
            </a:r>
            <a:r>
              <a:rPr spc="-25" dirty="0"/>
              <a:t>s</a:t>
            </a:r>
            <a:r>
              <a:rPr spc="5" dirty="0"/>
              <a:t>t</a:t>
            </a:r>
            <a:r>
              <a:rPr dirty="0"/>
              <a:t>	</a:t>
            </a:r>
            <a:r>
              <a:rPr spc="40" dirty="0"/>
              <a:t>on</a:t>
            </a:r>
            <a:r>
              <a:rPr spc="45" dirty="0"/>
              <a:t>c</a:t>
            </a:r>
            <a:r>
              <a:rPr spc="15" dirty="0"/>
              <a:t>e</a:t>
            </a:r>
            <a:r>
              <a:rPr dirty="0"/>
              <a:t>	</a:t>
            </a:r>
            <a:r>
              <a:rPr spc="10" dirty="0"/>
              <a:t>a  </a:t>
            </a:r>
            <a:r>
              <a:rPr spc="-5" dirty="0"/>
              <a:t>week </a:t>
            </a:r>
            <a:r>
              <a:rPr spc="30" dirty="0"/>
              <a:t>on </a:t>
            </a:r>
            <a:r>
              <a:rPr spc="-45" dirty="0"/>
              <a:t>fixed</a:t>
            </a:r>
            <a:r>
              <a:rPr spc="475" dirty="0"/>
              <a:t> </a:t>
            </a:r>
            <a:r>
              <a:rPr spc="-20" dirty="0"/>
              <a:t>days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6575" y="1626298"/>
            <a:ext cx="8074659" cy="1822450"/>
          </a:xfrm>
          <a:prstGeom prst="rect">
            <a:avLst/>
          </a:prstGeom>
        </p:spPr>
        <p:txBody>
          <a:bodyPr vert="horz" wrap="square" lIns="0" tIns="5715" rIns="0" bIns="0" rtlCol="0">
            <a:spAutoFit/>
          </a:bodyPr>
          <a:lstStyle/>
          <a:p>
            <a:pPr marL="355600" marR="5080" indent="-343535">
              <a:lnSpc>
                <a:spcPct val="102400"/>
              </a:lnSpc>
              <a:spcBef>
                <a:spcPts val="45"/>
              </a:spcBef>
              <a:buFont typeface="Courier New"/>
              <a:buChar char="o"/>
              <a:tabLst>
                <a:tab pos="356235" algn="l"/>
                <a:tab pos="1795145" algn="l"/>
                <a:tab pos="3787775" algn="l"/>
                <a:tab pos="5523230" algn="l"/>
                <a:tab pos="6505575" algn="l"/>
                <a:tab pos="7325359" algn="l"/>
              </a:tabLst>
            </a:pPr>
            <a:r>
              <a:rPr sz="2750" spc="35" dirty="0">
                <a:latin typeface="Arial"/>
                <a:cs typeface="Arial"/>
              </a:rPr>
              <a:t>P</a:t>
            </a:r>
            <a:r>
              <a:rPr sz="2750" spc="-20" dirty="0">
                <a:latin typeface="Arial"/>
                <a:cs typeface="Arial"/>
              </a:rPr>
              <a:t>r</a:t>
            </a:r>
            <a:r>
              <a:rPr sz="2750" spc="114" dirty="0">
                <a:latin typeface="Arial"/>
                <a:cs typeface="Arial"/>
              </a:rPr>
              <a:t>o</a:t>
            </a:r>
            <a:r>
              <a:rPr sz="2750" spc="-30" dirty="0">
                <a:latin typeface="Arial"/>
                <a:cs typeface="Arial"/>
              </a:rPr>
              <a:t>v</a:t>
            </a:r>
            <a:r>
              <a:rPr sz="2750" spc="-90" dirty="0">
                <a:latin typeface="Arial"/>
                <a:cs typeface="Arial"/>
              </a:rPr>
              <a:t>i</a:t>
            </a:r>
            <a:r>
              <a:rPr sz="2750" spc="114" dirty="0">
                <a:latin typeface="Arial"/>
                <a:cs typeface="Arial"/>
              </a:rPr>
              <a:t>d</a:t>
            </a:r>
            <a:r>
              <a:rPr sz="2750" spc="10" dirty="0">
                <a:latin typeface="Arial"/>
                <a:cs typeface="Arial"/>
              </a:rPr>
              <a:t>e</a:t>
            </a:r>
            <a:r>
              <a:rPr sz="2750" dirty="0">
                <a:latin typeface="Arial"/>
                <a:cs typeface="Arial"/>
              </a:rPr>
              <a:t>	</a:t>
            </a:r>
            <a:r>
              <a:rPr sz="2750" spc="-90" dirty="0">
                <a:latin typeface="Arial"/>
                <a:cs typeface="Arial"/>
              </a:rPr>
              <a:t>i</a:t>
            </a:r>
            <a:r>
              <a:rPr sz="2750" spc="35" dirty="0">
                <a:latin typeface="Arial"/>
                <a:cs typeface="Arial"/>
              </a:rPr>
              <a:t>n</a:t>
            </a:r>
            <a:r>
              <a:rPr sz="2750" spc="-20" dirty="0">
                <a:latin typeface="Arial"/>
                <a:cs typeface="Arial"/>
              </a:rPr>
              <a:t>f</a:t>
            </a:r>
            <a:r>
              <a:rPr sz="2750" spc="110" dirty="0">
                <a:latin typeface="Arial"/>
                <a:cs typeface="Arial"/>
              </a:rPr>
              <a:t>o</a:t>
            </a:r>
            <a:r>
              <a:rPr sz="2750" spc="-20" dirty="0">
                <a:latin typeface="Arial"/>
                <a:cs typeface="Arial"/>
              </a:rPr>
              <a:t>r</a:t>
            </a:r>
            <a:r>
              <a:rPr sz="2750" spc="105" dirty="0">
                <a:latin typeface="Arial"/>
                <a:cs typeface="Arial"/>
              </a:rPr>
              <a:t>m</a:t>
            </a:r>
            <a:r>
              <a:rPr sz="2750" spc="-35" dirty="0">
                <a:latin typeface="Arial"/>
                <a:cs typeface="Arial"/>
              </a:rPr>
              <a:t>a</a:t>
            </a:r>
            <a:r>
              <a:rPr sz="2750" spc="55" dirty="0">
                <a:latin typeface="Arial"/>
                <a:cs typeface="Arial"/>
              </a:rPr>
              <a:t>t</a:t>
            </a:r>
            <a:r>
              <a:rPr sz="2750" spc="-90" dirty="0">
                <a:latin typeface="Arial"/>
                <a:cs typeface="Arial"/>
              </a:rPr>
              <a:t>i</a:t>
            </a:r>
            <a:r>
              <a:rPr sz="2750" spc="35" dirty="0">
                <a:latin typeface="Arial"/>
                <a:cs typeface="Arial"/>
              </a:rPr>
              <a:t>o</a:t>
            </a:r>
            <a:r>
              <a:rPr sz="2750" spc="10" dirty="0">
                <a:latin typeface="Arial"/>
                <a:cs typeface="Arial"/>
              </a:rPr>
              <a:t>n</a:t>
            </a:r>
            <a:r>
              <a:rPr sz="2750" dirty="0">
                <a:latin typeface="Arial"/>
                <a:cs typeface="Arial"/>
              </a:rPr>
              <a:t>	</a:t>
            </a:r>
            <a:r>
              <a:rPr sz="2750" spc="50" dirty="0">
                <a:latin typeface="Arial"/>
                <a:cs typeface="Arial"/>
              </a:rPr>
              <a:t>r</a:t>
            </a:r>
            <a:r>
              <a:rPr sz="2750" spc="-35" dirty="0">
                <a:latin typeface="Arial"/>
                <a:cs typeface="Arial"/>
              </a:rPr>
              <a:t>e</a:t>
            </a:r>
            <a:r>
              <a:rPr sz="2750" spc="40" dirty="0">
                <a:latin typeface="Arial"/>
                <a:cs typeface="Arial"/>
              </a:rPr>
              <a:t>ga</a:t>
            </a:r>
            <a:r>
              <a:rPr sz="2750" spc="-20" dirty="0">
                <a:latin typeface="Arial"/>
                <a:cs typeface="Arial"/>
              </a:rPr>
              <a:t>r</a:t>
            </a:r>
            <a:r>
              <a:rPr sz="2750" spc="114" dirty="0">
                <a:latin typeface="Arial"/>
                <a:cs typeface="Arial"/>
              </a:rPr>
              <a:t>d</a:t>
            </a:r>
            <a:r>
              <a:rPr sz="2750" spc="-90" dirty="0">
                <a:latin typeface="Arial"/>
                <a:cs typeface="Arial"/>
              </a:rPr>
              <a:t>i</a:t>
            </a:r>
            <a:r>
              <a:rPr sz="2750" spc="40" dirty="0">
                <a:latin typeface="Arial"/>
                <a:cs typeface="Arial"/>
              </a:rPr>
              <a:t>n</a:t>
            </a:r>
            <a:r>
              <a:rPr sz="2750" spc="10" dirty="0">
                <a:latin typeface="Arial"/>
                <a:cs typeface="Arial"/>
              </a:rPr>
              <a:t>g</a:t>
            </a:r>
            <a:r>
              <a:rPr sz="2750" dirty="0">
                <a:latin typeface="Arial"/>
                <a:cs typeface="Arial"/>
              </a:rPr>
              <a:t>	</a:t>
            </a:r>
            <a:r>
              <a:rPr sz="2750" spc="30" dirty="0">
                <a:latin typeface="Arial"/>
                <a:cs typeface="Arial"/>
              </a:rPr>
              <a:t>M</a:t>
            </a:r>
            <a:r>
              <a:rPr sz="2750" spc="40" dirty="0">
                <a:latin typeface="Arial"/>
                <a:cs typeface="Arial"/>
              </a:rPr>
              <a:t>T</a:t>
            </a:r>
            <a:r>
              <a:rPr sz="2750" spc="15" dirty="0">
                <a:latin typeface="Arial"/>
                <a:cs typeface="Arial"/>
              </a:rPr>
              <a:t>P</a:t>
            </a:r>
            <a:r>
              <a:rPr sz="2750" dirty="0">
                <a:latin typeface="Arial"/>
                <a:cs typeface="Arial"/>
              </a:rPr>
              <a:t>	</a:t>
            </a:r>
            <a:r>
              <a:rPr sz="2750" spc="-35" dirty="0">
                <a:latin typeface="Arial"/>
                <a:cs typeface="Arial"/>
              </a:rPr>
              <a:t>a</a:t>
            </a:r>
            <a:r>
              <a:rPr sz="2750" spc="40" dirty="0">
                <a:latin typeface="Arial"/>
                <a:cs typeface="Arial"/>
              </a:rPr>
              <a:t>n</a:t>
            </a:r>
            <a:r>
              <a:rPr sz="2750" spc="10" dirty="0">
                <a:latin typeface="Arial"/>
                <a:cs typeface="Arial"/>
              </a:rPr>
              <a:t>d</a:t>
            </a:r>
            <a:r>
              <a:rPr sz="2750" dirty="0">
                <a:latin typeface="Arial"/>
                <a:cs typeface="Arial"/>
              </a:rPr>
              <a:t>	</a:t>
            </a:r>
            <a:r>
              <a:rPr sz="2750" spc="50" dirty="0">
                <a:latin typeface="Arial"/>
                <a:cs typeface="Arial"/>
              </a:rPr>
              <a:t>r</a:t>
            </a:r>
            <a:r>
              <a:rPr sz="2750" spc="-35" dirty="0">
                <a:latin typeface="Arial"/>
                <a:cs typeface="Arial"/>
              </a:rPr>
              <a:t>e</a:t>
            </a:r>
            <a:r>
              <a:rPr sz="2750" spc="55" dirty="0">
                <a:latin typeface="Arial"/>
                <a:cs typeface="Arial"/>
              </a:rPr>
              <a:t>f</a:t>
            </a:r>
            <a:r>
              <a:rPr sz="2750" spc="35" dirty="0">
                <a:latin typeface="Arial"/>
                <a:cs typeface="Arial"/>
              </a:rPr>
              <a:t>e</a:t>
            </a:r>
            <a:r>
              <a:rPr sz="2750" spc="5" dirty="0">
                <a:latin typeface="Arial"/>
                <a:cs typeface="Arial"/>
              </a:rPr>
              <a:t>r  </a:t>
            </a:r>
            <a:r>
              <a:rPr sz="2750" spc="-20" dirty="0">
                <a:latin typeface="Arial"/>
                <a:cs typeface="Arial"/>
              </a:rPr>
              <a:t>suitable </a:t>
            </a:r>
            <a:r>
              <a:rPr sz="2750" spc="-5" dirty="0">
                <a:latin typeface="Arial"/>
                <a:cs typeface="Arial"/>
              </a:rPr>
              <a:t>cases to </a:t>
            </a:r>
            <a:r>
              <a:rPr sz="2750" spc="10" dirty="0">
                <a:latin typeface="Arial"/>
                <a:cs typeface="Arial"/>
              </a:rPr>
              <a:t>the </a:t>
            </a:r>
            <a:r>
              <a:rPr sz="2750" spc="-10" dirty="0">
                <a:latin typeface="Arial"/>
                <a:cs typeface="Arial"/>
              </a:rPr>
              <a:t>approved</a:t>
            </a:r>
            <a:r>
              <a:rPr sz="2750" spc="215" dirty="0">
                <a:latin typeface="Arial"/>
                <a:cs typeface="Arial"/>
              </a:rPr>
              <a:t> </a:t>
            </a:r>
            <a:r>
              <a:rPr sz="2750" spc="-10" dirty="0">
                <a:latin typeface="Arial"/>
                <a:cs typeface="Arial"/>
              </a:rPr>
              <a:t>institutions.</a:t>
            </a:r>
            <a:endParaRPr sz="2750">
              <a:latin typeface="Arial"/>
              <a:cs typeface="Arial"/>
            </a:endParaRPr>
          </a:p>
          <a:p>
            <a:pPr marL="355600" marR="5080" indent="-343535">
              <a:lnSpc>
                <a:spcPct val="102499"/>
              </a:lnSpc>
              <a:spcBef>
                <a:spcPts val="675"/>
              </a:spcBef>
              <a:buFont typeface="Courier New"/>
              <a:buChar char="o"/>
              <a:tabLst>
                <a:tab pos="356235" algn="l"/>
                <a:tab pos="2224405" algn="l"/>
                <a:tab pos="3025140" algn="l"/>
                <a:tab pos="5408930" algn="l"/>
                <a:tab pos="6000115" algn="l"/>
                <a:tab pos="6648450" algn="l"/>
              </a:tabLst>
            </a:pPr>
            <a:r>
              <a:rPr sz="2750" spc="35" dirty="0">
                <a:latin typeface="Arial"/>
                <a:cs typeface="Arial"/>
              </a:rPr>
              <a:t>S</a:t>
            </a:r>
            <a:r>
              <a:rPr sz="2750" spc="40" dirty="0">
                <a:latin typeface="Arial"/>
                <a:cs typeface="Arial"/>
              </a:rPr>
              <a:t>up</a:t>
            </a:r>
            <a:r>
              <a:rPr sz="2750" spc="-35" dirty="0">
                <a:latin typeface="Arial"/>
                <a:cs typeface="Arial"/>
              </a:rPr>
              <a:t>e</a:t>
            </a:r>
            <a:r>
              <a:rPr sz="2750" spc="50" dirty="0">
                <a:latin typeface="Arial"/>
                <a:cs typeface="Arial"/>
              </a:rPr>
              <a:t>r</a:t>
            </a:r>
            <a:r>
              <a:rPr sz="2750" spc="-30" dirty="0">
                <a:latin typeface="Arial"/>
                <a:cs typeface="Arial"/>
              </a:rPr>
              <a:t>v</a:t>
            </a:r>
            <a:r>
              <a:rPr sz="2750" spc="-15" dirty="0">
                <a:latin typeface="Arial"/>
                <a:cs typeface="Arial"/>
              </a:rPr>
              <a:t>i</a:t>
            </a:r>
            <a:r>
              <a:rPr sz="2750" spc="40" dirty="0">
                <a:latin typeface="Arial"/>
                <a:cs typeface="Arial"/>
              </a:rPr>
              <a:t>s</a:t>
            </a:r>
            <a:r>
              <a:rPr sz="2750" spc="10" dirty="0">
                <a:latin typeface="Arial"/>
                <a:cs typeface="Arial"/>
              </a:rPr>
              <a:t>e</a:t>
            </a:r>
            <a:r>
              <a:rPr sz="2750" dirty="0">
                <a:latin typeface="Arial"/>
                <a:cs typeface="Arial"/>
              </a:rPr>
              <a:t>	</a:t>
            </a:r>
            <a:r>
              <a:rPr sz="2750" spc="-20" dirty="0">
                <a:latin typeface="Arial"/>
                <a:cs typeface="Arial"/>
              </a:rPr>
              <a:t>t</a:t>
            </a:r>
            <a:r>
              <a:rPr sz="2750" spc="114" dirty="0">
                <a:latin typeface="Arial"/>
                <a:cs typeface="Arial"/>
              </a:rPr>
              <a:t>h</a:t>
            </a:r>
            <a:r>
              <a:rPr sz="2750" spc="10" dirty="0">
                <a:latin typeface="Arial"/>
                <a:cs typeface="Arial"/>
              </a:rPr>
              <a:t>e</a:t>
            </a:r>
            <a:r>
              <a:rPr sz="2750" dirty="0">
                <a:latin typeface="Arial"/>
                <a:cs typeface="Arial"/>
              </a:rPr>
              <a:t>	</a:t>
            </a:r>
            <a:r>
              <a:rPr sz="2750" spc="-90" dirty="0">
                <a:latin typeface="Arial"/>
                <a:cs typeface="Arial"/>
              </a:rPr>
              <a:t>i</a:t>
            </a:r>
            <a:r>
              <a:rPr sz="2750" spc="30" dirty="0">
                <a:latin typeface="Arial"/>
                <a:cs typeface="Arial"/>
              </a:rPr>
              <a:t>mm</a:t>
            </a:r>
            <a:r>
              <a:rPr sz="2750" spc="35" dirty="0">
                <a:latin typeface="Arial"/>
                <a:cs typeface="Arial"/>
              </a:rPr>
              <a:t>u</a:t>
            </a:r>
            <a:r>
              <a:rPr sz="2750" spc="110" dirty="0">
                <a:latin typeface="Arial"/>
                <a:cs typeface="Arial"/>
              </a:rPr>
              <a:t>n</a:t>
            </a:r>
            <a:r>
              <a:rPr sz="2750" spc="-15" dirty="0">
                <a:latin typeface="Arial"/>
                <a:cs typeface="Arial"/>
              </a:rPr>
              <a:t>i</a:t>
            </a:r>
            <a:r>
              <a:rPr sz="2750" spc="40" dirty="0">
                <a:latin typeface="Arial"/>
                <a:cs typeface="Arial"/>
              </a:rPr>
              <a:t>z</a:t>
            </a:r>
            <a:r>
              <a:rPr sz="2750" spc="-35" dirty="0">
                <a:latin typeface="Arial"/>
                <a:cs typeface="Arial"/>
              </a:rPr>
              <a:t>a</a:t>
            </a:r>
            <a:r>
              <a:rPr sz="2750" spc="55" dirty="0">
                <a:latin typeface="Arial"/>
                <a:cs typeface="Arial"/>
              </a:rPr>
              <a:t>t</a:t>
            </a:r>
            <a:r>
              <a:rPr sz="2750" spc="-90" dirty="0">
                <a:latin typeface="Arial"/>
                <a:cs typeface="Arial"/>
              </a:rPr>
              <a:t>i</a:t>
            </a:r>
            <a:r>
              <a:rPr sz="2750" spc="35" dirty="0">
                <a:latin typeface="Arial"/>
                <a:cs typeface="Arial"/>
              </a:rPr>
              <a:t>o</a:t>
            </a:r>
            <a:r>
              <a:rPr sz="2750" spc="10" dirty="0">
                <a:latin typeface="Arial"/>
                <a:cs typeface="Arial"/>
              </a:rPr>
              <a:t>n</a:t>
            </a:r>
            <a:r>
              <a:rPr sz="2750" dirty="0">
                <a:latin typeface="Arial"/>
                <a:cs typeface="Arial"/>
              </a:rPr>
              <a:t>	</a:t>
            </a:r>
            <a:r>
              <a:rPr sz="2750" spc="45" dirty="0">
                <a:latin typeface="Arial"/>
                <a:cs typeface="Arial"/>
              </a:rPr>
              <a:t>o</a:t>
            </a:r>
            <a:r>
              <a:rPr sz="2750" spc="5" dirty="0">
                <a:latin typeface="Arial"/>
                <a:cs typeface="Arial"/>
              </a:rPr>
              <a:t>f</a:t>
            </a:r>
            <a:r>
              <a:rPr sz="2750" dirty="0">
                <a:latin typeface="Arial"/>
                <a:cs typeface="Arial"/>
              </a:rPr>
              <a:t>	</a:t>
            </a:r>
            <a:r>
              <a:rPr sz="2750" spc="40" dirty="0">
                <a:latin typeface="Arial"/>
                <a:cs typeface="Arial"/>
              </a:rPr>
              <a:t>a</a:t>
            </a:r>
            <a:r>
              <a:rPr sz="2750" spc="-10" dirty="0">
                <a:latin typeface="Arial"/>
                <a:cs typeface="Arial"/>
              </a:rPr>
              <a:t>l</a:t>
            </a:r>
            <a:r>
              <a:rPr sz="2750" spc="5" dirty="0">
                <a:latin typeface="Arial"/>
                <a:cs typeface="Arial"/>
              </a:rPr>
              <a:t>l</a:t>
            </a:r>
            <a:r>
              <a:rPr sz="2750" dirty="0">
                <a:latin typeface="Arial"/>
                <a:cs typeface="Arial"/>
              </a:rPr>
              <a:t>	</a:t>
            </a:r>
            <a:r>
              <a:rPr sz="2750" spc="40" dirty="0">
                <a:latin typeface="Arial"/>
                <a:cs typeface="Arial"/>
              </a:rPr>
              <a:t>p</a:t>
            </a:r>
            <a:r>
              <a:rPr sz="2750" spc="55" dirty="0">
                <a:latin typeface="Arial"/>
                <a:cs typeface="Arial"/>
              </a:rPr>
              <a:t>r</a:t>
            </a:r>
            <a:r>
              <a:rPr sz="2750" spc="-35" dirty="0">
                <a:latin typeface="Arial"/>
                <a:cs typeface="Arial"/>
              </a:rPr>
              <a:t>e</a:t>
            </a:r>
            <a:r>
              <a:rPr sz="2750" spc="40" dirty="0">
                <a:latin typeface="Arial"/>
                <a:cs typeface="Arial"/>
              </a:rPr>
              <a:t>gn</a:t>
            </a:r>
            <a:r>
              <a:rPr sz="2750" spc="-35" dirty="0">
                <a:latin typeface="Arial"/>
                <a:cs typeface="Arial"/>
              </a:rPr>
              <a:t>a</a:t>
            </a:r>
            <a:r>
              <a:rPr sz="2750" spc="114" dirty="0">
                <a:latin typeface="Arial"/>
                <a:cs typeface="Arial"/>
              </a:rPr>
              <a:t>n</a:t>
            </a:r>
            <a:r>
              <a:rPr sz="2750" spc="5" dirty="0">
                <a:latin typeface="Arial"/>
                <a:cs typeface="Arial"/>
              </a:rPr>
              <a:t>t  </a:t>
            </a:r>
            <a:r>
              <a:rPr sz="2750" spc="15" dirty="0">
                <a:latin typeface="Arial"/>
                <a:cs typeface="Arial"/>
              </a:rPr>
              <a:t>women </a:t>
            </a:r>
            <a:r>
              <a:rPr sz="2750" spc="5" dirty="0">
                <a:latin typeface="Arial"/>
                <a:cs typeface="Arial"/>
              </a:rPr>
              <a:t>and</a:t>
            </a:r>
            <a:r>
              <a:rPr sz="2750" spc="170" dirty="0">
                <a:latin typeface="Arial"/>
                <a:cs typeface="Arial"/>
              </a:rPr>
              <a:t> </a:t>
            </a:r>
            <a:r>
              <a:rPr sz="2750" spc="-10" dirty="0">
                <a:latin typeface="Arial"/>
                <a:cs typeface="Arial"/>
              </a:rPr>
              <a:t>children</a:t>
            </a:r>
            <a:endParaRPr sz="2750">
              <a:latin typeface="Arial"/>
              <a:cs typeface="Aria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9013" y="571118"/>
            <a:ext cx="6125972" cy="492443"/>
          </a:xfrm>
        </p:spPr>
        <p:txBody>
          <a:bodyPr>
            <a:normAutofit fontScale="90000"/>
          </a:bodyPr>
          <a:lstStyle/>
          <a:p>
            <a:r>
              <a:rPr lang="en-US" b="1" dirty="0" smtClean="0">
                <a:latin typeface="Times New Roman" panose="02020603050405020304" pitchFamily="18" charset="0"/>
                <a:cs typeface="Times New Roman" panose="02020603050405020304" pitchFamily="18" charset="0"/>
              </a:rPr>
              <a:t>Health </a:t>
            </a:r>
            <a:r>
              <a:rPr lang="en-US" b="1" dirty="0" smtClean="0">
                <a:latin typeface="Times New Roman" panose="02020603050405020304" pitchFamily="18" charset="0"/>
                <a:cs typeface="Times New Roman" panose="02020603050405020304" pitchFamily="18" charset="0"/>
              </a:rPr>
              <a:t>assistant ( male)- HI</a:t>
            </a:r>
            <a:endParaRPr lang="en-IN" b="1"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idx="1"/>
          </p:nvPr>
        </p:nvSpPr>
        <p:spPr>
          <a:xfrm>
            <a:off x="528954" y="1626298"/>
            <a:ext cx="8086090" cy="2539157"/>
          </a:xfrm>
        </p:spPr>
        <p:txBody>
          <a:bodyPr/>
          <a:lstStyle/>
          <a:p>
            <a:r>
              <a:rPr lang="en-US" dirty="0" smtClean="0"/>
              <a:t>Under the multipurpose workers scheme a health </a:t>
            </a:r>
            <a:r>
              <a:rPr lang="en-US" dirty="0" err="1" smtClean="0"/>
              <a:t>assista</a:t>
            </a:r>
            <a:r>
              <a:rPr lang="en-IN" dirty="0" err="1" smtClean="0"/>
              <a:t>nt</a:t>
            </a:r>
            <a:r>
              <a:rPr lang="en-IN" dirty="0" smtClean="0"/>
              <a:t> male is expected  to cover the population of 30,000 in which there are six </a:t>
            </a:r>
            <a:r>
              <a:rPr lang="en-IN" dirty="0" err="1" smtClean="0"/>
              <a:t>subcentres</a:t>
            </a:r>
            <a:r>
              <a:rPr lang="en-IN" dirty="0" smtClean="0"/>
              <a:t> each with one health worker male. Following  functions are carry out</a:t>
            </a:r>
          </a:p>
          <a:p>
            <a:endParaRPr lang="en-IN" dirty="0"/>
          </a:p>
        </p:txBody>
      </p:sp>
    </p:spTree>
    <p:extLst>
      <p:ext uri="{BB962C8B-B14F-4D97-AF65-F5344CB8AC3E}">
        <p14:creationId xmlns:p14="http://schemas.microsoft.com/office/powerpoint/2010/main" val="35223967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Text Placeholder 2"/>
          <p:cNvSpPr>
            <a:spLocks noGrp="1"/>
          </p:cNvSpPr>
          <p:nvPr>
            <p:ph idx="1"/>
          </p:nvPr>
        </p:nvSpPr>
        <p:spPr>
          <a:xfrm>
            <a:off x="528954" y="1626298"/>
            <a:ext cx="8086090" cy="5539978"/>
          </a:xfrm>
        </p:spPr>
        <p:txBody>
          <a:bodyPr>
            <a:normAutofit fontScale="92500" lnSpcReduction="10000"/>
          </a:bodyPr>
          <a:lstStyle/>
          <a:p>
            <a:pPr marL="514350" indent="-514350">
              <a:buAutoNum type="arabicPeriod"/>
            </a:pPr>
            <a:r>
              <a:rPr lang="en-IN" sz="2000" dirty="0" smtClean="0">
                <a:latin typeface="Times New Roman" panose="02020603050405020304" pitchFamily="18" charset="0"/>
                <a:cs typeface="Times New Roman" panose="02020603050405020304" pitchFamily="18" charset="0"/>
              </a:rPr>
              <a:t>Supervision and guidance</a:t>
            </a:r>
          </a:p>
          <a:p>
            <a:pPr marL="514350" indent="-514350">
              <a:buAutoNum type="arabicPeriod"/>
            </a:pPr>
            <a:r>
              <a:rPr lang="en-IN" sz="2000" dirty="0" smtClean="0">
                <a:latin typeface="Times New Roman" panose="02020603050405020304" pitchFamily="18" charset="0"/>
                <a:cs typeface="Times New Roman" panose="02020603050405020304" pitchFamily="18" charset="0"/>
              </a:rPr>
              <a:t>Team  work</a:t>
            </a:r>
          </a:p>
          <a:p>
            <a:pPr marL="514350" indent="-514350">
              <a:buAutoNum type="arabicPeriod"/>
            </a:pPr>
            <a:r>
              <a:rPr lang="en-IN" sz="2000" dirty="0" smtClean="0">
                <a:latin typeface="Times New Roman" panose="02020603050405020304" pitchFamily="18" charset="0"/>
                <a:cs typeface="Times New Roman" panose="02020603050405020304" pitchFamily="18" charset="0"/>
              </a:rPr>
              <a:t>Supplies and </a:t>
            </a:r>
            <a:r>
              <a:rPr lang="en-IN" sz="2000" dirty="0" err="1" smtClean="0">
                <a:latin typeface="Times New Roman" panose="02020603050405020304" pitchFamily="18" charset="0"/>
                <a:cs typeface="Times New Roman" panose="02020603050405020304" pitchFamily="18" charset="0"/>
              </a:rPr>
              <a:t>equipments</a:t>
            </a:r>
            <a:endParaRPr lang="en-IN" sz="2000" dirty="0" smtClean="0">
              <a:latin typeface="Times New Roman" panose="02020603050405020304" pitchFamily="18" charset="0"/>
              <a:cs typeface="Times New Roman" panose="02020603050405020304" pitchFamily="18" charset="0"/>
            </a:endParaRPr>
          </a:p>
          <a:p>
            <a:pPr marL="514350" indent="-514350">
              <a:buAutoNum type="arabicPeriod"/>
            </a:pPr>
            <a:r>
              <a:rPr lang="en-IN" sz="2000" dirty="0" smtClean="0">
                <a:latin typeface="Times New Roman" panose="02020603050405020304" pitchFamily="18" charset="0"/>
                <a:cs typeface="Times New Roman" panose="02020603050405020304" pitchFamily="18" charset="0"/>
              </a:rPr>
              <a:t>Record and report</a:t>
            </a:r>
          </a:p>
          <a:p>
            <a:pPr marL="514350" indent="-514350">
              <a:buAutoNum type="arabicPeriod"/>
            </a:pPr>
            <a:r>
              <a:rPr lang="en-IN" sz="2000" dirty="0" smtClean="0">
                <a:latin typeface="Times New Roman" panose="02020603050405020304" pitchFamily="18" charset="0"/>
                <a:cs typeface="Times New Roman" panose="02020603050405020304" pitchFamily="18" charset="0"/>
              </a:rPr>
              <a:t>Malaria</a:t>
            </a:r>
          </a:p>
          <a:p>
            <a:pPr marL="514350" indent="-514350">
              <a:buAutoNum type="arabicPeriod"/>
            </a:pPr>
            <a:r>
              <a:rPr lang="en-IN" sz="2000" dirty="0" smtClean="0">
                <a:latin typeface="Times New Roman" panose="02020603050405020304" pitchFamily="18" charset="0"/>
                <a:cs typeface="Times New Roman" panose="02020603050405020304" pitchFamily="18" charset="0"/>
              </a:rPr>
              <a:t>communicable diseases</a:t>
            </a:r>
          </a:p>
          <a:p>
            <a:pPr marL="514350" indent="-514350">
              <a:buAutoNum type="arabicPeriod"/>
            </a:pPr>
            <a:r>
              <a:rPr lang="en-IN" sz="2000" dirty="0" smtClean="0">
                <a:latin typeface="Times New Roman" panose="02020603050405020304" pitchFamily="18" charset="0"/>
                <a:cs typeface="Times New Roman" panose="02020603050405020304" pitchFamily="18" charset="0"/>
              </a:rPr>
              <a:t>Leprosy</a:t>
            </a:r>
          </a:p>
          <a:p>
            <a:pPr marL="514350" indent="-514350">
              <a:buAutoNum type="arabicPeriod"/>
            </a:pPr>
            <a:r>
              <a:rPr lang="en-IN" sz="2000" dirty="0" smtClean="0">
                <a:latin typeface="Times New Roman" panose="02020603050405020304" pitchFamily="18" charset="0"/>
                <a:cs typeface="Times New Roman" panose="02020603050405020304" pitchFamily="18" charset="0"/>
              </a:rPr>
              <a:t>Tuberculosis </a:t>
            </a:r>
            <a:endParaRPr lang="en-IN" sz="2000" dirty="0" smtClean="0">
              <a:latin typeface="Times New Roman" panose="02020603050405020304" pitchFamily="18" charset="0"/>
              <a:cs typeface="Times New Roman" panose="02020603050405020304" pitchFamily="18" charset="0"/>
            </a:endParaRPr>
          </a:p>
          <a:p>
            <a:pPr marL="514350" indent="-514350">
              <a:buAutoNum type="arabicPeriod"/>
            </a:pPr>
            <a:r>
              <a:rPr lang="en-IN" sz="2000" dirty="0" smtClean="0">
                <a:latin typeface="Times New Roman" panose="02020603050405020304" pitchFamily="18" charset="0"/>
                <a:cs typeface="Times New Roman" panose="02020603050405020304" pitchFamily="18" charset="0"/>
              </a:rPr>
              <a:t>Environmental sanitation</a:t>
            </a:r>
          </a:p>
          <a:p>
            <a:pPr marL="514350" indent="-514350">
              <a:buAutoNum type="arabicPeriod"/>
            </a:pPr>
            <a:r>
              <a:rPr lang="en-IN" sz="2000" dirty="0" err="1" smtClean="0">
                <a:latin typeface="Times New Roman" panose="02020603050405020304" pitchFamily="18" charset="0"/>
                <a:cs typeface="Times New Roman" panose="02020603050405020304" pitchFamily="18" charset="0"/>
              </a:rPr>
              <a:t>Expaneded</a:t>
            </a:r>
            <a:r>
              <a:rPr lang="en-IN" sz="2000" dirty="0" smtClean="0">
                <a:latin typeface="Times New Roman" panose="02020603050405020304" pitchFamily="18" charset="0"/>
                <a:cs typeface="Times New Roman" panose="02020603050405020304" pitchFamily="18" charset="0"/>
              </a:rPr>
              <a:t>  immunization programme</a:t>
            </a:r>
          </a:p>
          <a:p>
            <a:pPr marL="514350" indent="-514350">
              <a:buAutoNum type="arabicPeriod"/>
            </a:pPr>
            <a:r>
              <a:rPr lang="en-IN" sz="2000" dirty="0" smtClean="0">
                <a:latin typeface="Times New Roman" panose="02020603050405020304" pitchFamily="18" charset="0"/>
                <a:cs typeface="Times New Roman" panose="02020603050405020304" pitchFamily="18" charset="0"/>
              </a:rPr>
              <a:t>Family planning</a:t>
            </a:r>
          </a:p>
          <a:p>
            <a:pPr marL="514350" indent="-514350">
              <a:buAutoNum type="arabicPeriod"/>
            </a:pPr>
            <a:r>
              <a:rPr lang="en-IN" sz="2000" dirty="0" smtClean="0">
                <a:latin typeface="Times New Roman" panose="02020603050405020304" pitchFamily="18" charset="0"/>
                <a:cs typeface="Times New Roman" panose="02020603050405020304" pitchFamily="18" charset="0"/>
              </a:rPr>
              <a:t>Nutrition</a:t>
            </a:r>
          </a:p>
          <a:p>
            <a:r>
              <a:rPr lang="en-IN" sz="2000" dirty="0" smtClean="0">
                <a:latin typeface="Times New Roman" panose="02020603050405020304" pitchFamily="18" charset="0"/>
                <a:cs typeface="Times New Roman" panose="02020603050405020304" pitchFamily="18" charset="0"/>
              </a:rPr>
              <a:t>13.Control of </a:t>
            </a:r>
            <a:r>
              <a:rPr lang="en-IN" sz="2000" dirty="0" err="1" smtClean="0">
                <a:latin typeface="Times New Roman" panose="02020603050405020304" pitchFamily="18" charset="0"/>
                <a:cs typeface="Times New Roman" panose="02020603050405020304" pitchFamily="18" charset="0"/>
              </a:rPr>
              <a:t>blindeness</a:t>
            </a:r>
            <a:endParaRPr lang="en-IN" sz="2000" dirty="0" smtClean="0">
              <a:latin typeface="Times New Roman" panose="02020603050405020304" pitchFamily="18" charset="0"/>
              <a:cs typeface="Times New Roman" panose="02020603050405020304" pitchFamily="18" charset="0"/>
            </a:endParaRPr>
          </a:p>
          <a:p>
            <a:r>
              <a:rPr lang="en-IN" sz="2000" dirty="0" smtClean="0">
                <a:latin typeface="Times New Roman" panose="02020603050405020304" pitchFamily="18" charset="0"/>
                <a:cs typeface="Times New Roman" panose="02020603050405020304" pitchFamily="18" charset="0"/>
              </a:rPr>
              <a:t>14.Vital events</a:t>
            </a:r>
          </a:p>
          <a:p>
            <a:r>
              <a:rPr lang="en-IN" sz="2000" dirty="0" smtClean="0">
                <a:latin typeface="Times New Roman" panose="02020603050405020304" pitchFamily="18" charset="0"/>
                <a:cs typeface="Times New Roman" panose="02020603050405020304" pitchFamily="18" charset="0"/>
              </a:rPr>
              <a:t>15.Primary medical care</a:t>
            </a:r>
          </a:p>
          <a:p>
            <a:r>
              <a:rPr lang="en-IN" sz="2000" dirty="0" smtClean="0">
                <a:latin typeface="Times New Roman" panose="02020603050405020304" pitchFamily="18" charset="0"/>
                <a:cs typeface="Times New Roman" panose="02020603050405020304" pitchFamily="18" charset="0"/>
              </a:rPr>
              <a:t>16.Health education</a:t>
            </a:r>
          </a:p>
          <a:p>
            <a:pPr marL="514350" indent="-514350">
              <a:buAutoNum type="arabicPeriod"/>
            </a:pPr>
            <a:endParaRPr lang="en-IN" sz="2000" dirty="0" smtClean="0">
              <a:latin typeface="Times New Roman" panose="02020603050405020304" pitchFamily="18" charset="0"/>
              <a:cs typeface="Times New Roman" panose="02020603050405020304" pitchFamily="18" charset="0"/>
            </a:endParaRPr>
          </a:p>
          <a:p>
            <a:pPr marL="514350" indent="-514350">
              <a:buAutoNum type="arabicPeriod"/>
            </a:pP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4662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6575" y="1454467"/>
            <a:ext cx="8077834" cy="4550410"/>
          </a:xfrm>
          <a:prstGeom prst="rect">
            <a:avLst/>
          </a:prstGeom>
        </p:spPr>
        <p:txBody>
          <a:bodyPr vert="horz" wrap="square" lIns="0" tIns="5715" rIns="0" bIns="0" rtlCol="0">
            <a:spAutoFit/>
          </a:bodyPr>
          <a:lstStyle/>
          <a:p>
            <a:pPr marL="355600" marR="13970" indent="-343535" algn="just">
              <a:lnSpc>
                <a:spcPct val="102400"/>
              </a:lnSpc>
              <a:spcBef>
                <a:spcPts val="45"/>
              </a:spcBef>
              <a:buChar char="•"/>
              <a:tabLst>
                <a:tab pos="356235" algn="l"/>
              </a:tabLst>
            </a:pPr>
            <a:r>
              <a:rPr sz="2750" b="1" spc="10" dirty="0">
                <a:latin typeface="Times New Roman" panose="02020603050405020304" pitchFamily="18" charset="0"/>
                <a:cs typeface="Times New Roman" panose="02020603050405020304" pitchFamily="18" charset="0"/>
              </a:rPr>
              <a:t>SPECIFIC </a:t>
            </a:r>
            <a:r>
              <a:rPr sz="2750" b="1" spc="30" dirty="0">
                <a:latin typeface="Times New Roman" panose="02020603050405020304" pitchFamily="18" charset="0"/>
                <a:cs typeface="Times New Roman" panose="02020603050405020304" pitchFamily="18" charset="0"/>
              </a:rPr>
              <a:t>JOB </a:t>
            </a:r>
            <a:r>
              <a:rPr sz="2750" b="1" spc="25" dirty="0">
                <a:latin typeface="Times New Roman" panose="02020603050405020304" pitchFamily="18" charset="0"/>
                <a:cs typeface="Times New Roman" panose="02020603050405020304" pitchFamily="18" charset="0"/>
              </a:rPr>
              <a:t>FUNCTIONS OF </a:t>
            </a:r>
            <a:r>
              <a:rPr sz="2750" b="1" spc="30" dirty="0">
                <a:latin typeface="Times New Roman" panose="02020603050405020304" pitchFamily="18" charset="0"/>
                <a:cs typeface="Times New Roman" panose="02020603050405020304" pitchFamily="18" charset="0"/>
              </a:rPr>
              <a:t>MALE  </a:t>
            </a:r>
            <a:r>
              <a:rPr sz="2750" b="1" spc="-5" dirty="0">
                <a:latin typeface="Times New Roman" panose="02020603050405020304" pitchFamily="18" charset="0"/>
                <a:cs typeface="Times New Roman" panose="02020603050405020304" pitchFamily="18" charset="0"/>
              </a:rPr>
              <a:t>HEALTH</a:t>
            </a:r>
            <a:r>
              <a:rPr sz="2750" b="1" spc="-140" dirty="0">
                <a:latin typeface="Times New Roman" panose="02020603050405020304" pitchFamily="18" charset="0"/>
                <a:cs typeface="Times New Roman" panose="02020603050405020304" pitchFamily="18" charset="0"/>
              </a:rPr>
              <a:t> </a:t>
            </a:r>
            <a:r>
              <a:rPr sz="2750" b="1" spc="-10" dirty="0">
                <a:latin typeface="Times New Roman" panose="02020603050405020304" pitchFamily="18" charset="0"/>
                <a:cs typeface="Times New Roman" panose="02020603050405020304" pitchFamily="18" charset="0"/>
              </a:rPr>
              <a:t>ASSISTANT</a:t>
            </a:r>
            <a:endParaRPr sz="2750" b="1" dirty="0">
              <a:latin typeface="Times New Roman" panose="02020603050405020304" pitchFamily="18" charset="0"/>
              <a:cs typeface="Times New Roman" panose="02020603050405020304" pitchFamily="18" charset="0"/>
            </a:endParaRPr>
          </a:p>
          <a:p>
            <a:pPr marL="355600" marR="7620" indent="-343535" algn="just">
              <a:lnSpc>
                <a:spcPct val="102400"/>
              </a:lnSpc>
              <a:spcBef>
                <a:spcPts val="680"/>
              </a:spcBef>
              <a:buFont typeface="Courier New"/>
              <a:buChar char="o"/>
              <a:tabLst>
                <a:tab pos="356235" algn="l"/>
              </a:tabLst>
            </a:pPr>
            <a:r>
              <a:rPr sz="2750" spc="15" dirty="0">
                <a:latin typeface="Arial"/>
                <a:cs typeface="Arial"/>
              </a:rPr>
              <a:t>Supervise </a:t>
            </a:r>
            <a:r>
              <a:rPr sz="2750" spc="40" dirty="0">
                <a:latin typeface="Arial"/>
                <a:cs typeface="Arial"/>
              </a:rPr>
              <a:t>the </a:t>
            </a:r>
            <a:r>
              <a:rPr sz="2750" spc="30" dirty="0">
                <a:latin typeface="Arial"/>
                <a:cs typeface="Arial"/>
              </a:rPr>
              <a:t>malarial </a:t>
            </a:r>
            <a:r>
              <a:rPr sz="2750" spc="5" dirty="0">
                <a:latin typeface="Arial"/>
                <a:cs typeface="Arial"/>
              </a:rPr>
              <a:t>and </a:t>
            </a:r>
            <a:r>
              <a:rPr sz="2750" spc="35" dirty="0">
                <a:latin typeface="Arial"/>
                <a:cs typeface="Arial"/>
              </a:rPr>
              <a:t>communicable  </a:t>
            </a:r>
            <a:r>
              <a:rPr sz="2750" spc="-15" dirty="0">
                <a:latin typeface="Arial"/>
                <a:cs typeface="Arial"/>
              </a:rPr>
              <a:t>diseases </a:t>
            </a:r>
            <a:r>
              <a:rPr sz="2750" spc="-10" dirty="0">
                <a:latin typeface="Arial"/>
                <a:cs typeface="Arial"/>
              </a:rPr>
              <a:t>cases </a:t>
            </a:r>
            <a:r>
              <a:rPr sz="2750" spc="-5" dirty="0">
                <a:latin typeface="Arial"/>
                <a:cs typeface="Arial"/>
              </a:rPr>
              <a:t>along </a:t>
            </a:r>
            <a:r>
              <a:rPr sz="2750" spc="-15" dirty="0">
                <a:latin typeface="Arial"/>
                <a:cs typeface="Arial"/>
              </a:rPr>
              <a:t>with </a:t>
            </a:r>
            <a:r>
              <a:rPr sz="2750" spc="-20" dirty="0">
                <a:latin typeface="Arial"/>
                <a:cs typeface="Arial"/>
              </a:rPr>
              <a:t>health</a:t>
            </a:r>
            <a:r>
              <a:rPr sz="2750" spc="385" dirty="0">
                <a:latin typeface="Arial"/>
                <a:cs typeface="Arial"/>
              </a:rPr>
              <a:t> </a:t>
            </a:r>
            <a:r>
              <a:rPr sz="2750" spc="10" dirty="0">
                <a:latin typeface="Arial"/>
                <a:cs typeface="Arial"/>
              </a:rPr>
              <a:t>workers</a:t>
            </a:r>
            <a:endParaRPr sz="2750" dirty="0">
              <a:latin typeface="Arial"/>
              <a:cs typeface="Arial"/>
            </a:endParaRPr>
          </a:p>
          <a:p>
            <a:pPr marL="355600" marR="6985" indent="-343535" algn="just">
              <a:lnSpc>
                <a:spcPct val="102400"/>
              </a:lnSpc>
              <a:spcBef>
                <a:spcPts val="600"/>
              </a:spcBef>
              <a:buFont typeface="Courier New"/>
              <a:buChar char="o"/>
              <a:tabLst>
                <a:tab pos="356235" algn="l"/>
              </a:tabLst>
            </a:pPr>
            <a:r>
              <a:rPr sz="2750" spc="15" dirty="0">
                <a:latin typeface="Arial"/>
                <a:cs typeface="Arial"/>
              </a:rPr>
              <a:t>Ensure </a:t>
            </a:r>
            <a:r>
              <a:rPr sz="2750" spc="10" dirty="0">
                <a:latin typeface="Arial"/>
                <a:cs typeface="Arial"/>
              </a:rPr>
              <a:t>all </a:t>
            </a:r>
            <a:r>
              <a:rPr sz="2750" spc="35" dirty="0">
                <a:latin typeface="Arial"/>
                <a:cs typeface="Arial"/>
              </a:rPr>
              <a:t>the </a:t>
            </a:r>
            <a:r>
              <a:rPr sz="2750" spc="20" dirty="0">
                <a:latin typeface="Arial"/>
                <a:cs typeface="Arial"/>
              </a:rPr>
              <a:t>leprosy cases </a:t>
            </a:r>
            <a:r>
              <a:rPr sz="2750" spc="5" dirty="0">
                <a:latin typeface="Arial"/>
                <a:cs typeface="Arial"/>
              </a:rPr>
              <a:t>and </a:t>
            </a:r>
            <a:r>
              <a:rPr sz="2750" spc="25" dirty="0">
                <a:latin typeface="Arial"/>
                <a:cs typeface="Arial"/>
              </a:rPr>
              <a:t>tuberculosis  </a:t>
            </a:r>
            <a:r>
              <a:rPr sz="2750" spc="20" dirty="0">
                <a:latin typeface="Arial"/>
                <a:cs typeface="Arial"/>
              </a:rPr>
              <a:t>cases take </a:t>
            </a:r>
            <a:r>
              <a:rPr sz="2750" spc="30" dirty="0">
                <a:latin typeface="Arial"/>
                <a:cs typeface="Arial"/>
              </a:rPr>
              <a:t>regular </a:t>
            </a:r>
            <a:r>
              <a:rPr sz="2750" spc="5" dirty="0">
                <a:latin typeface="Arial"/>
                <a:cs typeface="Arial"/>
              </a:rPr>
              <a:t>and </a:t>
            </a:r>
            <a:r>
              <a:rPr sz="2750" spc="30" dirty="0">
                <a:latin typeface="Arial"/>
                <a:cs typeface="Arial"/>
              </a:rPr>
              <a:t>complete </a:t>
            </a:r>
            <a:r>
              <a:rPr sz="2750" spc="15" dirty="0">
                <a:latin typeface="Arial"/>
                <a:cs typeface="Arial"/>
              </a:rPr>
              <a:t>treatment </a:t>
            </a:r>
            <a:r>
              <a:rPr sz="2750" spc="5" dirty="0">
                <a:latin typeface="Arial"/>
                <a:cs typeface="Arial"/>
              </a:rPr>
              <a:t>and  </a:t>
            </a:r>
            <a:r>
              <a:rPr sz="2750" spc="-5" dirty="0">
                <a:latin typeface="Arial"/>
                <a:cs typeface="Arial"/>
              </a:rPr>
              <a:t>inform </a:t>
            </a:r>
            <a:r>
              <a:rPr sz="2750" dirty="0">
                <a:latin typeface="Arial"/>
                <a:cs typeface="Arial"/>
              </a:rPr>
              <a:t>to </a:t>
            </a:r>
            <a:r>
              <a:rPr sz="2750" spc="25" dirty="0">
                <a:latin typeface="Arial"/>
                <a:cs typeface="Arial"/>
              </a:rPr>
              <a:t>MO </a:t>
            </a:r>
            <a:r>
              <a:rPr sz="2750" spc="-15" dirty="0">
                <a:latin typeface="Arial"/>
                <a:cs typeface="Arial"/>
              </a:rPr>
              <a:t>at</a:t>
            </a:r>
            <a:r>
              <a:rPr sz="2750" spc="325" dirty="0">
                <a:latin typeface="Arial"/>
                <a:cs typeface="Arial"/>
              </a:rPr>
              <a:t> </a:t>
            </a:r>
            <a:r>
              <a:rPr sz="2750" spc="30" dirty="0">
                <a:latin typeface="Arial"/>
                <a:cs typeface="Arial"/>
              </a:rPr>
              <a:t>PHC</a:t>
            </a:r>
            <a:endParaRPr sz="2750" dirty="0">
              <a:latin typeface="Arial"/>
              <a:cs typeface="Arial"/>
            </a:endParaRPr>
          </a:p>
          <a:p>
            <a:pPr marL="355600" marR="5080" indent="-343535" algn="just">
              <a:lnSpc>
                <a:spcPct val="101299"/>
              </a:lnSpc>
              <a:spcBef>
                <a:spcPts val="710"/>
              </a:spcBef>
              <a:buFont typeface="Courier New"/>
              <a:buChar char="o"/>
              <a:tabLst>
                <a:tab pos="356235" algn="l"/>
              </a:tabLst>
            </a:pPr>
            <a:r>
              <a:rPr sz="2750" dirty="0">
                <a:latin typeface="Arial"/>
                <a:cs typeface="Arial"/>
              </a:rPr>
              <a:t>Help </a:t>
            </a:r>
            <a:r>
              <a:rPr sz="2750" spc="10" dirty="0">
                <a:latin typeface="Arial"/>
                <a:cs typeface="Arial"/>
              </a:rPr>
              <a:t>the </a:t>
            </a:r>
            <a:r>
              <a:rPr sz="2750" spc="30" dirty="0">
                <a:latin typeface="Arial"/>
                <a:cs typeface="Arial"/>
              </a:rPr>
              <a:t>community </a:t>
            </a:r>
            <a:r>
              <a:rPr sz="2750" spc="-40" dirty="0">
                <a:latin typeface="Arial"/>
                <a:cs typeface="Arial"/>
              </a:rPr>
              <a:t>in </a:t>
            </a:r>
            <a:r>
              <a:rPr sz="2750" spc="15" dirty="0">
                <a:latin typeface="Arial"/>
                <a:cs typeface="Arial"/>
              </a:rPr>
              <a:t>the construction </a:t>
            </a:r>
            <a:r>
              <a:rPr sz="2750" spc="25" dirty="0">
                <a:latin typeface="Arial"/>
                <a:cs typeface="Arial"/>
              </a:rPr>
              <a:t>of </a:t>
            </a:r>
            <a:r>
              <a:rPr sz="2750" spc="20" dirty="0">
                <a:latin typeface="Arial"/>
                <a:cs typeface="Arial"/>
              </a:rPr>
              <a:t>safe  </a:t>
            </a:r>
            <a:r>
              <a:rPr sz="2750" spc="5" dirty="0">
                <a:latin typeface="Arial"/>
                <a:cs typeface="Arial"/>
              </a:rPr>
              <a:t>water </a:t>
            </a:r>
            <a:r>
              <a:rPr sz="2750" spc="25" dirty="0">
                <a:latin typeface="Arial"/>
                <a:cs typeface="Arial"/>
              </a:rPr>
              <a:t>resource, </a:t>
            </a:r>
            <a:r>
              <a:rPr sz="2750" spc="30" dirty="0">
                <a:latin typeface="Arial"/>
                <a:cs typeface="Arial"/>
              </a:rPr>
              <a:t>soakage </a:t>
            </a:r>
            <a:r>
              <a:rPr sz="2750" spc="25" dirty="0">
                <a:latin typeface="Arial"/>
                <a:cs typeface="Arial"/>
              </a:rPr>
              <a:t>pits, </a:t>
            </a:r>
            <a:r>
              <a:rPr sz="2750" spc="20" dirty="0">
                <a:latin typeface="Arial"/>
                <a:cs typeface="Arial"/>
              </a:rPr>
              <a:t>kitchen </a:t>
            </a:r>
            <a:r>
              <a:rPr sz="2750" spc="30" dirty="0">
                <a:latin typeface="Arial"/>
                <a:cs typeface="Arial"/>
              </a:rPr>
              <a:t>garden,  </a:t>
            </a:r>
            <a:r>
              <a:rPr sz="2750" spc="15" dirty="0">
                <a:latin typeface="Arial"/>
                <a:cs typeface="Arial"/>
              </a:rPr>
              <a:t>manure </a:t>
            </a:r>
            <a:r>
              <a:rPr sz="2750" spc="5" dirty="0">
                <a:latin typeface="Arial"/>
                <a:cs typeface="Arial"/>
              </a:rPr>
              <a:t>and </a:t>
            </a:r>
            <a:r>
              <a:rPr sz="2750" spc="25" dirty="0">
                <a:latin typeface="Arial"/>
                <a:cs typeface="Arial"/>
              </a:rPr>
              <a:t>compost </a:t>
            </a:r>
            <a:r>
              <a:rPr sz="2750" spc="-20" dirty="0">
                <a:latin typeface="Arial"/>
                <a:cs typeface="Arial"/>
              </a:rPr>
              <a:t>pits, </a:t>
            </a:r>
            <a:r>
              <a:rPr sz="2750" spc="-15" dirty="0">
                <a:latin typeface="Arial"/>
                <a:cs typeface="Arial"/>
              </a:rPr>
              <a:t>sanitary</a:t>
            </a:r>
            <a:r>
              <a:rPr sz="2750" spc="670" dirty="0">
                <a:latin typeface="Arial"/>
                <a:cs typeface="Arial"/>
              </a:rPr>
              <a:t> </a:t>
            </a:r>
            <a:r>
              <a:rPr sz="2750" spc="-15" dirty="0">
                <a:latin typeface="Arial"/>
                <a:cs typeface="Arial"/>
              </a:rPr>
              <a:t>latrines.etc</a:t>
            </a:r>
            <a:endParaRPr sz="2750" dirty="0">
              <a:latin typeface="Arial"/>
              <a:cs typeface="Arial"/>
            </a:endParaRPr>
          </a:p>
        </p:txBody>
      </p:sp>
      <p:sp>
        <p:nvSpPr>
          <p:cNvPr id="4" name="Title 3"/>
          <p:cNvSpPr>
            <a:spLocks noGrp="1"/>
          </p:cNvSpPr>
          <p:nvPr>
            <p:ph type="title"/>
          </p:nvPr>
        </p:nvSpPr>
        <p:spPr/>
        <p:txBody>
          <a:bodyPr/>
          <a:lstStyle/>
          <a:p>
            <a:endParaRPr lang="en-IN"/>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6575" y="2141156"/>
            <a:ext cx="8077200" cy="2242185"/>
          </a:xfrm>
          <a:prstGeom prst="rect">
            <a:avLst/>
          </a:prstGeom>
        </p:spPr>
        <p:txBody>
          <a:bodyPr vert="horz" wrap="square" lIns="0" tIns="5715" rIns="0" bIns="0" rtlCol="0">
            <a:spAutoFit/>
          </a:bodyPr>
          <a:lstStyle/>
          <a:p>
            <a:pPr marL="355600" marR="8890" indent="-343535" algn="just">
              <a:lnSpc>
                <a:spcPct val="102400"/>
              </a:lnSpc>
              <a:spcBef>
                <a:spcPts val="45"/>
              </a:spcBef>
              <a:buFont typeface="Courier New"/>
              <a:buChar char="o"/>
              <a:tabLst>
                <a:tab pos="356235" algn="l"/>
              </a:tabLst>
            </a:pPr>
            <a:r>
              <a:rPr sz="2750" spc="10" dirty="0">
                <a:latin typeface="Arial"/>
                <a:cs typeface="Arial"/>
              </a:rPr>
              <a:t>Involve</a:t>
            </a:r>
            <a:r>
              <a:rPr sz="2750" spc="780" dirty="0">
                <a:latin typeface="Arial"/>
                <a:cs typeface="Arial"/>
              </a:rPr>
              <a:t> </a:t>
            </a:r>
            <a:r>
              <a:rPr sz="2750" spc="40" dirty="0">
                <a:latin typeface="Arial"/>
                <a:cs typeface="Arial"/>
              </a:rPr>
              <a:t>the </a:t>
            </a:r>
            <a:r>
              <a:rPr sz="2750" spc="20" dirty="0">
                <a:latin typeface="Arial"/>
                <a:cs typeface="Arial"/>
              </a:rPr>
              <a:t>Expanded </a:t>
            </a:r>
            <a:r>
              <a:rPr sz="2750" spc="40" dirty="0">
                <a:latin typeface="Arial"/>
                <a:cs typeface="Arial"/>
              </a:rPr>
              <a:t>programme on  </a:t>
            </a:r>
            <a:r>
              <a:rPr sz="2750" spc="20" dirty="0">
                <a:latin typeface="Arial"/>
                <a:cs typeface="Arial"/>
              </a:rPr>
              <a:t>Immunization </a:t>
            </a:r>
            <a:r>
              <a:rPr sz="2750" spc="5" dirty="0">
                <a:latin typeface="Arial"/>
                <a:cs typeface="Arial"/>
              </a:rPr>
              <a:t>and </a:t>
            </a:r>
            <a:r>
              <a:rPr sz="2750" spc="30" dirty="0">
                <a:latin typeface="Arial"/>
                <a:cs typeface="Arial"/>
              </a:rPr>
              <a:t>Family </a:t>
            </a:r>
            <a:r>
              <a:rPr sz="2750" spc="25" dirty="0">
                <a:latin typeface="Arial"/>
                <a:cs typeface="Arial"/>
              </a:rPr>
              <a:t>Planning, </a:t>
            </a:r>
            <a:r>
              <a:rPr sz="2750" spc="20" dirty="0">
                <a:latin typeface="Arial"/>
                <a:cs typeface="Arial"/>
              </a:rPr>
              <a:t>Nutritional  </a:t>
            </a:r>
            <a:r>
              <a:rPr sz="2750" spc="-25" dirty="0">
                <a:latin typeface="Arial"/>
                <a:cs typeface="Arial"/>
              </a:rPr>
              <a:t>services</a:t>
            </a:r>
            <a:endParaRPr sz="2750">
              <a:latin typeface="Arial"/>
              <a:cs typeface="Arial"/>
            </a:endParaRPr>
          </a:p>
          <a:p>
            <a:pPr marL="355600" marR="5080" indent="-343535" algn="just">
              <a:lnSpc>
                <a:spcPct val="102499"/>
              </a:lnSpc>
              <a:spcBef>
                <a:spcPts val="600"/>
              </a:spcBef>
              <a:buFont typeface="Courier New"/>
              <a:buChar char="o"/>
              <a:tabLst>
                <a:tab pos="356235" algn="l"/>
              </a:tabLst>
            </a:pPr>
            <a:r>
              <a:rPr sz="2750" spc="5" dirty="0">
                <a:latin typeface="Arial"/>
                <a:cs typeface="Arial"/>
              </a:rPr>
              <a:t>All </a:t>
            </a:r>
            <a:r>
              <a:rPr sz="2750" spc="35" dirty="0">
                <a:latin typeface="Arial"/>
                <a:cs typeface="Arial"/>
              </a:rPr>
              <a:t>cases </a:t>
            </a:r>
            <a:r>
              <a:rPr sz="2750" spc="25" dirty="0">
                <a:latin typeface="Arial"/>
                <a:cs typeface="Arial"/>
              </a:rPr>
              <a:t>of </a:t>
            </a:r>
            <a:r>
              <a:rPr sz="2750" spc="35" dirty="0">
                <a:latin typeface="Arial"/>
                <a:cs typeface="Arial"/>
              </a:rPr>
              <a:t>blindness </a:t>
            </a:r>
            <a:r>
              <a:rPr sz="2750" spc="15" dirty="0">
                <a:latin typeface="Arial"/>
                <a:cs typeface="Arial"/>
              </a:rPr>
              <a:t>including suspected </a:t>
            </a:r>
            <a:r>
              <a:rPr sz="2750" spc="40" dirty="0">
                <a:latin typeface="Arial"/>
                <a:cs typeface="Arial"/>
              </a:rPr>
              <a:t>cases  </a:t>
            </a:r>
            <a:r>
              <a:rPr sz="2750" spc="25" dirty="0">
                <a:latin typeface="Arial"/>
                <a:cs typeface="Arial"/>
              </a:rPr>
              <a:t>of </a:t>
            </a:r>
            <a:r>
              <a:rPr sz="2750" spc="-5" dirty="0">
                <a:latin typeface="Arial"/>
                <a:cs typeface="Arial"/>
              </a:rPr>
              <a:t>cataract </a:t>
            </a:r>
            <a:r>
              <a:rPr sz="2750" spc="25" dirty="0">
                <a:latin typeface="Arial"/>
                <a:cs typeface="Arial"/>
              </a:rPr>
              <a:t>be </a:t>
            </a:r>
            <a:r>
              <a:rPr sz="2750" spc="-20" dirty="0">
                <a:latin typeface="Arial"/>
                <a:cs typeface="Arial"/>
              </a:rPr>
              <a:t>referred </a:t>
            </a:r>
            <a:r>
              <a:rPr sz="2750" spc="-5" dirty="0">
                <a:latin typeface="Arial"/>
                <a:cs typeface="Arial"/>
              </a:rPr>
              <a:t>to </a:t>
            </a:r>
            <a:r>
              <a:rPr sz="2750" spc="25" dirty="0">
                <a:latin typeface="Arial"/>
                <a:cs typeface="Arial"/>
              </a:rPr>
              <a:t>MO </a:t>
            </a:r>
            <a:r>
              <a:rPr sz="2750" spc="-15" dirty="0">
                <a:latin typeface="Arial"/>
                <a:cs typeface="Arial"/>
              </a:rPr>
              <a:t>at</a:t>
            </a:r>
            <a:r>
              <a:rPr sz="2750" spc="-50" dirty="0">
                <a:latin typeface="Arial"/>
                <a:cs typeface="Arial"/>
              </a:rPr>
              <a:t> </a:t>
            </a:r>
            <a:r>
              <a:rPr sz="2750" spc="30" dirty="0">
                <a:latin typeface="Arial"/>
                <a:cs typeface="Arial"/>
              </a:rPr>
              <a:t>PHC.</a:t>
            </a:r>
            <a:endParaRPr sz="2750">
              <a:latin typeface="Arial"/>
              <a:cs typeface="Arial"/>
            </a:endParaRPr>
          </a:p>
        </p:txBody>
      </p:sp>
      <p:sp>
        <p:nvSpPr>
          <p:cNvPr id="5" name="Title 4"/>
          <p:cNvSpPr>
            <a:spLocks noGrp="1"/>
          </p:cNvSpPr>
          <p:nvPr>
            <p:ph type="title"/>
          </p:nvPr>
        </p:nvSpPr>
        <p:spPr/>
        <p:txBody>
          <a:bodyPr/>
          <a:lstStyle/>
          <a:p>
            <a:endParaRPr lang="en-IN"/>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85824" y="327024"/>
            <a:ext cx="6397625" cy="1014094"/>
          </a:xfrm>
          <a:prstGeom prst="rect">
            <a:avLst/>
          </a:prstGeom>
        </p:spPr>
        <p:txBody>
          <a:bodyPr vert="horz" wrap="square" lIns="0" tIns="8255" rIns="0" bIns="0" rtlCol="0">
            <a:spAutoFit/>
          </a:bodyPr>
          <a:lstStyle/>
          <a:p>
            <a:pPr marL="1395095" marR="5080" indent="-1382395">
              <a:lnSpc>
                <a:spcPct val="101699"/>
              </a:lnSpc>
              <a:spcBef>
                <a:spcPts val="65"/>
              </a:spcBef>
            </a:pPr>
            <a:r>
              <a:rPr b="1" spc="20" dirty="0" smtClean="0">
                <a:latin typeface="Times New Roman" panose="02020603050405020304" pitchFamily="18" charset="0"/>
                <a:cs typeface="Times New Roman" panose="02020603050405020304" pitchFamily="18" charset="0"/>
              </a:rPr>
              <a:t>ASHA-</a:t>
            </a:r>
            <a:r>
              <a:rPr b="1" spc="-185" dirty="0" smtClean="0">
                <a:latin typeface="Times New Roman" panose="02020603050405020304" pitchFamily="18" charset="0"/>
                <a:cs typeface="Times New Roman" panose="02020603050405020304" pitchFamily="18" charset="0"/>
              </a:rPr>
              <a:t> </a:t>
            </a:r>
            <a:r>
              <a:rPr b="1" spc="25" dirty="0">
                <a:latin typeface="Times New Roman" panose="02020603050405020304" pitchFamily="18" charset="0"/>
                <a:cs typeface="Times New Roman" panose="02020603050405020304" pitchFamily="18" charset="0"/>
              </a:rPr>
              <a:t>ACCREDITED</a:t>
            </a:r>
            <a:r>
              <a:rPr b="1" spc="-310" dirty="0">
                <a:latin typeface="Times New Roman" panose="02020603050405020304" pitchFamily="18" charset="0"/>
                <a:cs typeface="Times New Roman" panose="02020603050405020304" pitchFamily="18" charset="0"/>
              </a:rPr>
              <a:t> </a:t>
            </a:r>
            <a:r>
              <a:rPr b="1" spc="10" dirty="0">
                <a:latin typeface="Times New Roman" panose="02020603050405020304" pitchFamily="18" charset="0"/>
                <a:cs typeface="Times New Roman" panose="02020603050405020304" pitchFamily="18" charset="0"/>
              </a:rPr>
              <a:t>SOCIAL  </a:t>
            </a:r>
            <a:r>
              <a:rPr b="1" spc="-15" dirty="0">
                <a:latin typeface="Times New Roman" panose="02020603050405020304" pitchFamily="18" charset="0"/>
                <a:cs typeface="Times New Roman" panose="02020603050405020304" pitchFamily="18" charset="0"/>
              </a:rPr>
              <a:t>HEALTH</a:t>
            </a:r>
            <a:r>
              <a:rPr b="1" spc="-300" dirty="0">
                <a:latin typeface="Times New Roman" panose="02020603050405020304" pitchFamily="18" charset="0"/>
                <a:cs typeface="Times New Roman" panose="02020603050405020304" pitchFamily="18" charset="0"/>
              </a:rPr>
              <a:t> </a:t>
            </a:r>
            <a:r>
              <a:rPr b="1" spc="25" dirty="0">
                <a:latin typeface="Times New Roman" panose="02020603050405020304" pitchFamily="18" charset="0"/>
                <a:cs typeface="Times New Roman" panose="02020603050405020304" pitchFamily="18" charset="0"/>
              </a:rPr>
              <a:t>ACTIVIST</a:t>
            </a:r>
          </a:p>
        </p:txBody>
      </p:sp>
      <p:sp>
        <p:nvSpPr>
          <p:cNvPr id="3" name="object 3"/>
          <p:cNvSpPr txBox="1"/>
          <p:nvPr/>
        </p:nvSpPr>
        <p:spPr>
          <a:xfrm>
            <a:off x="536575" y="1626298"/>
            <a:ext cx="8076565" cy="1393190"/>
          </a:xfrm>
          <a:prstGeom prst="rect">
            <a:avLst/>
          </a:prstGeom>
        </p:spPr>
        <p:txBody>
          <a:bodyPr vert="horz" wrap="square" lIns="0" tIns="5715" rIns="0" bIns="0" rtlCol="0">
            <a:spAutoFit/>
          </a:bodyPr>
          <a:lstStyle/>
          <a:p>
            <a:pPr marL="355600" marR="5080" indent="-343535">
              <a:lnSpc>
                <a:spcPct val="102400"/>
              </a:lnSpc>
              <a:spcBef>
                <a:spcPts val="45"/>
              </a:spcBef>
              <a:buChar char="•"/>
              <a:tabLst>
                <a:tab pos="355600" algn="l"/>
                <a:tab pos="356235" algn="l"/>
                <a:tab pos="2614930" algn="l"/>
                <a:tab pos="4064635" algn="l"/>
                <a:tab pos="5294630" algn="l"/>
                <a:tab pos="5704205" algn="l"/>
              </a:tabLst>
            </a:pPr>
            <a:r>
              <a:rPr sz="2750" spc="30" dirty="0">
                <a:latin typeface="Arial"/>
                <a:cs typeface="Arial"/>
              </a:rPr>
              <a:t>ASHA</a:t>
            </a:r>
            <a:r>
              <a:rPr sz="2750" spc="165" dirty="0">
                <a:latin typeface="Arial"/>
                <a:cs typeface="Arial"/>
              </a:rPr>
              <a:t> </a:t>
            </a:r>
            <a:r>
              <a:rPr sz="2750" spc="5" dirty="0">
                <a:latin typeface="Arial"/>
                <a:cs typeface="Arial"/>
              </a:rPr>
              <a:t>will</a:t>
            </a:r>
            <a:r>
              <a:rPr sz="2750" spc="270" dirty="0">
                <a:latin typeface="Arial"/>
                <a:cs typeface="Arial"/>
              </a:rPr>
              <a:t> </a:t>
            </a:r>
            <a:r>
              <a:rPr sz="2750" spc="65" dirty="0">
                <a:latin typeface="Arial"/>
                <a:cs typeface="Arial"/>
              </a:rPr>
              <a:t>be	</a:t>
            </a:r>
            <a:r>
              <a:rPr sz="2750" spc="10" dirty="0">
                <a:latin typeface="Arial"/>
                <a:cs typeface="Arial"/>
              </a:rPr>
              <a:t>a</a:t>
            </a:r>
            <a:r>
              <a:rPr sz="2750" spc="250" dirty="0">
                <a:latin typeface="Arial"/>
                <a:cs typeface="Arial"/>
              </a:rPr>
              <a:t> </a:t>
            </a:r>
            <a:r>
              <a:rPr sz="2750" spc="20" dirty="0">
                <a:latin typeface="Arial"/>
                <a:cs typeface="Arial"/>
              </a:rPr>
              <a:t>health	</a:t>
            </a:r>
            <a:r>
              <a:rPr sz="2750" spc="5" dirty="0">
                <a:latin typeface="Arial"/>
                <a:cs typeface="Arial"/>
              </a:rPr>
              <a:t>activist	</a:t>
            </a:r>
            <a:r>
              <a:rPr sz="2750" spc="-40" dirty="0">
                <a:latin typeface="Arial"/>
                <a:cs typeface="Arial"/>
              </a:rPr>
              <a:t>in	</a:t>
            </a:r>
            <a:r>
              <a:rPr sz="2750" spc="15" dirty="0">
                <a:latin typeface="Arial"/>
                <a:cs typeface="Arial"/>
              </a:rPr>
              <a:t>the </a:t>
            </a:r>
            <a:r>
              <a:rPr sz="2750" spc="30" dirty="0">
                <a:latin typeface="Arial"/>
                <a:cs typeface="Arial"/>
              </a:rPr>
              <a:t>community  who </a:t>
            </a:r>
            <a:r>
              <a:rPr sz="2750" spc="-35" dirty="0">
                <a:latin typeface="Arial"/>
                <a:cs typeface="Arial"/>
              </a:rPr>
              <a:t>will </a:t>
            </a:r>
            <a:r>
              <a:rPr sz="2750" spc="-5" dirty="0">
                <a:latin typeface="Arial"/>
                <a:cs typeface="Arial"/>
              </a:rPr>
              <a:t>create </a:t>
            </a:r>
            <a:r>
              <a:rPr sz="2750" spc="-10" dirty="0">
                <a:latin typeface="Arial"/>
                <a:cs typeface="Arial"/>
              </a:rPr>
              <a:t>awareness </a:t>
            </a:r>
            <a:r>
              <a:rPr sz="2750" spc="25" dirty="0">
                <a:latin typeface="Arial"/>
                <a:cs typeface="Arial"/>
              </a:rPr>
              <a:t>on</a:t>
            </a:r>
            <a:r>
              <a:rPr sz="2750" spc="45" dirty="0">
                <a:latin typeface="Arial"/>
                <a:cs typeface="Arial"/>
              </a:rPr>
              <a:t> </a:t>
            </a:r>
            <a:r>
              <a:rPr sz="2750" spc="-10" dirty="0">
                <a:latin typeface="Arial"/>
                <a:cs typeface="Arial"/>
              </a:rPr>
              <a:t>health.</a:t>
            </a:r>
            <a:endParaRPr sz="2750">
              <a:latin typeface="Arial"/>
              <a:cs typeface="Arial"/>
            </a:endParaRPr>
          </a:p>
          <a:p>
            <a:pPr marL="12700">
              <a:lnSpc>
                <a:spcPct val="100000"/>
              </a:lnSpc>
              <a:spcBef>
                <a:spcPts val="755"/>
              </a:spcBef>
              <a:tabLst>
                <a:tab pos="355600" algn="l"/>
                <a:tab pos="1184910" algn="l"/>
                <a:tab pos="1890395" algn="l"/>
                <a:tab pos="2777490" algn="l"/>
                <a:tab pos="3825875" algn="l"/>
                <a:tab pos="4331335" algn="l"/>
                <a:tab pos="5532755" algn="l"/>
                <a:tab pos="7468234" algn="l"/>
              </a:tabLst>
            </a:pPr>
            <a:r>
              <a:rPr sz="2750" spc="5" dirty="0">
                <a:latin typeface="Arial"/>
                <a:cs typeface="Arial"/>
              </a:rPr>
              <a:t>-	</a:t>
            </a:r>
            <a:r>
              <a:rPr sz="2750" spc="30" dirty="0">
                <a:latin typeface="Arial"/>
                <a:cs typeface="Arial"/>
              </a:rPr>
              <a:t>She	</a:t>
            </a:r>
            <a:r>
              <a:rPr sz="2750" spc="20" dirty="0">
                <a:latin typeface="Arial"/>
                <a:cs typeface="Arial"/>
              </a:rPr>
              <a:t>will	take	</a:t>
            </a:r>
            <a:r>
              <a:rPr sz="2750" spc="10" dirty="0">
                <a:latin typeface="Arial"/>
                <a:cs typeface="Arial"/>
              </a:rPr>
              <a:t>steps	</a:t>
            </a:r>
            <a:r>
              <a:rPr sz="2750" dirty="0">
                <a:latin typeface="Arial"/>
                <a:cs typeface="Arial"/>
              </a:rPr>
              <a:t>to	</a:t>
            </a:r>
            <a:r>
              <a:rPr sz="2750" spc="30" dirty="0">
                <a:latin typeface="Arial"/>
                <a:cs typeface="Arial"/>
              </a:rPr>
              <a:t>create	awareness	</a:t>
            </a:r>
            <a:r>
              <a:rPr sz="2750" spc="5" dirty="0">
                <a:latin typeface="Arial"/>
                <a:cs typeface="Arial"/>
              </a:rPr>
              <a:t>and</a:t>
            </a:r>
            <a:endParaRPr sz="2750">
              <a:latin typeface="Arial"/>
              <a:cs typeface="Arial"/>
            </a:endParaRPr>
          </a:p>
        </p:txBody>
      </p:sp>
      <p:sp>
        <p:nvSpPr>
          <p:cNvPr id="4" name="object 4"/>
          <p:cNvSpPr txBox="1"/>
          <p:nvPr/>
        </p:nvSpPr>
        <p:spPr>
          <a:xfrm>
            <a:off x="879792" y="3418840"/>
            <a:ext cx="4101465" cy="449580"/>
          </a:xfrm>
          <a:prstGeom prst="rect">
            <a:avLst/>
          </a:prstGeom>
        </p:spPr>
        <p:txBody>
          <a:bodyPr vert="horz" wrap="square" lIns="0" tIns="16510" rIns="0" bIns="0" rtlCol="0">
            <a:spAutoFit/>
          </a:bodyPr>
          <a:lstStyle/>
          <a:p>
            <a:pPr marL="12700">
              <a:lnSpc>
                <a:spcPct val="100000"/>
              </a:lnSpc>
              <a:spcBef>
                <a:spcPts val="130"/>
              </a:spcBef>
              <a:tabLst>
                <a:tab pos="2444115" algn="l"/>
                <a:tab pos="3110865" algn="l"/>
              </a:tabLst>
            </a:pPr>
            <a:r>
              <a:rPr sz="2750" spc="40" dirty="0">
                <a:latin typeface="Arial"/>
                <a:cs typeface="Arial"/>
              </a:rPr>
              <a:t>d</a:t>
            </a:r>
            <a:r>
              <a:rPr sz="2750" spc="-30" dirty="0">
                <a:latin typeface="Arial"/>
                <a:cs typeface="Arial"/>
              </a:rPr>
              <a:t>e</a:t>
            </a:r>
            <a:r>
              <a:rPr sz="2750" spc="55" dirty="0">
                <a:latin typeface="Arial"/>
                <a:cs typeface="Arial"/>
              </a:rPr>
              <a:t>t</a:t>
            </a:r>
            <a:r>
              <a:rPr sz="2750" spc="-30" dirty="0">
                <a:latin typeface="Arial"/>
                <a:cs typeface="Arial"/>
              </a:rPr>
              <a:t>e</a:t>
            </a:r>
            <a:r>
              <a:rPr sz="2750" spc="-15" dirty="0">
                <a:latin typeface="Arial"/>
                <a:cs typeface="Arial"/>
              </a:rPr>
              <a:t>r</a:t>
            </a:r>
            <a:r>
              <a:rPr sz="2750" spc="100" dirty="0">
                <a:latin typeface="Arial"/>
                <a:cs typeface="Arial"/>
              </a:rPr>
              <a:t>m</a:t>
            </a:r>
            <a:r>
              <a:rPr sz="2750" spc="-15" dirty="0">
                <a:latin typeface="Arial"/>
                <a:cs typeface="Arial"/>
              </a:rPr>
              <a:t>i</a:t>
            </a:r>
            <a:r>
              <a:rPr sz="2750" spc="40" dirty="0">
                <a:latin typeface="Arial"/>
                <a:cs typeface="Arial"/>
              </a:rPr>
              <a:t>n</a:t>
            </a:r>
            <a:r>
              <a:rPr sz="2750" spc="-30" dirty="0">
                <a:latin typeface="Arial"/>
                <a:cs typeface="Arial"/>
              </a:rPr>
              <a:t>a</a:t>
            </a:r>
            <a:r>
              <a:rPr sz="2750" spc="114" dirty="0">
                <a:latin typeface="Arial"/>
                <a:cs typeface="Arial"/>
              </a:rPr>
              <a:t>n</a:t>
            </a:r>
            <a:r>
              <a:rPr sz="2750" spc="-20" dirty="0">
                <a:latin typeface="Arial"/>
                <a:cs typeface="Arial"/>
              </a:rPr>
              <a:t>t</a:t>
            </a:r>
            <a:r>
              <a:rPr sz="2750" spc="15" dirty="0">
                <a:latin typeface="Arial"/>
                <a:cs typeface="Arial"/>
              </a:rPr>
              <a:t>s</a:t>
            </a:r>
            <a:r>
              <a:rPr sz="2750" dirty="0">
                <a:latin typeface="Arial"/>
                <a:cs typeface="Arial"/>
              </a:rPr>
              <a:t>	</a:t>
            </a:r>
            <a:r>
              <a:rPr sz="2750" spc="40" dirty="0">
                <a:latin typeface="Arial"/>
                <a:cs typeface="Arial"/>
              </a:rPr>
              <a:t>o</a:t>
            </a:r>
            <a:r>
              <a:rPr sz="2750" spc="5" dirty="0">
                <a:latin typeface="Arial"/>
                <a:cs typeface="Arial"/>
              </a:rPr>
              <a:t>f</a:t>
            </a:r>
            <a:r>
              <a:rPr sz="2750" dirty="0">
                <a:latin typeface="Arial"/>
                <a:cs typeface="Arial"/>
              </a:rPr>
              <a:t>	</a:t>
            </a:r>
            <a:r>
              <a:rPr sz="2750" spc="114" dirty="0">
                <a:latin typeface="Arial"/>
                <a:cs typeface="Arial"/>
              </a:rPr>
              <a:t>h</a:t>
            </a:r>
            <a:r>
              <a:rPr sz="2750" spc="40" dirty="0">
                <a:latin typeface="Arial"/>
                <a:cs typeface="Arial"/>
              </a:rPr>
              <a:t>ea</a:t>
            </a:r>
            <a:r>
              <a:rPr sz="2750" spc="-15" dirty="0">
                <a:latin typeface="Arial"/>
                <a:cs typeface="Arial"/>
              </a:rPr>
              <a:t>l</a:t>
            </a:r>
            <a:r>
              <a:rPr sz="2750" spc="-20" dirty="0">
                <a:latin typeface="Arial"/>
                <a:cs typeface="Arial"/>
              </a:rPr>
              <a:t>t</a:t>
            </a:r>
            <a:r>
              <a:rPr sz="2750" spc="15" dirty="0">
                <a:latin typeface="Arial"/>
                <a:cs typeface="Arial"/>
              </a:rPr>
              <a:t>h</a:t>
            </a:r>
            <a:endParaRPr sz="2750">
              <a:latin typeface="Arial"/>
              <a:cs typeface="Arial"/>
            </a:endParaRPr>
          </a:p>
        </p:txBody>
      </p:sp>
      <p:sp>
        <p:nvSpPr>
          <p:cNvPr id="5" name="object 5"/>
          <p:cNvSpPr txBox="1"/>
          <p:nvPr/>
        </p:nvSpPr>
        <p:spPr>
          <a:xfrm>
            <a:off x="879792" y="2999803"/>
            <a:ext cx="7729855" cy="868680"/>
          </a:xfrm>
          <a:prstGeom prst="rect">
            <a:avLst/>
          </a:prstGeom>
        </p:spPr>
        <p:txBody>
          <a:bodyPr vert="horz" wrap="square" lIns="0" tIns="15875" rIns="0" bIns="0" rtlCol="0">
            <a:spAutoFit/>
          </a:bodyPr>
          <a:lstStyle/>
          <a:p>
            <a:pPr marR="5080" algn="r">
              <a:lnSpc>
                <a:spcPct val="100000"/>
              </a:lnSpc>
              <a:spcBef>
                <a:spcPts val="125"/>
              </a:spcBef>
              <a:tabLst>
                <a:tab pos="1544320" algn="l"/>
                <a:tab pos="3670300" algn="l"/>
                <a:tab pos="4338320" algn="l"/>
                <a:tab pos="5205730" algn="l"/>
                <a:tab pos="7303770" algn="l"/>
              </a:tabLst>
            </a:pPr>
            <a:r>
              <a:rPr sz="2750" spc="40" dirty="0">
                <a:latin typeface="Arial"/>
                <a:cs typeface="Arial"/>
              </a:rPr>
              <a:t>p</a:t>
            </a:r>
            <a:r>
              <a:rPr sz="2750" spc="-20" dirty="0">
                <a:latin typeface="Arial"/>
                <a:cs typeface="Arial"/>
              </a:rPr>
              <a:t>r</a:t>
            </a:r>
            <a:r>
              <a:rPr sz="2750" spc="114" dirty="0">
                <a:latin typeface="Arial"/>
                <a:cs typeface="Arial"/>
              </a:rPr>
              <a:t>o</a:t>
            </a:r>
            <a:r>
              <a:rPr sz="2750" spc="-30" dirty="0">
                <a:latin typeface="Arial"/>
                <a:cs typeface="Arial"/>
              </a:rPr>
              <a:t>v</a:t>
            </a:r>
            <a:r>
              <a:rPr sz="2750" spc="-90" dirty="0">
                <a:latin typeface="Arial"/>
                <a:cs typeface="Arial"/>
              </a:rPr>
              <a:t>i</a:t>
            </a:r>
            <a:r>
              <a:rPr sz="2750" spc="114" dirty="0">
                <a:latin typeface="Arial"/>
                <a:cs typeface="Arial"/>
              </a:rPr>
              <a:t>d</a:t>
            </a:r>
            <a:r>
              <a:rPr sz="2750" spc="10" dirty="0">
                <a:latin typeface="Arial"/>
                <a:cs typeface="Arial"/>
              </a:rPr>
              <a:t>e</a:t>
            </a:r>
            <a:r>
              <a:rPr sz="2750" dirty="0">
                <a:latin typeface="Arial"/>
                <a:cs typeface="Arial"/>
              </a:rPr>
              <a:t>	</a:t>
            </a:r>
            <a:r>
              <a:rPr sz="2750" spc="-90" dirty="0">
                <a:latin typeface="Arial"/>
                <a:cs typeface="Arial"/>
              </a:rPr>
              <a:t>i</a:t>
            </a:r>
            <a:r>
              <a:rPr sz="2750" spc="40" dirty="0">
                <a:latin typeface="Arial"/>
                <a:cs typeface="Arial"/>
              </a:rPr>
              <a:t>n</a:t>
            </a:r>
            <a:r>
              <a:rPr sz="2750" spc="-20" dirty="0">
                <a:latin typeface="Arial"/>
                <a:cs typeface="Arial"/>
              </a:rPr>
              <a:t>f</a:t>
            </a:r>
            <a:r>
              <a:rPr sz="2750" spc="114" dirty="0">
                <a:latin typeface="Arial"/>
                <a:cs typeface="Arial"/>
              </a:rPr>
              <a:t>o</a:t>
            </a:r>
            <a:r>
              <a:rPr sz="2750" spc="-20" dirty="0">
                <a:latin typeface="Arial"/>
                <a:cs typeface="Arial"/>
              </a:rPr>
              <a:t>r</a:t>
            </a:r>
            <a:r>
              <a:rPr sz="2750" spc="105" dirty="0">
                <a:latin typeface="Arial"/>
                <a:cs typeface="Arial"/>
              </a:rPr>
              <a:t>m</a:t>
            </a:r>
            <a:r>
              <a:rPr sz="2750" spc="-35" dirty="0">
                <a:latin typeface="Arial"/>
                <a:cs typeface="Arial"/>
              </a:rPr>
              <a:t>a</a:t>
            </a:r>
            <a:r>
              <a:rPr sz="2750" spc="55" dirty="0">
                <a:latin typeface="Arial"/>
                <a:cs typeface="Arial"/>
              </a:rPr>
              <a:t>t</a:t>
            </a:r>
            <a:r>
              <a:rPr sz="2750" spc="-90" dirty="0">
                <a:latin typeface="Arial"/>
                <a:cs typeface="Arial"/>
              </a:rPr>
              <a:t>i</a:t>
            </a:r>
            <a:r>
              <a:rPr sz="2750" spc="40" dirty="0">
                <a:latin typeface="Arial"/>
                <a:cs typeface="Arial"/>
              </a:rPr>
              <a:t>o</a:t>
            </a:r>
            <a:r>
              <a:rPr sz="2750" spc="10" dirty="0">
                <a:latin typeface="Arial"/>
                <a:cs typeface="Arial"/>
              </a:rPr>
              <a:t>n</a:t>
            </a:r>
            <a:r>
              <a:rPr sz="2750" dirty="0">
                <a:latin typeface="Arial"/>
                <a:cs typeface="Arial"/>
              </a:rPr>
              <a:t>	</a:t>
            </a:r>
            <a:r>
              <a:rPr sz="2750" spc="-20" dirty="0">
                <a:latin typeface="Arial"/>
                <a:cs typeface="Arial"/>
              </a:rPr>
              <a:t>t</a:t>
            </a:r>
            <a:r>
              <a:rPr sz="2750" spc="15" dirty="0">
                <a:latin typeface="Arial"/>
                <a:cs typeface="Arial"/>
              </a:rPr>
              <a:t>o</a:t>
            </a:r>
            <a:r>
              <a:rPr sz="2750" dirty="0">
                <a:latin typeface="Arial"/>
                <a:cs typeface="Arial"/>
              </a:rPr>
              <a:t>	</a:t>
            </a:r>
            <a:r>
              <a:rPr sz="2750" spc="-20" dirty="0">
                <a:latin typeface="Arial"/>
                <a:cs typeface="Arial"/>
              </a:rPr>
              <a:t>t</a:t>
            </a:r>
            <a:r>
              <a:rPr sz="2750" spc="114" dirty="0">
                <a:latin typeface="Arial"/>
                <a:cs typeface="Arial"/>
              </a:rPr>
              <a:t>h</a:t>
            </a:r>
            <a:r>
              <a:rPr sz="2750" spc="10" dirty="0">
                <a:latin typeface="Arial"/>
                <a:cs typeface="Arial"/>
              </a:rPr>
              <a:t>e</a:t>
            </a:r>
            <a:r>
              <a:rPr sz="2750" dirty="0">
                <a:latin typeface="Arial"/>
                <a:cs typeface="Arial"/>
              </a:rPr>
              <a:t>	</a:t>
            </a:r>
            <a:r>
              <a:rPr sz="2750" spc="40" dirty="0">
                <a:latin typeface="Arial"/>
                <a:cs typeface="Arial"/>
              </a:rPr>
              <a:t>co</a:t>
            </a:r>
            <a:r>
              <a:rPr sz="2750" spc="30" dirty="0">
                <a:latin typeface="Arial"/>
                <a:cs typeface="Arial"/>
              </a:rPr>
              <a:t>mm</a:t>
            </a:r>
            <a:r>
              <a:rPr sz="2750" spc="40" dirty="0">
                <a:latin typeface="Arial"/>
                <a:cs typeface="Arial"/>
              </a:rPr>
              <a:t>u</a:t>
            </a:r>
            <a:r>
              <a:rPr sz="2750" spc="114" dirty="0">
                <a:latin typeface="Arial"/>
                <a:cs typeface="Arial"/>
              </a:rPr>
              <a:t>n</a:t>
            </a:r>
            <a:r>
              <a:rPr sz="2750" spc="-90" dirty="0">
                <a:latin typeface="Arial"/>
                <a:cs typeface="Arial"/>
              </a:rPr>
              <a:t>i</a:t>
            </a:r>
            <a:r>
              <a:rPr sz="2750" spc="55" dirty="0">
                <a:latin typeface="Arial"/>
                <a:cs typeface="Arial"/>
              </a:rPr>
              <a:t>t</a:t>
            </a:r>
            <a:r>
              <a:rPr sz="2750" spc="10" dirty="0">
                <a:latin typeface="Arial"/>
                <a:cs typeface="Arial"/>
              </a:rPr>
              <a:t>y</a:t>
            </a:r>
            <a:r>
              <a:rPr sz="2750" dirty="0">
                <a:latin typeface="Arial"/>
                <a:cs typeface="Arial"/>
              </a:rPr>
              <a:t>	</a:t>
            </a:r>
            <a:r>
              <a:rPr sz="2750" spc="40" dirty="0">
                <a:latin typeface="Arial"/>
                <a:cs typeface="Arial"/>
              </a:rPr>
              <a:t>on</a:t>
            </a:r>
            <a:endParaRPr sz="2750">
              <a:latin typeface="Arial"/>
              <a:cs typeface="Arial"/>
            </a:endParaRPr>
          </a:p>
          <a:p>
            <a:pPr marR="5080" algn="r">
              <a:lnSpc>
                <a:spcPct val="100000"/>
              </a:lnSpc>
              <a:spcBef>
                <a:spcPts val="5"/>
              </a:spcBef>
              <a:tabLst>
                <a:tab pos="1134110" algn="l"/>
                <a:tab pos="1878330" algn="l"/>
              </a:tabLst>
            </a:pPr>
            <a:r>
              <a:rPr sz="2750" spc="-25" dirty="0">
                <a:latin typeface="Arial"/>
                <a:cs typeface="Arial"/>
              </a:rPr>
              <a:t>s</a:t>
            </a:r>
            <a:r>
              <a:rPr sz="2750" spc="40" dirty="0">
                <a:latin typeface="Arial"/>
                <a:cs typeface="Arial"/>
              </a:rPr>
              <a:t>u</a:t>
            </a:r>
            <a:r>
              <a:rPr sz="2750" spc="45" dirty="0">
                <a:latin typeface="Arial"/>
                <a:cs typeface="Arial"/>
              </a:rPr>
              <a:t>c</a:t>
            </a:r>
            <a:r>
              <a:rPr sz="2750" spc="15" dirty="0">
                <a:latin typeface="Arial"/>
                <a:cs typeface="Arial"/>
              </a:rPr>
              <a:t>h</a:t>
            </a:r>
            <a:r>
              <a:rPr sz="2750" dirty="0">
                <a:latin typeface="Arial"/>
                <a:cs typeface="Arial"/>
              </a:rPr>
              <a:t>	</a:t>
            </a:r>
            <a:r>
              <a:rPr sz="2750" spc="45" dirty="0">
                <a:latin typeface="Arial"/>
                <a:cs typeface="Arial"/>
              </a:rPr>
              <a:t>a</a:t>
            </a:r>
            <a:r>
              <a:rPr sz="2750" spc="10" dirty="0">
                <a:latin typeface="Arial"/>
                <a:cs typeface="Arial"/>
              </a:rPr>
              <a:t>s</a:t>
            </a:r>
            <a:r>
              <a:rPr sz="2750" dirty="0">
                <a:latin typeface="Arial"/>
                <a:cs typeface="Arial"/>
              </a:rPr>
              <a:t>	</a:t>
            </a:r>
            <a:r>
              <a:rPr sz="2750" spc="40" dirty="0">
                <a:latin typeface="Arial"/>
                <a:cs typeface="Arial"/>
              </a:rPr>
              <a:t>nu</a:t>
            </a:r>
            <a:r>
              <a:rPr sz="2750" spc="55" dirty="0">
                <a:latin typeface="Arial"/>
                <a:cs typeface="Arial"/>
              </a:rPr>
              <a:t>tr</a:t>
            </a:r>
            <a:r>
              <a:rPr sz="2750" spc="-90" dirty="0">
                <a:latin typeface="Arial"/>
                <a:cs typeface="Arial"/>
              </a:rPr>
              <a:t>i</a:t>
            </a:r>
            <a:r>
              <a:rPr sz="2750" spc="55" dirty="0">
                <a:latin typeface="Arial"/>
                <a:cs typeface="Arial"/>
              </a:rPr>
              <a:t>t</a:t>
            </a:r>
            <a:r>
              <a:rPr sz="2750" spc="-90" dirty="0">
                <a:latin typeface="Arial"/>
                <a:cs typeface="Arial"/>
              </a:rPr>
              <a:t>i</a:t>
            </a:r>
            <a:r>
              <a:rPr sz="2750" spc="40" dirty="0">
                <a:latin typeface="Arial"/>
                <a:cs typeface="Arial"/>
              </a:rPr>
              <a:t>o</a:t>
            </a:r>
            <a:r>
              <a:rPr sz="2750" spc="114" dirty="0">
                <a:latin typeface="Arial"/>
                <a:cs typeface="Arial"/>
              </a:rPr>
              <a:t>n</a:t>
            </a:r>
            <a:r>
              <a:rPr sz="2750" spc="5" dirty="0">
                <a:latin typeface="Arial"/>
                <a:cs typeface="Arial"/>
              </a:rPr>
              <a:t>,</a:t>
            </a:r>
            <a:endParaRPr sz="2750">
              <a:latin typeface="Arial"/>
              <a:cs typeface="Arial"/>
            </a:endParaRPr>
          </a:p>
        </p:txBody>
      </p:sp>
      <p:sp>
        <p:nvSpPr>
          <p:cNvPr id="6" name="object 6"/>
          <p:cNvSpPr txBox="1"/>
          <p:nvPr/>
        </p:nvSpPr>
        <p:spPr>
          <a:xfrm>
            <a:off x="536575" y="3756132"/>
            <a:ext cx="8072755" cy="2334895"/>
          </a:xfrm>
          <a:prstGeom prst="rect">
            <a:avLst/>
          </a:prstGeom>
        </p:spPr>
        <p:txBody>
          <a:bodyPr vert="horz" wrap="square" lIns="0" tIns="108585" rIns="0" bIns="0" rtlCol="0">
            <a:spAutoFit/>
          </a:bodyPr>
          <a:lstStyle/>
          <a:p>
            <a:pPr marL="355600" algn="just">
              <a:lnSpc>
                <a:spcPct val="100000"/>
              </a:lnSpc>
              <a:spcBef>
                <a:spcPts val="855"/>
              </a:spcBef>
            </a:pPr>
            <a:r>
              <a:rPr sz="2750" spc="-20" dirty="0">
                <a:latin typeface="Arial"/>
                <a:cs typeface="Arial"/>
              </a:rPr>
              <a:t>sanitation </a:t>
            </a:r>
            <a:r>
              <a:rPr sz="2750" spc="5" dirty="0">
                <a:latin typeface="Arial"/>
                <a:cs typeface="Arial"/>
              </a:rPr>
              <a:t>and </a:t>
            </a:r>
            <a:r>
              <a:rPr sz="2750" spc="-20" dirty="0">
                <a:latin typeface="Arial"/>
                <a:cs typeface="Arial"/>
              </a:rPr>
              <a:t>hygienic</a:t>
            </a:r>
            <a:r>
              <a:rPr sz="2750" spc="155" dirty="0">
                <a:latin typeface="Arial"/>
                <a:cs typeface="Arial"/>
              </a:rPr>
              <a:t> </a:t>
            </a:r>
            <a:r>
              <a:rPr sz="2750" spc="-5" dirty="0">
                <a:latin typeface="Arial"/>
                <a:cs typeface="Arial"/>
              </a:rPr>
              <a:t>practices</a:t>
            </a:r>
            <a:endParaRPr sz="2750">
              <a:latin typeface="Arial"/>
              <a:cs typeface="Arial"/>
            </a:endParaRPr>
          </a:p>
          <a:p>
            <a:pPr marL="355600" marR="5080" indent="-343535" algn="just">
              <a:lnSpc>
                <a:spcPct val="101600"/>
              </a:lnSpc>
              <a:spcBef>
                <a:spcPts val="700"/>
              </a:spcBef>
            </a:pPr>
            <a:r>
              <a:rPr sz="2750" spc="5" dirty="0">
                <a:latin typeface="Arial"/>
                <a:cs typeface="Arial"/>
              </a:rPr>
              <a:t>- </a:t>
            </a:r>
            <a:r>
              <a:rPr sz="2750" spc="30" dirty="0">
                <a:latin typeface="Arial"/>
                <a:cs typeface="Arial"/>
              </a:rPr>
              <a:t>She </a:t>
            </a:r>
            <a:r>
              <a:rPr sz="2750" spc="20" dirty="0">
                <a:latin typeface="Arial"/>
                <a:cs typeface="Arial"/>
              </a:rPr>
              <a:t>will </a:t>
            </a:r>
            <a:r>
              <a:rPr sz="2750" spc="40" dirty="0">
                <a:latin typeface="Arial"/>
                <a:cs typeface="Arial"/>
              </a:rPr>
              <a:t>counsel </a:t>
            </a:r>
            <a:r>
              <a:rPr sz="2750" spc="30" dirty="0">
                <a:latin typeface="Arial"/>
                <a:cs typeface="Arial"/>
              </a:rPr>
              <a:t>women </a:t>
            </a:r>
            <a:r>
              <a:rPr sz="2750" spc="25" dirty="0">
                <a:latin typeface="Arial"/>
                <a:cs typeface="Arial"/>
              </a:rPr>
              <a:t>on </a:t>
            </a:r>
            <a:r>
              <a:rPr sz="2750" spc="15" dirty="0">
                <a:latin typeface="Arial"/>
                <a:cs typeface="Arial"/>
              </a:rPr>
              <a:t>birth </a:t>
            </a:r>
            <a:r>
              <a:rPr sz="2750" spc="30" dirty="0">
                <a:latin typeface="Arial"/>
                <a:cs typeface="Arial"/>
              </a:rPr>
              <a:t>preparedness,  </a:t>
            </a:r>
            <a:r>
              <a:rPr sz="2750" spc="20" dirty="0">
                <a:latin typeface="Arial"/>
                <a:cs typeface="Arial"/>
              </a:rPr>
              <a:t>importance </a:t>
            </a:r>
            <a:r>
              <a:rPr sz="2750" spc="25" dirty="0">
                <a:latin typeface="Arial"/>
                <a:cs typeface="Arial"/>
              </a:rPr>
              <a:t>of </a:t>
            </a:r>
            <a:r>
              <a:rPr sz="2750" spc="20" dirty="0">
                <a:latin typeface="Arial"/>
                <a:cs typeface="Arial"/>
              </a:rPr>
              <a:t>safe </a:t>
            </a:r>
            <a:r>
              <a:rPr sz="2750" spc="-5" dirty="0">
                <a:latin typeface="Arial"/>
                <a:cs typeface="Arial"/>
              </a:rPr>
              <a:t>delivery, </a:t>
            </a:r>
            <a:r>
              <a:rPr sz="2750" spc="25" dirty="0">
                <a:latin typeface="Arial"/>
                <a:cs typeface="Arial"/>
              </a:rPr>
              <a:t>breast </a:t>
            </a:r>
            <a:r>
              <a:rPr sz="2750" spc="10" dirty="0">
                <a:latin typeface="Arial"/>
                <a:cs typeface="Arial"/>
              </a:rPr>
              <a:t>feeding </a:t>
            </a:r>
            <a:r>
              <a:rPr sz="2750" spc="5" dirty="0">
                <a:latin typeface="Arial"/>
                <a:cs typeface="Arial"/>
              </a:rPr>
              <a:t>and  </a:t>
            </a:r>
            <a:r>
              <a:rPr sz="2750" spc="25" dirty="0">
                <a:latin typeface="Arial"/>
                <a:cs typeface="Arial"/>
              </a:rPr>
              <a:t>complementary </a:t>
            </a:r>
            <a:r>
              <a:rPr sz="2750" spc="10" dirty="0">
                <a:latin typeface="Arial"/>
                <a:cs typeface="Arial"/>
              </a:rPr>
              <a:t>feeding, </a:t>
            </a:r>
            <a:r>
              <a:rPr sz="2750" spc="20" dirty="0">
                <a:latin typeface="Arial"/>
                <a:cs typeface="Arial"/>
              </a:rPr>
              <a:t>immunization,  </a:t>
            </a:r>
            <a:r>
              <a:rPr sz="2750" spc="5" dirty="0">
                <a:latin typeface="Arial"/>
                <a:cs typeface="Arial"/>
              </a:rPr>
              <a:t>contraception,</a:t>
            </a:r>
            <a:r>
              <a:rPr sz="2750" spc="204" dirty="0">
                <a:latin typeface="Arial"/>
                <a:cs typeface="Arial"/>
              </a:rPr>
              <a:t> </a:t>
            </a:r>
            <a:r>
              <a:rPr sz="2750" dirty="0">
                <a:latin typeface="Arial"/>
                <a:cs typeface="Arial"/>
              </a:rPr>
              <a:t>etc.</a:t>
            </a:r>
            <a:endParaRPr sz="2750">
              <a:latin typeface="Arial"/>
              <a:cs typeface="Arial"/>
            </a:endParaRPr>
          </a:p>
        </p:txBody>
      </p:sp>
    </p:spTree>
    <p:extLst>
      <p:ext uri="{BB962C8B-B14F-4D97-AF65-F5344CB8AC3E}">
        <p14:creationId xmlns:p14="http://schemas.microsoft.com/office/powerpoint/2010/main" val="202903925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6575" y="1626298"/>
            <a:ext cx="8075930" cy="4044950"/>
          </a:xfrm>
          <a:prstGeom prst="rect">
            <a:avLst/>
          </a:prstGeom>
        </p:spPr>
        <p:txBody>
          <a:bodyPr vert="horz" wrap="square" lIns="0" tIns="5715" rIns="0" bIns="0" rtlCol="0">
            <a:spAutoFit/>
          </a:bodyPr>
          <a:lstStyle/>
          <a:p>
            <a:pPr marL="355600" marR="5080" indent="-343535" algn="just">
              <a:lnSpc>
                <a:spcPct val="102400"/>
              </a:lnSpc>
              <a:spcBef>
                <a:spcPts val="45"/>
              </a:spcBef>
              <a:buChar char="•"/>
              <a:tabLst>
                <a:tab pos="356235" algn="l"/>
              </a:tabLst>
            </a:pPr>
            <a:r>
              <a:rPr sz="2750" spc="30" dirty="0">
                <a:latin typeface="Arial"/>
                <a:cs typeface="Arial"/>
              </a:rPr>
              <a:t>She </a:t>
            </a:r>
            <a:r>
              <a:rPr sz="2750" spc="20" dirty="0">
                <a:latin typeface="Arial"/>
                <a:cs typeface="Arial"/>
              </a:rPr>
              <a:t>will </a:t>
            </a:r>
            <a:r>
              <a:rPr sz="2750" spc="25" dirty="0">
                <a:latin typeface="Arial"/>
                <a:cs typeface="Arial"/>
              </a:rPr>
              <a:t>mobilise </a:t>
            </a:r>
            <a:r>
              <a:rPr sz="2750" spc="35" dirty="0">
                <a:latin typeface="Arial"/>
                <a:cs typeface="Arial"/>
              </a:rPr>
              <a:t>the </a:t>
            </a:r>
            <a:r>
              <a:rPr sz="2750" spc="30" dirty="0">
                <a:latin typeface="Arial"/>
                <a:cs typeface="Arial"/>
              </a:rPr>
              <a:t>community </a:t>
            </a:r>
            <a:r>
              <a:rPr sz="2750" spc="5" dirty="0">
                <a:latin typeface="Arial"/>
                <a:cs typeface="Arial"/>
              </a:rPr>
              <a:t>and </a:t>
            </a:r>
            <a:r>
              <a:rPr sz="2750" spc="20" dirty="0">
                <a:latin typeface="Arial"/>
                <a:cs typeface="Arial"/>
              </a:rPr>
              <a:t>facilitate  </a:t>
            </a:r>
            <a:r>
              <a:rPr sz="2750" spc="5" dirty="0">
                <a:latin typeface="Arial"/>
                <a:cs typeface="Arial"/>
              </a:rPr>
              <a:t>them </a:t>
            </a:r>
            <a:r>
              <a:rPr sz="2750" spc="-40" dirty="0">
                <a:latin typeface="Arial"/>
                <a:cs typeface="Arial"/>
              </a:rPr>
              <a:t>in</a:t>
            </a:r>
            <a:r>
              <a:rPr sz="2750" spc="680" dirty="0">
                <a:latin typeface="Arial"/>
                <a:cs typeface="Arial"/>
              </a:rPr>
              <a:t> </a:t>
            </a:r>
            <a:r>
              <a:rPr sz="2750" spc="10" dirty="0">
                <a:latin typeface="Arial"/>
                <a:cs typeface="Arial"/>
              </a:rPr>
              <a:t>accessing </a:t>
            </a:r>
            <a:r>
              <a:rPr sz="2750" spc="15" dirty="0">
                <a:latin typeface="Arial"/>
                <a:cs typeface="Arial"/>
              </a:rPr>
              <a:t>health </a:t>
            </a:r>
            <a:r>
              <a:rPr sz="2750" spc="5" dirty="0">
                <a:latin typeface="Arial"/>
                <a:cs typeface="Arial"/>
              </a:rPr>
              <a:t>and </a:t>
            </a:r>
            <a:r>
              <a:rPr sz="2750" spc="15" dirty="0">
                <a:latin typeface="Arial"/>
                <a:cs typeface="Arial"/>
              </a:rPr>
              <a:t>health related  services </a:t>
            </a:r>
            <a:r>
              <a:rPr sz="2750" spc="10" dirty="0">
                <a:latin typeface="Arial"/>
                <a:cs typeface="Arial"/>
              </a:rPr>
              <a:t>available </a:t>
            </a:r>
            <a:r>
              <a:rPr sz="2750" spc="-10" dirty="0">
                <a:latin typeface="Arial"/>
                <a:cs typeface="Arial"/>
              </a:rPr>
              <a:t>at </a:t>
            </a:r>
            <a:r>
              <a:rPr sz="2750" spc="20" dirty="0">
                <a:latin typeface="Arial"/>
                <a:cs typeface="Arial"/>
              </a:rPr>
              <a:t>anganwadi/sub-centre/PHC  </a:t>
            </a:r>
            <a:r>
              <a:rPr sz="2750" spc="5" dirty="0">
                <a:latin typeface="Arial"/>
                <a:cs typeface="Arial"/>
              </a:rPr>
              <a:t>and </a:t>
            </a:r>
            <a:r>
              <a:rPr sz="2750" spc="10" dirty="0">
                <a:latin typeface="Arial"/>
                <a:cs typeface="Arial"/>
              </a:rPr>
              <a:t>other </a:t>
            </a:r>
            <a:r>
              <a:rPr sz="2750" spc="-15" dirty="0">
                <a:latin typeface="Arial"/>
                <a:cs typeface="Arial"/>
              </a:rPr>
              <a:t>services </a:t>
            </a:r>
            <a:r>
              <a:rPr sz="2750" spc="-10" dirty="0">
                <a:latin typeface="Arial"/>
                <a:cs typeface="Arial"/>
              </a:rPr>
              <a:t>provide </a:t>
            </a:r>
            <a:r>
              <a:rPr sz="2750" spc="25" dirty="0">
                <a:latin typeface="Arial"/>
                <a:cs typeface="Arial"/>
              </a:rPr>
              <a:t>by </a:t>
            </a:r>
            <a:r>
              <a:rPr sz="2750" spc="15" dirty="0">
                <a:latin typeface="Arial"/>
                <a:cs typeface="Arial"/>
              </a:rPr>
              <a:t>the</a:t>
            </a:r>
            <a:r>
              <a:rPr sz="2750" spc="-25" dirty="0">
                <a:latin typeface="Arial"/>
                <a:cs typeface="Arial"/>
              </a:rPr>
              <a:t> </a:t>
            </a:r>
            <a:r>
              <a:rPr sz="2750" dirty="0">
                <a:latin typeface="Arial"/>
                <a:cs typeface="Arial"/>
              </a:rPr>
              <a:t>government</a:t>
            </a:r>
            <a:endParaRPr sz="2750">
              <a:latin typeface="Arial"/>
              <a:cs typeface="Arial"/>
            </a:endParaRPr>
          </a:p>
          <a:p>
            <a:pPr marL="355600" marR="12065" indent="-343535" algn="just">
              <a:lnSpc>
                <a:spcPct val="102400"/>
              </a:lnSpc>
              <a:spcBef>
                <a:spcPts val="605"/>
              </a:spcBef>
              <a:buChar char="•"/>
              <a:tabLst>
                <a:tab pos="356235" algn="l"/>
              </a:tabLst>
            </a:pPr>
            <a:r>
              <a:rPr sz="2750" spc="30" dirty="0">
                <a:latin typeface="Arial"/>
                <a:cs typeface="Arial"/>
              </a:rPr>
              <a:t>She </a:t>
            </a:r>
            <a:r>
              <a:rPr sz="2750" spc="20" dirty="0">
                <a:latin typeface="Arial"/>
                <a:cs typeface="Arial"/>
              </a:rPr>
              <a:t>will </a:t>
            </a:r>
            <a:r>
              <a:rPr sz="2750" spc="15" dirty="0">
                <a:latin typeface="Arial"/>
                <a:cs typeface="Arial"/>
              </a:rPr>
              <a:t>work </a:t>
            </a:r>
            <a:r>
              <a:rPr sz="2750" spc="5" dirty="0">
                <a:latin typeface="Arial"/>
                <a:cs typeface="Arial"/>
              </a:rPr>
              <a:t>with </a:t>
            </a:r>
            <a:r>
              <a:rPr sz="2750" spc="35" dirty="0">
                <a:latin typeface="Arial"/>
                <a:cs typeface="Arial"/>
              </a:rPr>
              <a:t>the</a:t>
            </a:r>
            <a:r>
              <a:rPr sz="2750" spc="830" dirty="0">
                <a:latin typeface="Arial"/>
                <a:cs typeface="Arial"/>
              </a:rPr>
              <a:t> </a:t>
            </a:r>
            <a:r>
              <a:rPr sz="2750" spc="15" dirty="0">
                <a:latin typeface="Arial"/>
                <a:cs typeface="Arial"/>
              </a:rPr>
              <a:t>village </a:t>
            </a:r>
            <a:r>
              <a:rPr sz="2750" spc="30" dirty="0">
                <a:latin typeface="Arial"/>
                <a:cs typeface="Arial"/>
              </a:rPr>
              <a:t>health </a:t>
            </a:r>
            <a:r>
              <a:rPr sz="2750" spc="5" dirty="0">
                <a:latin typeface="Arial"/>
                <a:cs typeface="Arial"/>
              </a:rPr>
              <a:t>and  </a:t>
            </a:r>
            <a:r>
              <a:rPr sz="2750" spc="10" dirty="0">
                <a:latin typeface="Arial"/>
                <a:cs typeface="Arial"/>
              </a:rPr>
              <a:t>sanitation </a:t>
            </a:r>
            <a:r>
              <a:rPr sz="2750" spc="35" dirty="0">
                <a:latin typeface="Arial"/>
                <a:cs typeface="Arial"/>
              </a:rPr>
              <a:t>committee </a:t>
            </a:r>
            <a:r>
              <a:rPr sz="2750" spc="25" dirty="0">
                <a:latin typeface="Arial"/>
                <a:cs typeface="Arial"/>
              </a:rPr>
              <a:t>of </a:t>
            </a:r>
            <a:r>
              <a:rPr sz="2750" spc="35" dirty="0">
                <a:latin typeface="Arial"/>
                <a:cs typeface="Arial"/>
              </a:rPr>
              <a:t>the </a:t>
            </a:r>
            <a:r>
              <a:rPr sz="2750" spc="20" dirty="0">
                <a:latin typeface="Arial"/>
                <a:cs typeface="Arial"/>
              </a:rPr>
              <a:t>gram panchayat </a:t>
            </a:r>
            <a:r>
              <a:rPr sz="2750" spc="-15" dirty="0">
                <a:latin typeface="Arial"/>
                <a:cs typeface="Arial"/>
              </a:rPr>
              <a:t>to  </a:t>
            </a:r>
            <a:r>
              <a:rPr sz="2750" spc="-25" dirty="0">
                <a:latin typeface="Arial"/>
                <a:cs typeface="Arial"/>
              </a:rPr>
              <a:t>develop </a:t>
            </a:r>
            <a:r>
              <a:rPr sz="2750" spc="15" dirty="0">
                <a:latin typeface="Arial"/>
                <a:cs typeface="Arial"/>
              </a:rPr>
              <a:t>a </a:t>
            </a:r>
            <a:r>
              <a:rPr sz="2750" spc="-5" dirty="0">
                <a:latin typeface="Arial"/>
                <a:cs typeface="Arial"/>
              </a:rPr>
              <a:t>comprehensive </a:t>
            </a:r>
            <a:r>
              <a:rPr sz="2750" spc="-25" dirty="0">
                <a:latin typeface="Arial"/>
                <a:cs typeface="Arial"/>
              </a:rPr>
              <a:t>village </a:t>
            </a:r>
            <a:r>
              <a:rPr sz="2750" spc="-20" dirty="0">
                <a:latin typeface="Arial"/>
                <a:cs typeface="Arial"/>
              </a:rPr>
              <a:t>health</a:t>
            </a:r>
            <a:r>
              <a:rPr sz="2750" spc="720" dirty="0">
                <a:latin typeface="Arial"/>
                <a:cs typeface="Arial"/>
              </a:rPr>
              <a:t> </a:t>
            </a:r>
            <a:r>
              <a:rPr sz="2750" spc="-5" dirty="0">
                <a:latin typeface="Arial"/>
                <a:cs typeface="Arial"/>
              </a:rPr>
              <a:t>plan.</a:t>
            </a:r>
            <a:endParaRPr sz="2750">
              <a:latin typeface="Arial"/>
              <a:cs typeface="Arial"/>
            </a:endParaRPr>
          </a:p>
          <a:p>
            <a:pPr marL="355600" marR="13970" indent="-343535" algn="just">
              <a:lnSpc>
                <a:spcPct val="102400"/>
              </a:lnSpc>
              <a:spcBef>
                <a:spcPts val="675"/>
              </a:spcBef>
              <a:buChar char="•"/>
              <a:tabLst>
                <a:tab pos="356235" algn="l"/>
              </a:tabLst>
            </a:pPr>
            <a:r>
              <a:rPr sz="2750" spc="30" dirty="0">
                <a:latin typeface="Arial"/>
                <a:cs typeface="Arial"/>
              </a:rPr>
              <a:t>She </a:t>
            </a:r>
            <a:r>
              <a:rPr sz="2750" spc="20" dirty="0">
                <a:latin typeface="Arial"/>
                <a:cs typeface="Arial"/>
              </a:rPr>
              <a:t>will </a:t>
            </a:r>
            <a:r>
              <a:rPr sz="2750" spc="40" dirty="0">
                <a:latin typeface="Arial"/>
                <a:cs typeface="Arial"/>
              </a:rPr>
              <a:t>promote </a:t>
            </a:r>
            <a:r>
              <a:rPr sz="2750" spc="20" dirty="0">
                <a:latin typeface="Arial"/>
                <a:cs typeface="Arial"/>
              </a:rPr>
              <a:t>construction </a:t>
            </a:r>
            <a:r>
              <a:rPr sz="2750" spc="25" dirty="0">
                <a:latin typeface="Arial"/>
                <a:cs typeface="Arial"/>
              </a:rPr>
              <a:t>of household  </a:t>
            </a:r>
            <a:r>
              <a:rPr sz="2750" spc="-30" dirty="0">
                <a:latin typeface="Arial"/>
                <a:cs typeface="Arial"/>
              </a:rPr>
              <a:t>toilets </a:t>
            </a:r>
            <a:r>
              <a:rPr sz="2750" spc="20" dirty="0">
                <a:latin typeface="Arial"/>
                <a:cs typeface="Arial"/>
              </a:rPr>
              <a:t>under </a:t>
            </a:r>
            <a:r>
              <a:rPr sz="2750" spc="-5" dirty="0">
                <a:latin typeface="Arial"/>
                <a:cs typeface="Arial"/>
              </a:rPr>
              <a:t>total </a:t>
            </a:r>
            <a:r>
              <a:rPr sz="2750" spc="-15" dirty="0">
                <a:latin typeface="Arial"/>
                <a:cs typeface="Arial"/>
              </a:rPr>
              <a:t>sanitation</a:t>
            </a:r>
            <a:r>
              <a:rPr sz="2750" spc="170" dirty="0">
                <a:latin typeface="Arial"/>
                <a:cs typeface="Arial"/>
              </a:rPr>
              <a:t> </a:t>
            </a:r>
            <a:r>
              <a:rPr sz="2750" spc="5" dirty="0">
                <a:latin typeface="Arial"/>
                <a:cs typeface="Arial"/>
              </a:rPr>
              <a:t>campaign.</a:t>
            </a:r>
            <a:endParaRPr sz="2750">
              <a:latin typeface="Arial"/>
              <a:cs typeface="Arial"/>
            </a:endParaRPr>
          </a:p>
        </p:txBody>
      </p:sp>
      <p:sp>
        <p:nvSpPr>
          <p:cNvPr id="4" name="Title 3"/>
          <p:cNvSpPr>
            <a:spLocks noGrp="1"/>
          </p:cNvSpPr>
          <p:nvPr>
            <p:ph type="title"/>
          </p:nvPr>
        </p:nvSpPr>
        <p:spPr/>
        <p:txBody>
          <a:bodyPr/>
          <a:lstStyle/>
          <a:p>
            <a:endParaRPr lang="en-IN"/>
          </a:p>
        </p:txBody>
      </p:sp>
    </p:spTree>
    <p:extLst>
      <p:ext uri="{BB962C8B-B14F-4D97-AF65-F5344CB8AC3E}">
        <p14:creationId xmlns:p14="http://schemas.microsoft.com/office/powerpoint/2010/main" val="73443205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6575" y="1454467"/>
            <a:ext cx="8068309" cy="4979670"/>
          </a:xfrm>
          <a:prstGeom prst="rect">
            <a:avLst/>
          </a:prstGeom>
        </p:spPr>
        <p:txBody>
          <a:bodyPr vert="horz" wrap="square" lIns="0" tIns="5715" rIns="0" bIns="0" rtlCol="0">
            <a:spAutoFit/>
          </a:bodyPr>
          <a:lstStyle/>
          <a:p>
            <a:pPr marL="355600" marR="5080" indent="-343535">
              <a:lnSpc>
                <a:spcPct val="102400"/>
              </a:lnSpc>
              <a:spcBef>
                <a:spcPts val="45"/>
              </a:spcBef>
              <a:buChar char="•"/>
              <a:tabLst>
                <a:tab pos="355600" algn="l"/>
                <a:tab pos="356235" algn="l"/>
                <a:tab pos="1784350" algn="l"/>
              </a:tabLst>
            </a:pPr>
            <a:r>
              <a:rPr sz="2750" spc="30" dirty="0">
                <a:latin typeface="Arial"/>
                <a:cs typeface="Arial"/>
              </a:rPr>
              <a:t>She </a:t>
            </a:r>
            <a:r>
              <a:rPr sz="2750" spc="-35" dirty="0">
                <a:latin typeface="Arial"/>
                <a:cs typeface="Arial"/>
              </a:rPr>
              <a:t>will </a:t>
            </a:r>
            <a:r>
              <a:rPr sz="2750" spc="-10" dirty="0">
                <a:latin typeface="Arial"/>
                <a:cs typeface="Arial"/>
              </a:rPr>
              <a:t>provide primary </a:t>
            </a:r>
            <a:r>
              <a:rPr sz="2750" spc="-5" dirty="0">
                <a:latin typeface="Arial"/>
                <a:cs typeface="Arial"/>
              </a:rPr>
              <a:t>medical </a:t>
            </a:r>
            <a:r>
              <a:rPr sz="2750" dirty="0">
                <a:latin typeface="Arial"/>
                <a:cs typeface="Arial"/>
              </a:rPr>
              <a:t>care </a:t>
            </a:r>
            <a:r>
              <a:rPr sz="2750" spc="10" dirty="0">
                <a:latin typeface="Arial"/>
                <a:cs typeface="Arial"/>
              </a:rPr>
              <a:t>for </a:t>
            </a:r>
            <a:r>
              <a:rPr sz="2750" spc="5" dirty="0">
                <a:latin typeface="Arial"/>
                <a:cs typeface="Arial"/>
              </a:rPr>
              <a:t>minor  </a:t>
            </a:r>
            <a:r>
              <a:rPr sz="2750" spc="-25" dirty="0">
                <a:latin typeface="Arial"/>
                <a:cs typeface="Arial"/>
              </a:rPr>
              <a:t>ailments	</a:t>
            </a:r>
            <a:r>
              <a:rPr sz="2750" spc="15" dirty="0">
                <a:latin typeface="Arial"/>
                <a:cs typeface="Arial"/>
              </a:rPr>
              <a:t>such </a:t>
            </a:r>
            <a:r>
              <a:rPr sz="2750" spc="-10" dirty="0">
                <a:latin typeface="Arial"/>
                <a:cs typeface="Arial"/>
              </a:rPr>
              <a:t>as diarrhoea, </a:t>
            </a:r>
            <a:r>
              <a:rPr sz="2750" spc="-35" dirty="0">
                <a:latin typeface="Arial"/>
                <a:cs typeface="Arial"/>
              </a:rPr>
              <a:t>fever </a:t>
            </a:r>
            <a:r>
              <a:rPr sz="2750" spc="5" dirty="0">
                <a:latin typeface="Arial"/>
                <a:cs typeface="Arial"/>
              </a:rPr>
              <a:t>and </a:t>
            </a:r>
            <a:r>
              <a:rPr sz="2750" spc="-30" dirty="0">
                <a:latin typeface="Arial"/>
                <a:cs typeface="Arial"/>
              </a:rPr>
              <a:t>first </a:t>
            </a:r>
            <a:r>
              <a:rPr sz="2750" spc="-35" dirty="0">
                <a:latin typeface="Arial"/>
                <a:cs typeface="Arial"/>
              </a:rPr>
              <a:t>aid </a:t>
            </a:r>
            <a:r>
              <a:rPr sz="2750" spc="10" dirty="0">
                <a:latin typeface="Arial"/>
                <a:cs typeface="Arial"/>
              </a:rPr>
              <a:t>for  </a:t>
            </a:r>
            <a:r>
              <a:rPr sz="2750" spc="5" dirty="0">
                <a:latin typeface="Arial"/>
                <a:cs typeface="Arial"/>
              </a:rPr>
              <a:t>minor</a:t>
            </a:r>
            <a:r>
              <a:rPr sz="2750" spc="100" dirty="0">
                <a:latin typeface="Arial"/>
                <a:cs typeface="Arial"/>
              </a:rPr>
              <a:t> </a:t>
            </a:r>
            <a:r>
              <a:rPr sz="2750" spc="-15" dirty="0">
                <a:latin typeface="Arial"/>
                <a:cs typeface="Arial"/>
              </a:rPr>
              <a:t>injuries.</a:t>
            </a:r>
            <a:endParaRPr sz="2750">
              <a:latin typeface="Arial"/>
              <a:cs typeface="Arial"/>
            </a:endParaRPr>
          </a:p>
          <a:p>
            <a:pPr marL="355600" indent="-343535">
              <a:lnSpc>
                <a:spcPct val="100000"/>
              </a:lnSpc>
              <a:spcBef>
                <a:spcPts val="755"/>
              </a:spcBef>
              <a:buChar char="•"/>
              <a:tabLst>
                <a:tab pos="355600" algn="l"/>
                <a:tab pos="356235" algn="l"/>
              </a:tabLst>
            </a:pPr>
            <a:r>
              <a:rPr sz="2750" spc="30" dirty="0">
                <a:latin typeface="Arial"/>
                <a:cs typeface="Arial"/>
              </a:rPr>
              <a:t>She </a:t>
            </a:r>
            <a:r>
              <a:rPr sz="2750" spc="-35" dirty="0">
                <a:latin typeface="Arial"/>
                <a:cs typeface="Arial"/>
              </a:rPr>
              <a:t>will </a:t>
            </a:r>
            <a:r>
              <a:rPr sz="2750" spc="25" dirty="0">
                <a:latin typeface="Arial"/>
                <a:cs typeface="Arial"/>
              </a:rPr>
              <a:t>be </a:t>
            </a:r>
            <a:r>
              <a:rPr sz="2750" spc="10" dirty="0">
                <a:latin typeface="Arial"/>
                <a:cs typeface="Arial"/>
              </a:rPr>
              <a:t>a </a:t>
            </a:r>
            <a:r>
              <a:rPr sz="2750" spc="-10" dirty="0">
                <a:latin typeface="Arial"/>
                <a:cs typeface="Arial"/>
              </a:rPr>
              <a:t>provide </a:t>
            </a:r>
            <a:r>
              <a:rPr sz="2750" spc="25" dirty="0">
                <a:latin typeface="Arial"/>
                <a:cs typeface="Arial"/>
              </a:rPr>
              <a:t>of </a:t>
            </a:r>
            <a:r>
              <a:rPr sz="2750" spc="30" dirty="0">
                <a:latin typeface="Arial"/>
                <a:cs typeface="Arial"/>
              </a:rPr>
              <a:t>DOTS </a:t>
            </a:r>
            <a:r>
              <a:rPr sz="2750" spc="20" dirty="0">
                <a:latin typeface="Arial"/>
                <a:cs typeface="Arial"/>
              </a:rPr>
              <a:t>under</a:t>
            </a:r>
            <a:r>
              <a:rPr sz="2750" spc="445" dirty="0">
                <a:latin typeface="Arial"/>
                <a:cs typeface="Arial"/>
              </a:rPr>
              <a:t> </a:t>
            </a:r>
            <a:r>
              <a:rPr sz="2750" spc="-30" dirty="0">
                <a:latin typeface="Arial"/>
                <a:cs typeface="Arial"/>
              </a:rPr>
              <a:t>RNTCP.</a:t>
            </a:r>
            <a:endParaRPr sz="2750">
              <a:latin typeface="Arial"/>
              <a:cs typeface="Arial"/>
            </a:endParaRPr>
          </a:p>
          <a:p>
            <a:pPr marL="355600" marR="322580" indent="-343535">
              <a:lnSpc>
                <a:spcPct val="102400"/>
              </a:lnSpc>
              <a:spcBef>
                <a:spcPts val="605"/>
              </a:spcBef>
              <a:buChar char="•"/>
              <a:tabLst>
                <a:tab pos="355600" algn="l"/>
                <a:tab pos="356235" algn="l"/>
                <a:tab pos="2003425" algn="l"/>
                <a:tab pos="2059939" algn="l"/>
              </a:tabLst>
            </a:pPr>
            <a:r>
              <a:rPr sz="2750" spc="30" dirty="0">
                <a:latin typeface="Arial"/>
                <a:cs typeface="Arial"/>
              </a:rPr>
              <a:t>She </a:t>
            </a:r>
            <a:r>
              <a:rPr sz="2750" spc="-35" dirty="0">
                <a:latin typeface="Arial"/>
                <a:cs typeface="Arial"/>
              </a:rPr>
              <a:t>will also </a:t>
            </a:r>
            <a:r>
              <a:rPr sz="2750" spc="5" dirty="0">
                <a:latin typeface="Arial"/>
                <a:cs typeface="Arial"/>
              </a:rPr>
              <a:t>act </a:t>
            </a:r>
            <a:r>
              <a:rPr sz="2750" spc="-10" dirty="0">
                <a:latin typeface="Arial"/>
                <a:cs typeface="Arial"/>
              </a:rPr>
              <a:t>as </a:t>
            </a:r>
            <a:r>
              <a:rPr sz="2750" spc="15" dirty="0">
                <a:latin typeface="Arial"/>
                <a:cs typeface="Arial"/>
              </a:rPr>
              <a:t>a </a:t>
            </a:r>
            <a:r>
              <a:rPr sz="2750" spc="20" dirty="0">
                <a:latin typeface="Arial"/>
                <a:cs typeface="Arial"/>
              </a:rPr>
              <a:t>depot </a:t>
            </a:r>
            <a:r>
              <a:rPr sz="2750" dirty="0">
                <a:latin typeface="Arial"/>
                <a:cs typeface="Arial"/>
              </a:rPr>
              <a:t>holder </a:t>
            </a:r>
            <a:r>
              <a:rPr sz="2750" spc="10" dirty="0">
                <a:latin typeface="Arial"/>
                <a:cs typeface="Arial"/>
              </a:rPr>
              <a:t>for </a:t>
            </a:r>
            <a:r>
              <a:rPr sz="2750" spc="-15" dirty="0">
                <a:latin typeface="Arial"/>
                <a:cs typeface="Arial"/>
              </a:rPr>
              <a:t>essential  provisions		</a:t>
            </a:r>
            <a:r>
              <a:rPr sz="2750" spc="-5" dirty="0">
                <a:latin typeface="Arial"/>
                <a:cs typeface="Arial"/>
              </a:rPr>
              <a:t>being </a:t>
            </a:r>
            <a:r>
              <a:rPr sz="2750" spc="15" dirty="0">
                <a:latin typeface="Arial"/>
                <a:cs typeface="Arial"/>
              </a:rPr>
              <a:t>made </a:t>
            </a:r>
            <a:r>
              <a:rPr sz="2750" spc="-15" dirty="0">
                <a:latin typeface="Arial"/>
                <a:cs typeface="Arial"/>
              </a:rPr>
              <a:t>available </a:t>
            </a:r>
            <a:r>
              <a:rPr sz="2750" spc="-5" dirty="0">
                <a:latin typeface="Arial"/>
                <a:cs typeface="Arial"/>
              </a:rPr>
              <a:t>to </a:t>
            </a:r>
            <a:r>
              <a:rPr sz="2750" spc="-20" dirty="0">
                <a:latin typeface="Arial"/>
                <a:cs typeface="Arial"/>
              </a:rPr>
              <a:t>every  </a:t>
            </a:r>
            <a:r>
              <a:rPr sz="2750" spc="-15" dirty="0">
                <a:latin typeface="Arial"/>
                <a:cs typeface="Arial"/>
              </a:rPr>
              <a:t>habitation	</a:t>
            </a:r>
            <a:r>
              <a:rPr sz="2750" spc="-30" dirty="0">
                <a:latin typeface="Arial"/>
                <a:cs typeface="Arial"/>
              </a:rPr>
              <a:t>like </a:t>
            </a:r>
            <a:r>
              <a:rPr sz="2750" spc="25" dirty="0">
                <a:latin typeface="Arial"/>
                <a:cs typeface="Arial"/>
              </a:rPr>
              <a:t>ORS, </a:t>
            </a:r>
            <a:r>
              <a:rPr sz="2750" spc="-30" dirty="0">
                <a:latin typeface="Arial"/>
                <a:cs typeface="Arial"/>
              </a:rPr>
              <a:t>IFA,</a:t>
            </a:r>
            <a:r>
              <a:rPr sz="2750" spc="235" dirty="0">
                <a:latin typeface="Arial"/>
                <a:cs typeface="Arial"/>
              </a:rPr>
              <a:t> </a:t>
            </a:r>
            <a:r>
              <a:rPr sz="2750" dirty="0">
                <a:latin typeface="Arial"/>
                <a:cs typeface="Arial"/>
              </a:rPr>
              <a:t>etc.,</a:t>
            </a:r>
            <a:endParaRPr sz="2750">
              <a:latin typeface="Arial"/>
              <a:cs typeface="Arial"/>
            </a:endParaRPr>
          </a:p>
          <a:p>
            <a:pPr marL="355600" marR="70485" indent="-343535">
              <a:lnSpc>
                <a:spcPct val="101699"/>
              </a:lnSpc>
              <a:spcBef>
                <a:spcPts val="695"/>
              </a:spcBef>
              <a:buChar char="•"/>
              <a:tabLst>
                <a:tab pos="355600" algn="l"/>
                <a:tab pos="356235" algn="l"/>
                <a:tab pos="3250565" algn="l"/>
              </a:tabLst>
            </a:pPr>
            <a:r>
              <a:rPr sz="2750" spc="30" dirty="0">
                <a:latin typeface="Arial"/>
                <a:cs typeface="Arial"/>
              </a:rPr>
              <a:t>She </a:t>
            </a:r>
            <a:r>
              <a:rPr sz="2750" spc="-35" dirty="0">
                <a:latin typeface="Arial"/>
                <a:cs typeface="Arial"/>
              </a:rPr>
              <a:t>will </a:t>
            </a:r>
            <a:r>
              <a:rPr sz="2750" spc="-5" dirty="0">
                <a:latin typeface="Arial"/>
                <a:cs typeface="Arial"/>
              </a:rPr>
              <a:t>inform </a:t>
            </a:r>
            <a:r>
              <a:rPr sz="2750" spc="20" dirty="0">
                <a:latin typeface="Arial"/>
                <a:cs typeface="Arial"/>
              </a:rPr>
              <a:t>about </a:t>
            </a:r>
            <a:r>
              <a:rPr sz="2750" spc="10" dirty="0">
                <a:latin typeface="Arial"/>
                <a:cs typeface="Arial"/>
              </a:rPr>
              <a:t>the </a:t>
            </a:r>
            <a:r>
              <a:rPr sz="2750" spc="-5" dirty="0">
                <a:latin typeface="Arial"/>
                <a:cs typeface="Arial"/>
              </a:rPr>
              <a:t>births </a:t>
            </a:r>
            <a:r>
              <a:rPr sz="2750" spc="5" dirty="0">
                <a:latin typeface="Arial"/>
                <a:cs typeface="Arial"/>
              </a:rPr>
              <a:t>and </a:t>
            </a:r>
            <a:r>
              <a:rPr sz="2750" dirty="0">
                <a:latin typeface="Arial"/>
                <a:cs typeface="Arial"/>
              </a:rPr>
              <a:t>deaths </a:t>
            </a:r>
            <a:r>
              <a:rPr sz="2750" spc="-40" dirty="0">
                <a:latin typeface="Arial"/>
                <a:cs typeface="Arial"/>
              </a:rPr>
              <a:t>in  </a:t>
            </a:r>
            <a:r>
              <a:rPr sz="2750" spc="5" dirty="0">
                <a:latin typeface="Arial"/>
                <a:cs typeface="Arial"/>
              </a:rPr>
              <a:t>her </a:t>
            </a:r>
            <a:r>
              <a:rPr sz="2750" spc="-20" dirty="0">
                <a:latin typeface="Arial"/>
                <a:cs typeface="Arial"/>
              </a:rPr>
              <a:t>village </a:t>
            </a:r>
            <a:r>
              <a:rPr sz="2750" spc="5" dirty="0">
                <a:latin typeface="Arial"/>
                <a:cs typeface="Arial"/>
              </a:rPr>
              <a:t>and any </a:t>
            </a:r>
            <a:r>
              <a:rPr sz="2750" spc="15" dirty="0">
                <a:latin typeface="Arial"/>
                <a:cs typeface="Arial"/>
              </a:rPr>
              <a:t>unusual </a:t>
            </a:r>
            <a:r>
              <a:rPr sz="2750" spc="-20" dirty="0">
                <a:latin typeface="Arial"/>
                <a:cs typeface="Arial"/>
              </a:rPr>
              <a:t>health  </a:t>
            </a:r>
            <a:r>
              <a:rPr sz="2750" dirty="0">
                <a:latin typeface="Arial"/>
                <a:cs typeface="Arial"/>
              </a:rPr>
              <a:t>problems/disease	</a:t>
            </a:r>
            <a:r>
              <a:rPr sz="2750" spc="10" dirty="0">
                <a:latin typeface="Arial"/>
                <a:cs typeface="Arial"/>
              </a:rPr>
              <a:t>outbreaks </a:t>
            </a:r>
            <a:r>
              <a:rPr sz="2750" spc="-40" dirty="0">
                <a:latin typeface="Arial"/>
                <a:cs typeface="Arial"/>
              </a:rPr>
              <a:t>in </a:t>
            </a:r>
            <a:r>
              <a:rPr sz="2750" spc="10" dirty="0">
                <a:latin typeface="Arial"/>
                <a:cs typeface="Arial"/>
              </a:rPr>
              <a:t>the </a:t>
            </a:r>
            <a:r>
              <a:rPr sz="2750" spc="15" dirty="0">
                <a:latin typeface="Arial"/>
                <a:cs typeface="Arial"/>
              </a:rPr>
              <a:t>community </a:t>
            </a:r>
            <a:r>
              <a:rPr sz="2750" spc="-5" dirty="0">
                <a:latin typeface="Arial"/>
                <a:cs typeface="Arial"/>
              </a:rPr>
              <a:t>to  </a:t>
            </a:r>
            <a:r>
              <a:rPr sz="2750" spc="10" dirty="0">
                <a:latin typeface="Arial"/>
                <a:cs typeface="Arial"/>
              </a:rPr>
              <a:t>the </a:t>
            </a:r>
            <a:r>
              <a:rPr sz="2750" spc="20" dirty="0">
                <a:latin typeface="Arial"/>
                <a:cs typeface="Arial"/>
              </a:rPr>
              <a:t>SC/PHC.</a:t>
            </a:r>
            <a:endParaRPr sz="2750">
              <a:latin typeface="Arial"/>
              <a:cs typeface="Arial"/>
            </a:endParaRPr>
          </a:p>
        </p:txBody>
      </p:sp>
      <p:sp>
        <p:nvSpPr>
          <p:cNvPr id="4" name="Title 3"/>
          <p:cNvSpPr>
            <a:spLocks noGrp="1"/>
          </p:cNvSpPr>
          <p:nvPr>
            <p:ph type="title"/>
          </p:nvPr>
        </p:nvSpPr>
        <p:spPr/>
        <p:txBody>
          <a:bodyPr/>
          <a:lstStyle/>
          <a:p>
            <a:endParaRPr lang="en-IN"/>
          </a:p>
        </p:txBody>
      </p:sp>
    </p:spTree>
    <p:extLst>
      <p:ext uri="{BB962C8B-B14F-4D97-AF65-F5344CB8AC3E}">
        <p14:creationId xmlns:p14="http://schemas.microsoft.com/office/powerpoint/2010/main" val="25255854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8175" y="571118"/>
            <a:ext cx="2800350" cy="518159"/>
          </a:xfrm>
          <a:prstGeom prst="rect">
            <a:avLst/>
          </a:prstGeom>
        </p:spPr>
        <p:txBody>
          <a:bodyPr vert="horz" wrap="square" lIns="0" tIns="16510" rIns="0" bIns="0" rtlCol="0">
            <a:spAutoFit/>
          </a:bodyPr>
          <a:lstStyle/>
          <a:p>
            <a:pPr marL="12700">
              <a:lnSpc>
                <a:spcPct val="100000"/>
              </a:lnSpc>
              <a:spcBef>
                <a:spcPts val="130"/>
              </a:spcBef>
            </a:pPr>
            <a:r>
              <a:rPr spc="10" dirty="0">
                <a:solidFill>
                  <a:srgbClr val="001F5F"/>
                </a:solidFill>
              </a:rPr>
              <a:t>2.</a:t>
            </a:r>
            <a:r>
              <a:rPr spc="-120" dirty="0">
                <a:solidFill>
                  <a:srgbClr val="001F5F"/>
                </a:solidFill>
              </a:rPr>
              <a:t> </a:t>
            </a:r>
            <a:r>
              <a:rPr spc="15" dirty="0">
                <a:solidFill>
                  <a:srgbClr val="001F5F"/>
                </a:solidFill>
              </a:rPr>
              <a:t>DEFINITION</a:t>
            </a:r>
          </a:p>
        </p:txBody>
      </p:sp>
      <p:sp>
        <p:nvSpPr>
          <p:cNvPr id="3" name="object 3"/>
          <p:cNvSpPr txBox="1"/>
          <p:nvPr/>
        </p:nvSpPr>
        <p:spPr>
          <a:xfrm>
            <a:off x="536575" y="1534413"/>
            <a:ext cx="8089900" cy="3879215"/>
          </a:xfrm>
          <a:prstGeom prst="rect">
            <a:avLst/>
          </a:prstGeom>
        </p:spPr>
        <p:txBody>
          <a:bodyPr vert="horz" wrap="square" lIns="0" tIns="19685" rIns="0" bIns="0" rtlCol="0">
            <a:spAutoFit/>
          </a:bodyPr>
          <a:lstStyle/>
          <a:p>
            <a:pPr marL="355600" marR="5080" indent="-343535" algn="just">
              <a:lnSpc>
                <a:spcPct val="152900"/>
              </a:lnSpc>
              <a:spcBef>
                <a:spcPts val="155"/>
              </a:spcBef>
              <a:buChar char="•"/>
              <a:tabLst>
                <a:tab pos="356235" algn="l"/>
              </a:tabLst>
            </a:pPr>
            <a:r>
              <a:rPr sz="2750" spc="20" dirty="0">
                <a:latin typeface="Arial"/>
                <a:cs typeface="Arial"/>
              </a:rPr>
              <a:t>Community </a:t>
            </a:r>
            <a:r>
              <a:rPr sz="2750" spc="15" dirty="0">
                <a:latin typeface="Arial"/>
                <a:cs typeface="Arial"/>
              </a:rPr>
              <a:t>Health </a:t>
            </a:r>
            <a:r>
              <a:rPr sz="2750" spc="20" dirty="0">
                <a:latin typeface="Arial"/>
                <a:cs typeface="Arial"/>
              </a:rPr>
              <a:t>Nursing </a:t>
            </a:r>
            <a:r>
              <a:rPr sz="2750" dirty="0">
                <a:latin typeface="Arial"/>
                <a:cs typeface="Arial"/>
              </a:rPr>
              <a:t>is </a:t>
            </a:r>
            <a:r>
              <a:rPr sz="2750" spc="40" dirty="0">
                <a:latin typeface="Arial"/>
                <a:cs typeface="Arial"/>
              </a:rPr>
              <a:t>the </a:t>
            </a:r>
            <a:r>
              <a:rPr sz="2750" spc="15" dirty="0">
                <a:latin typeface="Arial"/>
                <a:cs typeface="Arial"/>
              </a:rPr>
              <a:t>synthesis </a:t>
            </a:r>
            <a:r>
              <a:rPr sz="2750" spc="114" dirty="0">
                <a:latin typeface="Arial"/>
                <a:cs typeface="Arial"/>
              </a:rPr>
              <a:t>of  </a:t>
            </a:r>
            <a:r>
              <a:rPr sz="2750" spc="10" dirty="0">
                <a:latin typeface="Arial"/>
                <a:cs typeface="Arial"/>
              </a:rPr>
              <a:t>nursing</a:t>
            </a:r>
            <a:r>
              <a:rPr sz="2750" spc="780" dirty="0">
                <a:latin typeface="Arial"/>
                <a:cs typeface="Arial"/>
              </a:rPr>
              <a:t> </a:t>
            </a:r>
            <a:r>
              <a:rPr sz="2750" spc="5" dirty="0">
                <a:latin typeface="Arial"/>
                <a:cs typeface="Arial"/>
              </a:rPr>
              <a:t>and </a:t>
            </a:r>
            <a:r>
              <a:rPr sz="2750" spc="15" dirty="0">
                <a:latin typeface="Arial"/>
                <a:cs typeface="Arial"/>
              </a:rPr>
              <a:t>public </a:t>
            </a:r>
            <a:r>
              <a:rPr sz="2750" spc="30" dirty="0">
                <a:latin typeface="Arial"/>
                <a:cs typeface="Arial"/>
              </a:rPr>
              <a:t>health </a:t>
            </a:r>
            <a:r>
              <a:rPr sz="2750" spc="25" dirty="0">
                <a:latin typeface="Arial"/>
                <a:cs typeface="Arial"/>
              </a:rPr>
              <a:t>practice </a:t>
            </a:r>
            <a:r>
              <a:rPr sz="2750" spc="10" dirty="0">
                <a:latin typeface="Arial"/>
                <a:cs typeface="Arial"/>
              </a:rPr>
              <a:t>applied  </a:t>
            </a:r>
            <a:r>
              <a:rPr sz="2750" spc="-15" dirty="0">
                <a:latin typeface="Arial"/>
                <a:cs typeface="Arial"/>
              </a:rPr>
              <a:t>to  </a:t>
            </a:r>
            <a:r>
              <a:rPr sz="2750" spc="20" dirty="0">
                <a:latin typeface="Arial"/>
                <a:cs typeface="Arial"/>
              </a:rPr>
              <a:t>promote </a:t>
            </a:r>
            <a:r>
              <a:rPr sz="2750" spc="5" dirty="0">
                <a:latin typeface="Arial"/>
                <a:cs typeface="Arial"/>
              </a:rPr>
              <a:t>and </a:t>
            </a:r>
            <a:r>
              <a:rPr sz="2750" spc="20" dirty="0">
                <a:latin typeface="Arial"/>
                <a:cs typeface="Arial"/>
              </a:rPr>
              <a:t>protect </a:t>
            </a:r>
            <a:r>
              <a:rPr sz="2750" spc="10" dirty="0">
                <a:latin typeface="Arial"/>
                <a:cs typeface="Arial"/>
              </a:rPr>
              <a:t>the </a:t>
            </a:r>
            <a:r>
              <a:rPr sz="2750" spc="30" dirty="0">
                <a:latin typeface="Arial"/>
                <a:cs typeface="Arial"/>
              </a:rPr>
              <a:t>health </a:t>
            </a:r>
            <a:r>
              <a:rPr sz="2750" spc="25" dirty="0">
                <a:latin typeface="Arial"/>
                <a:cs typeface="Arial"/>
              </a:rPr>
              <a:t>of population. </a:t>
            </a:r>
            <a:r>
              <a:rPr sz="2750" spc="-15" dirty="0">
                <a:latin typeface="Arial"/>
                <a:cs typeface="Arial"/>
              </a:rPr>
              <a:t>It  </a:t>
            </a:r>
            <a:r>
              <a:rPr sz="2750" spc="20" dirty="0">
                <a:latin typeface="Arial"/>
                <a:cs typeface="Arial"/>
              </a:rPr>
              <a:t>combines </a:t>
            </a:r>
            <a:r>
              <a:rPr sz="2750" spc="10" dirty="0">
                <a:latin typeface="Arial"/>
                <a:cs typeface="Arial"/>
              </a:rPr>
              <a:t>all </a:t>
            </a:r>
            <a:r>
              <a:rPr sz="2750" spc="35" dirty="0">
                <a:latin typeface="Arial"/>
                <a:cs typeface="Arial"/>
              </a:rPr>
              <a:t>the </a:t>
            </a:r>
            <a:r>
              <a:rPr sz="2750" spc="10" dirty="0">
                <a:latin typeface="Arial"/>
                <a:cs typeface="Arial"/>
              </a:rPr>
              <a:t>basic </a:t>
            </a:r>
            <a:r>
              <a:rPr sz="2750" spc="20" dirty="0">
                <a:latin typeface="Arial"/>
                <a:cs typeface="Arial"/>
              </a:rPr>
              <a:t>elements </a:t>
            </a:r>
            <a:r>
              <a:rPr sz="2750" spc="25" dirty="0">
                <a:latin typeface="Arial"/>
                <a:cs typeface="Arial"/>
              </a:rPr>
              <a:t>of </a:t>
            </a:r>
            <a:r>
              <a:rPr sz="2750" spc="30" dirty="0">
                <a:latin typeface="Arial"/>
                <a:cs typeface="Arial"/>
              </a:rPr>
              <a:t>professional,  </a:t>
            </a:r>
            <a:r>
              <a:rPr sz="2750" spc="15" dirty="0">
                <a:latin typeface="Arial"/>
                <a:cs typeface="Arial"/>
              </a:rPr>
              <a:t>clinical </a:t>
            </a:r>
            <a:r>
              <a:rPr sz="2750" spc="20" dirty="0">
                <a:latin typeface="Arial"/>
                <a:cs typeface="Arial"/>
              </a:rPr>
              <a:t>nursing with </a:t>
            </a:r>
            <a:r>
              <a:rPr sz="2750" spc="5" dirty="0">
                <a:latin typeface="Arial"/>
                <a:cs typeface="Arial"/>
              </a:rPr>
              <a:t>public </a:t>
            </a:r>
            <a:r>
              <a:rPr sz="2750" spc="15" dirty="0">
                <a:latin typeface="Arial"/>
                <a:cs typeface="Arial"/>
              </a:rPr>
              <a:t>health </a:t>
            </a:r>
            <a:r>
              <a:rPr sz="2750" spc="5" dirty="0">
                <a:latin typeface="Arial"/>
                <a:cs typeface="Arial"/>
              </a:rPr>
              <a:t>and </a:t>
            </a:r>
            <a:r>
              <a:rPr sz="2750" spc="30" dirty="0">
                <a:latin typeface="Arial"/>
                <a:cs typeface="Arial"/>
              </a:rPr>
              <a:t>community  </a:t>
            </a:r>
            <a:r>
              <a:rPr sz="2750" spc="-5" dirty="0">
                <a:latin typeface="Arial"/>
                <a:cs typeface="Arial"/>
              </a:rPr>
              <a:t>practice</a:t>
            </a:r>
            <a:endParaRPr sz="2750" dirty="0">
              <a:latin typeface="Arial"/>
              <a:cs typeface="Aria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Text Placeholder 2"/>
          <p:cNvSpPr>
            <a:spLocks noGrp="1"/>
          </p:cNvSpPr>
          <p:nvPr>
            <p:ph idx="1"/>
          </p:nvPr>
        </p:nvSpPr>
        <p:spPr/>
        <p:txBody>
          <a:bodyPr/>
          <a:lstStyle/>
          <a:p>
            <a:endParaRPr lang="en-IN"/>
          </a:p>
        </p:txBody>
      </p:sp>
      <p:pic>
        <p:nvPicPr>
          <p:cNvPr id="4" name="Picture 2" descr="https://player.slideplayer.com/102/17495510/slides/slide_2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685800"/>
            <a:ext cx="9753600" cy="731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238144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Text Placeholder 2"/>
          <p:cNvSpPr>
            <a:spLocks noGrp="1"/>
          </p:cNvSpPr>
          <p:nvPr>
            <p:ph idx="1"/>
          </p:nvPr>
        </p:nvSpPr>
        <p:spPr/>
        <p:txBody>
          <a:bodyPr/>
          <a:lstStyle/>
          <a:p>
            <a:endParaRPr lang="en-IN"/>
          </a:p>
        </p:txBody>
      </p:sp>
      <p:pic>
        <p:nvPicPr>
          <p:cNvPr id="2050" name="Picture 2" descr="https://player.slideplayer.com/102/17495510/slides/slide_2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9753600" cy="731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34602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Text Placeholder 2"/>
          <p:cNvSpPr>
            <a:spLocks noGrp="1"/>
          </p:cNvSpPr>
          <p:nvPr>
            <p:ph idx="1"/>
          </p:nvPr>
        </p:nvSpPr>
        <p:spPr/>
        <p:txBody>
          <a:bodyPr/>
          <a:lstStyle/>
          <a:p>
            <a:endParaRPr lang="en-IN"/>
          </a:p>
        </p:txBody>
      </p:sp>
      <p:pic>
        <p:nvPicPr>
          <p:cNvPr id="4098" name="Picture 2" descr="https://player.slideplayer.com/102/17495510/slides/slide_2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6898"/>
            <a:ext cx="9753600" cy="731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085630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12184" y="582294"/>
            <a:ext cx="2137410" cy="518159"/>
          </a:xfrm>
          <a:prstGeom prst="rect">
            <a:avLst/>
          </a:prstGeom>
        </p:spPr>
        <p:txBody>
          <a:bodyPr vert="horz" wrap="square" lIns="0" tIns="16510" rIns="0" bIns="0" rtlCol="0">
            <a:spAutoFit/>
          </a:bodyPr>
          <a:lstStyle/>
          <a:p>
            <a:pPr marL="12700">
              <a:lnSpc>
                <a:spcPct val="100000"/>
              </a:lnSpc>
              <a:spcBef>
                <a:spcPts val="130"/>
              </a:spcBef>
            </a:pPr>
            <a:r>
              <a:rPr spc="35" dirty="0">
                <a:solidFill>
                  <a:srgbClr val="001F5F"/>
                </a:solidFill>
              </a:rPr>
              <a:t>S</a:t>
            </a:r>
            <a:r>
              <a:rPr spc="20" dirty="0">
                <a:solidFill>
                  <a:srgbClr val="001F5F"/>
                </a:solidFill>
              </a:rPr>
              <a:t>U</a:t>
            </a:r>
            <a:r>
              <a:rPr spc="95" dirty="0">
                <a:solidFill>
                  <a:srgbClr val="001F5F"/>
                </a:solidFill>
              </a:rPr>
              <a:t>M</a:t>
            </a:r>
            <a:r>
              <a:rPr spc="30" dirty="0">
                <a:solidFill>
                  <a:srgbClr val="001F5F"/>
                </a:solidFill>
              </a:rPr>
              <a:t>M</a:t>
            </a:r>
            <a:r>
              <a:rPr spc="20" dirty="0">
                <a:solidFill>
                  <a:srgbClr val="001F5F"/>
                </a:solidFill>
              </a:rPr>
              <a:t>A</a:t>
            </a:r>
            <a:r>
              <a:rPr spc="-145" dirty="0">
                <a:solidFill>
                  <a:srgbClr val="001F5F"/>
                </a:solidFill>
              </a:rPr>
              <a:t>R</a:t>
            </a:r>
            <a:r>
              <a:rPr spc="20" dirty="0">
                <a:solidFill>
                  <a:srgbClr val="001F5F"/>
                </a:solidFill>
              </a:rPr>
              <a:t>Y</a:t>
            </a:r>
          </a:p>
        </p:txBody>
      </p:sp>
      <p:sp>
        <p:nvSpPr>
          <p:cNvPr id="3" name="object 3"/>
          <p:cNvSpPr txBox="1"/>
          <p:nvPr/>
        </p:nvSpPr>
        <p:spPr>
          <a:xfrm>
            <a:off x="536575" y="1334960"/>
            <a:ext cx="8086090" cy="4747260"/>
          </a:xfrm>
          <a:prstGeom prst="rect">
            <a:avLst/>
          </a:prstGeom>
        </p:spPr>
        <p:txBody>
          <a:bodyPr vert="horz" wrap="square" lIns="0" tIns="12065" rIns="0" bIns="0" rtlCol="0">
            <a:spAutoFit/>
          </a:bodyPr>
          <a:lstStyle/>
          <a:p>
            <a:pPr marL="355600" marR="5080" indent="-343535" algn="just">
              <a:lnSpc>
                <a:spcPct val="130000"/>
              </a:lnSpc>
              <a:spcBef>
                <a:spcPts val="95"/>
              </a:spcBef>
              <a:buChar char="•"/>
              <a:tabLst>
                <a:tab pos="356235" algn="l"/>
              </a:tabLst>
            </a:pPr>
            <a:r>
              <a:rPr sz="2600" spc="15" dirty="0">
                <a:latin typeface="Arial"/>
                <a:cs typeface="Arial"/>
              </a:rPr>
              <a:t>The </a:t>
            </a:r>
            <a:r>
              <a:rPr sz="2600" spc="-5" dirty="0">
                <a:latin typeface="Arial"/>
                <a:cs typeface="Arial"/>
              </a:rPr>
              <a:t>community health </a:t>
            </a:r>
            <a:r>
              <a:rPr sz="2600" spc="-10" dirty="0">
                <a:latin typeface="Arial"/>
                <a:cs typeface="Arial"/>
              </a:rPr>
              <a:t>nursing </a:t>
            </a:r>
            <a:r>
              <a:rPr sz="2600" dirty="0">
                <a:latin typeface="Arial"/>
                <a:cs typeface="Arial"/>
              </a:rPr>
              <a:t>personnel </a:t>
            </a:r>
            <a:r>
              <a:rPr sz="2600" spc="5" dirty="0">
                <a:latin typeface="Arial"/>
                <a:cs typeface="Arial"/>
              </a:rPr>
              <a:t>are </a:t>
            </a:r>
            <a:r>
              <a:rPr sz="2600" spc="25" dirty="0">
                <a:latin typeface="Arial"/>
                <a:cs typeface="Arial"/>
              </a:rPr>
              <a:t>the  </a:t>
            </a:r>
            <a:r>
              <a:rPr sz="2600" spc="-5" dirty="0">
                <a:latin typeface="Arial"/>
                <a:cs typeface="Arial"/>
              </a:rPr>
              <a:t>integral part </a:t>
            </a:r>
            <a:r>
              <a:rPr sz="2600" spc="-45" dirty="0">
                <a:latin typeface="Arial"/>
                <a:cs typeface="Arial"/>
              </a:rPr>
              <a:t>of </a:t>
            </a:r>
            <a:r>
              <a:rPr sz="2600" spc="-5" dirty="0">
                <a:latin typeface="Arial"/>
                <a:cs typeface="Arial"/>
              </a:rPr>
              <a:t>serving </a:t>
            </a:r>
            <a:r>
              <a:rPr sz="2600" spc="25" dirty="0">
                <a:latin typeface="Arial"/>
                <a:cs typeface="Arial"/>
              </a:rPr>
              <a:t>the </a:t>
            </a:r>
            <a:r>
              <a:rPr sz="2600" dirty="0">
                <a:latin typeface="Arial"/>
                <a:cs typeface="Arial"/>
              </a:rPr>
              <a:t>community </a:t>
            </a:r>
            <a:r>
              <a:rPr sz="2600" spc="-45" dirty="0">
                <a:latin typeface="Arial"/>
                <a:cs typeface="Arial"/>
              </a:rPr>
              <a:t>of </a:t>
            </a:r>
            <a:r>
              <a:rPr sz="2600" dirty="0">
                <a:latin typeface="Arial"/>
                <a:cs typeface="Arial"/>
              </a:rPr>
              <a:t>people </a:t>
            </a:r>
            <a:r>
              <a:rPr sz="2600" spc="-5" dirty="0">
                <a:latin typeface="Arial"/>
                <a:cs typeface="Arial"/>
              </a:rPr>
              <a:t>that  </a:t>
            </a:r>
            <a:r>
              <a:rPr sz="2600" spc="-20" dirty="0">
                <a:latin typeface="Arial"/>
                <a:cs typeface="Arial"/>
              </a:rPr>
              <a:t>cant afford </a:t>
            </a:r>
            <a:r>
              <a:rPr sz="2600" dirty="0">
                <a:latin typeface="Arial"/>
                <a:cs typeface="Arial"/>
              </a:rPr>
              <a:t>medical </a:t>
            </a:r>
            <a:r>
              <a:rPr sz="2600" spc="-10" dirty="0">
                <a:latin typeface="Arial"/>
                <a:cs typeface="Arial"/>
              </a:rPr>
              <a:t>services </a:t>
            </a:r>
            <a:r>
              <a:rPr sz="2600" spc="-45" dirty="0">
                <a:latin typeface="Arial"/>
                <a:cs typeface="Arial"/>
              </a:rPr>
              <a:t>or </a:t>
            </a:r>
            <a:r>
              <a:rPr sz="2600" spc="-5" dirty="0">
                <a:latin typeface="Arial"/>
                <a:cs typeface="Arial"/>
              </a:rPr>
              <a:t>who </a:t>
            </a:r>
            <a:r>
              <a:rPr sz="2600" spc="5" dirty="0">
                <a:latin typeface="Arial"/>
                <a:cs typeface="Arial"/>
              </a:rPr>
              <a:t>don’t </a:t>
            </a:r>
            <a:r>
              <a:rPr sz="2600" dirty="0">
                <a:latin typeface="Arial"/>
                <a:cs typeface="Arial"/>
              </a:rPr>
              <a:t>have  </a:t>
            </a:r>
            <a:r>
              <a:rPr sz="2600" spc="-40" dirty="0">
                <a:latin typeface="Arial"/>
                <a:cs typeface="Arial"/>
              </a:rPr>
              <a:t>health</a:t>
            </a:r>
            <a:r>
              <a:rPr sz="2600" spc="220" dirty="0">
                <a:latin typeface="Arial"/>
                <a:cs typeface="Arial"/>
              </a:rPr>
              <a:t> </a:t>
            </a:r>
            <a:r>
              <a:rPr sz="2600" spc="-20" dirty="0">
                <a:latin typeface="Arial"/>
                <a:cs typeface="Arial"/>
              </a:rPr>
              <a:t>insurance.</a:t>
            </a:r>
            <a:endParaRPr sz="2600">
              <a:latin typeface="Arial"/>
              <a:cs typeface="Arial"/>
            </a:endParaRPr>
          </a:p>
          <a:p>
            <a:pPr marL="355600" marR="5080" indent="-343535" algn="just">
              <a:lnSpc>
                <a:spcPct val="130600"/>
              </a:lnSpc>
              <a:spcBef>
                <a:spcPts val="580"/>
              </a:spcBef>
              <a:buChar char="•"/>
              <a:tabLst>
                <a:tab pos="356235" algn="l"/>
              </a:tabLst>
            </a:pPr>
            <a:r>
              <a:rPr sz="2600" spc="-25" dirty="0">
                <a:latin typeface="Arial"/>
                <a:cs typeface="Arial"/>
              </a:rPr>
              <a:t>Their </a:t>
            </a:r>
            <a:r>
              <a:rPr sz="2600" spc="5" dirty="0">
                <a:latin typeface="Arial"/>
                <a:cs typeface="Arial"/>
              </a:rPr>
              <a:t>first </a:t>
            </a:r>
            <a:r>
              <a:rPr sz="2600" spc="-40" dirty="0">
                <a:latin typeface="Arial"/>
                <a:cs typeface="Arial"/>
              </a:rPr>
              <a:t>and </a:t>
            </a:r>
            <a:r>
              <a:rPr sz="2600" spc="-5" dirty="0">
                <a:latin typeface="Arial"/>
                <a:cs typeface="Arial"/>
              </a:rPr>
              <a:t>foremost responsibility </a:t>
            </a:r>
            <a:r>
              <a:rPr sz="2600" spc="-25" dirty="0">
                <a:latin typeface="Arial"/>
                <a:cs typeface="Arial"/>
              </a:rPr>
              <a:t>is </a:t>
            </a:r>
            <a:r>
              <a:rPr sz="2600" spc="-20" dirty="0">
                <a:latin typeface="Arial"/>
                <a:cs typeface="Arial"/>
              </a:rPr>
              <a:t>patient </a:t>
            </a:r>
            <a:r>
              <a:rPr sz="2600" spc="-10" dirty="0">
                <a:latin typeface="Arial"/>
                <a:cs typeface="Arial"/>
              </a:rPr>
              <a:t>care.  </a:t>
            </a:r>
            <a:r>
              <a:rPr sz="2600" spc="-15" dirty="0">
                <a:latin typeface="Arial"/>
                <a:cs typeface="Arial"/>
              </a:rPr>
              <a:t>They</a:t>
            </a:r>
            <a:r>
              <a:rPr sz="2600" spc="690" dirty="0">
                <a:latin typeface="Arial"/>
                <a:cs typeface="Arial"/>
              </a:rPr>
              <a:t> </a:t>
            </a:r>
            <a:r>
              <a:rPr sz="2600" spc="5" dirty="0">
                <a:latin typeface="Arial"/>
                <a:cs typeface="Arial"/>
              </a:rPr>
              <a:t>are </a:t>
            </a:r>
            <a:r>
              <a:rPr sz="2600" spc="15" dirty="0">
                <a:latin typeface="Arial"/>
                <a:cs typeface="Arial"/>
              </a:rPr>
              <a:t>also </a:t>
            </a:r>
            <a:r>
              <a:rPr sz="2600" spc="-40" dirty="0">
                <a:latin typeface="Arial"/>
                <a:cs typeface="Arial"/>
              </a:rPr>
              <a:t>an  </a:t>
            </a:r>
            <a:r>
              <a:rPr sz="2600" dirty="0">
                <a:latin typeface="Arial"/>
                <a:cs typeface="Arial"/>
              </a:rPr>
              <a:t>integral </a:t>
            </a:r>
            <a:r>
              <a:rPr sz="2600" spc="-5" dirty="0">
                <a:latin typeface="Arial"/>
                <a:cs typeface="Arial"/>
              </a:rPr>
              <a:t>part </a:t>
            </a:r>
            <a:r>
              <a:rPr sz="2600" spc="-45" dirty="0">
                <a:latin typeface="Arial"/>
                <a:cs typeface="Arial"/>
              </a:rPr>
              <a:t>of </a:t>
            </a:r>
            <a:r>
              <a:rPr sz="2600" spc="5" dirty="0">
                <a:latin typeface="Arial"/>
                <a:cs typeface="Arial"/>
              </a:rPr>
              <a:t>keeping </a:t>
            </a:r>
            <a:r>
              <a:rPr sz="2600" spc="25" dirty="0">
                <a:latin typeface="Arial"/>
                <a:cs typeface="Arial"/>
              </a:rPr>
              <a:t>the  </a:t>
            </a:r>
            <a:r>
              <a:rPr sz="2600" spc="-5" dirty="0">
                <a:latin typeface="Arial"/>
                <a:cs typeface="Arial"/>
              </a:rPr>
              <a:t>patients </a:t>
            </a:r>
            <a:r>
              <a:rPr sz="2600" spc="-15" dirty="0">
                <a:latin typeface="Arial"/>
                <a:cs typeface="Arial"/>
              </a:rPr>
              <a:t>health </a:t>
            </a:r>
            <a:r>
              <a:rPr sz="2600" spc="-5" dirty="0">
                <a:latin typeface="Arial"/>
                <a:cs typeface="Arial"/>
              </a:rPr>
              <a:t>on </a:t>
            </a:r>
            <a:r>
              <a:rPr sz="2600" spc="10" dirty="0">
                <a:latin typeface="Arial"/>
                <a:cs typeface="Arial"/>
              </a:rPr>
              <a:t>track. </a:t>
            </a:r>
            <a:r>
              <a:rPr sz="2600" spc="-30" dirty="0">
                <a:latin typeface="Arial"/>
                <a:cs typeface="Arial"/>
              </a:rPr>
              <a:t>They </a:t>
            </a:r>
            <a:r>
              <a:rPr sz="2600" spc="-5" dirty="0">
                <a:latin typeface="Arial"/>
                <a:cs typeface="Arial"/>
              </a:rPr>
              <a:t>connect patients with  </a:t>
            </a:r>
            <a:r>
              <a:rPr sz="2600" spc="-25" dirty="0">
                <a:latin typeface="Arial"/>
                <a:cs typeface="Arial"/>
              </a:rPr>
              <a:t>other </a:t>
            </a:r>
            <a:r>
              <a:rPr sz="2600" spc="-5" dirty="0">
                <a:latin typeface="Arial"/>
                <a:cs typeface="Arial"/>
              </a:rPr>
              <a:t>health </a:t>
            </a:r>
            <a:r>
              <a:rPr sz="2600" spc="35" dirty="0">
                <a:latin typeface="Arial"/>
                <a:cs typeface="Arial"/>
              </a:rPr>
              <a:t>care </a:t>
            </a:r>
            <a:r>
              <a:rPr sz="2600" spc="-15" dirty="0">
                <a:latin typeface="Arial"/>
                <a:cs typeface="Arial"/>
              </a:rPr>
              <a:t>facilities </a:t>
            </a:r>
            <a:r>
              <a:rPr sz="2600" spc="-10" dirty="0">
                <a:latin typeface="Arial"/>
                <a:cs typeface="Arial"/>
              </a:rPr>
              <a:t>and </a:t>
            </a:r>
            <a:r>
              <a:rPr sz="2600" spc="5" dirty="0">
                <a:latin typeface="Arial"/>
                <a:cs typeface="Arial"/>
              </a:rPr>
              <a:t>ensure </a:t>
            </a:r>
            <a:r>
              <a:rPr sz="2600" spc="-5" dirty="0">
                <a:latin typeface="Arial"/>
                <a:cs typeface="Arial"/>
              </a:rPr>
              <a:t>they </a:t>
            </a:r>
            <a:r>
              <a:rPr sz="2600" spc="10" dirty="0">
                <a:latin typeface="Arial"/>
                <a:cs typeface="Arial"/>
              </a:rPr>
              <a:t>receive  </a:t>
            </a:r>
            <a:r>
              <a:rPr sz="2600" spc="-40" dirty="0">
                <a:latin typeface="Arial"/>
                <a:cs typeface="Arial"/>
              </a:rPr>
              <a:t>proper</a:t>
            </a:r>
            <a:r>
              <a:rPr sz="2600" spc="204" dirty="0">
                <a:latin typeface="Arial"/>
                <a:cs typeface="Arial"/>
              </a:rPr>
              <a:t> </a:t>
            </a:r>
            <a:r>
              <a:rPr sz="2600" spc="-20" dirty="0">
                <a:latin typeface="Arial"/>
                <a:cs typeface="Arial"/>
              </a:rPr>
              <a:t>treatment.</a:t>
            </a:r>
            <a:endParaRPr sz="2600">
              <a:latin typeface="Arial"/>
              <a:cs typeface="Aria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95300" y="1600200"/>
            <a:ext cx="8010525" cy="47625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3512184" y="571118"/>
            <a:ext cx="2137410" cy="518159"/>
          </a:xfrm>
          <a:prstGeom prst="rect">
            <a:avLst/>
          </a:prstGeom>
        </p:spPr>
        <p:txBody>
          <a:bodyPr vert="horz" wrap="square" lIns="0" tIns="16510" rIns="0" bIns="0" rtlCol="0">
            <a:spAutoFit/>
          </a:bodyPr>
          <a:lstStyle/>
          <a:p>
            <a:pPr marL="12700">
              <a:lnSpc>
                <a:spcPct val="100000"/>
              </a:lnSpc>
              <a:spcBef>
                <a:spcPts val="130"/>
              </a:spcBef>
            </a:pPr>
            <a:r>
              <a:rPr spc="35" dirty="0">
                <a:solidFill>
                  <a:srgbClr val="001F5F"/>
                </a:solidFill>
              </a:rPr>
              <a:t>S</a:t>
            </a:r>
            <a:r>
              <a:rPr spc="20" dirty="0">
                <a:solidFill>
                  <a:srgbClr val="001F5F"/>
                </a:solidFill>
              </a:rPr>
              <a:t>U</a:t>
            </a:r>
            <a:r>
              <a:rPr spc="95" dirty="0">
                <a:solidFill>
                  <a:srgbClr val="001F5F"/>
                </a:solidFill>
              </a:rPr>
              <a:t>M</a:t>
            </a:r>
            <a:r>
              <a:rPr spc="30" dirty="0">
                <a:solidFill>
                  <a:srgbClr val="001F5F"/>
                </a:solidFill>
              </a:rPr>
              <a:t>M</a:t>
            </a:r>
            <a:r>
              <a:rPr spc="20" dirty="0">
                <a:solidFill>
                  <a:srgbClr val="001F5F"/>
                </a:solidFill>
              </a:rPr>
              <a:t>A</a:t>
            </a:r>
            <a:r>
              <a:rPr spc="-145" dirty="0">
                <a:solidFill>
                  <a:srgbClr val="001F5F"/>
                </a:solidFill>
              </a:rPr>
              <a:t>R</a:t>
            </a:r>
            <a:r>
              <a:rPr spc="20" dirty="0">
                <a:solidFill>
                  <a:srgbClr val="001F5F"/>
                </a:solidFill>
              </a:rPr>
              <a:t>Y</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96210" y="433705"/>
            <a:ext cx="4749800" cy="518159"/>
          </a:xfrm>
          <a:prstGeom prst="rect">
            <a:avLst/>
          </a:prstGeom>
        </p:spPr>
        <p:txBody>
          <a:bodyPr vert="horz" wrap="square" lIns="0" tIns="16510" rIns="0" bIns="0" rtlCol="0">
            <a:spAutoFit/>
          </a:bodyPr>
          <a:lstStyle/>
          <a:p>
            <a:pPr marL="12700">
              <a:lnSpc>
                <a:spcPct val="100000"/>
              </a:lnSpc>
              <a:spcBef>
                <a:spcPts val="130"/>
              </a:spcBef>
            </a:pPr>
            <a:r>
              <a:rPr spc="25" dirty="0">
                <a:solidFill>
                  <a:srgbClr val="001F5F"/>
                </a:solidFill>
              </a:rPr>
              <a:t>EXPECTED</a:t>
            </a:r>
            <a:r>
              <a:rPr spc="-295" dirty="0">
                <a:solidFill>
                  <a:srgbClr val="001F5F"/>
                </a:solidFill>
              </a:rPr>
              <a:t> </a:t>
            </a:r>
            <a:r>
              <a:rPr spc="20" dirty="0">
                <a:solidFill>
                  <a:srgbClr val="001F5F"/>
                </a:solidFill>
              </a:rPr>
              <a:t>QUESTIONS</a:t>
            </a:r>
          </a:p>
        </p:txBody>
      </p:sp>
      <p:sp>
        <p:nvSpPr>
          <p:cNvPr id="3" name="object 3"/>
          <p:cNvSpPr txBox="1"/>
          <p:nvPr/>
        </p:nvSpPr>
        <p:spPr>
          <a:xfrm>
            <a:off x="536575" y="1004169"/>
            <a:ext cx="8082915" cy="5648325"/>
          </a:xfrm>
          <a:prstGeom prst="rect">
            <a:avLst/>
          </a:prstGeom>
        </p:spPr>
        <p:txBody>
          <a:bodyPr vert="horz" wrap="square" lIns="0" tIns="108585" rIns="0" bIns="0" rtlCol="0">
            <a:spAutoFit/>
          </a:bodyPr>
          <a:lstStyle/>
          <a:p>
            <a:pPr marL="12700">
              <a:lnSpc>
                <a:spcPct val="100000"/>
              </a:lnSpc>
              <a:spcBef>
                <a:spcPts val="855"/>
              </a:spcBef>
            </a:pPr>
            <a:r>
              <a:rPr sz="2750" b="1" spc="25" dirty="0">
                <a:solidFill>
                  <a:srgbClr val="C00000"/>
                </a:solidFill>
                <a:latin typeface="Arial"/>
                <a:cs typeface="Arial"/>
              </a:rPr>
              <a:t>Essay: </a:t>
            </a:r>
            <a:r>
              <a:rPr sz="2750" b="1" spc="10" dirty="0">
                <a:solidFill>
                  <a:srgbClr val="C00000"/>
                </a:solidFill>
                <a:latin typeface="Arial"/>
                <a:cs typeface="Arial"/>
              </a:rPr>
              <a:t>(15</a:t>
            </a:r>
            <a:r>
              <a:rPr sz="2750" b="1" spc="20" dirty="0">
                <a:solidFill>
                  <a:srgbClr val="C00000"/>
                </a:solidFill>
                <a:latin typeface="Arial"/>
                <a:cs typeface="Arial"/>
              </a:rPr>
              <a:t> marks)</a:t>
            </a:r>
            <a:endParaRPr sz="2750">
              <a:latin typeface="Arial"/>
              <a:cs typeface="Arial"/>
            </a:endParaRPr>
          </a:p>
          <a:p>
            <a:pPr marL="12700" marR="11430">
              <a:lnSpc>
                <a:spcPct val="102400"/>
              </a:lnSpc>
              <a:spcBef>
                <a:spcPts val="675"/>
              </a:spcBef>
              <a:buChar char="•"/>
              <a:tabLst>
                <a:tab pos="327025" algn="l"/>
                <a:tab pos="327660" algn="l"/>
                <a:tab pos="1928495" algn="l"/>
                <a:tab pos="3263265" algn="l"/>
                <a:tab pos="3940810" algn="l"/>
                <a:tab pos="5847715" algn="l"/>
                <a:tab pos="6333490" algn="l"/>
              </a:tabLst>
            </a:pPr>
            <a:r>
              <a:rPr sz="2750" spc="30" dirty="0">
                <a:latin typeface="Arial"/>
                <a:cs typeface="Arial"/>
              </a:rPr>
              <a:t>D</a:t>
            </a:r>
            <a:r>
              <a:rPr sz="2750" spc="35" dirty="0">
                <a:latin typeface="Arial"/>
                <a:cs typeface="Arial"/>
              </a:rPr>
              <a:t>e</a:t>
            </a:r>
            <a:r>
              <a:rPr sz="2750" spc="-30" dirty="0">
                <a:latin typeface="Arial"/>
                <a:cs typeface="Arial"/>
              </a:rPr>
              <a:t>s</a:t>
            </a:r>
            <a:r>
              <a:rPr sz="2750" spc="40" dirty="0">
                <a:latin typeface="Arial"/>
                <a:cs typeface="Arial"/>
              </a:rPr>
              <a:t>c</a:t>
            </a:r>
            <a:r>
              <a:rPr sz="2750" spc="50" dirty="0">
                <a:latin typeface="Arial"/>
                <a:cs typeface="Arial"/>
              </a:rPr>
              <a:t>r</a:t>
            </a:r>
            <a:r>
              <a:rPr sz="2750" spc="-90" dirty="0">
                <a:latin typeface="Arial"/>
                <a:cs typeface="Arial"/>
              </a:rPr>
              <a:t>i</a:t>
            </a:r>
            <a:r>
              <a:rPr sz="2750" spc="114" dirty="0">
                <a:latin typeface="Arial"/>
                <a:cs typeface="Arial"/>
              </a:rPr>
              <a:t>b</a:t>
            </a:r>
            <a:r>
              <a:rPr sz="2750" spc="10" dirty="0">
                <a:latin typeface="Arial"/>
                <a:cs typeface="Arial"/>
              </a:rPr>
              <a:t>e</a:t>
            </a:r>
            <a:r>
              <a:rPr sz="2750" dirty="0">
                <a:latin typeface="Arial"/>
                <a:cs typeface="Arial"/>
              </a:rPr>
              <a:t>	</a:t>
            </a:r>
            <a:r>
              <a:rPr sz="2750" spc="-30" dirty="0">
                <a:latin typeface="Arial"/>
                <a:cs typeface="Arial"/>
              </a:rPr>
              <a:t>v</a:t>
            </a:r>
            <a:r>
              <a:rPr sz="2750" spc="40" dirty="0">
                <a:latin typeface="Arial"/>
                <a:cs typeface="Arial"/>
              </a:rPr>
              <a:t>a</a:t>
            </a:r>
            <a:r>
              <a:rPr sz="2750" spc="50" dirty="0">
                <a:latin typeface="Arial"/>
                <a:cs typeface="Arial"/>
              </a:rPr>
              <a:t>r</a:t>
            </a:r>
            <a:r>
              <a:rPr sz="2750" spc="-90" dirty="0">
                <a:latin typeface="Arial"/>
                <a:cs typeface="Arial"/>
              </a:rPr>
              <a:t>i</a:t>
            </a:r>
            <a:r>
              <a:rPr sz="2750" spc="40" dirty="0">
                <a:latin typeface="Arial"/>
                <a:cs typeface="Arial"/>
              </a:rPr>
              <a:t>o</a:t>
            </a:r>
            <a:r>
              <a:rPr sz="2750" spc="114" dirty="0">
                <a:latin typeface="Arial"/>
                <a:cs typeface="Arial"/>
              </a:rPr>
              <a:t>u</a:t>
            </a:r>
            <a:r>
              <a:rPr sz="2750" spc="10" dirty="0">
                <a:latin typeface="Arial"/>
                <a:cs typeface="Arial"/>
              </a:rPr>
              <a:t>s</a:t>
            </a:r>
            <a:r>
              <a:rPr sz="2750" dirty="0">
                <a:latin typeface="Arial"/>
                <a:cs typeface="Arial"/>
              </a:rPr>
              <a:t>	</a:t>
            </a:r>
            <a:r>
              <a:rPr sz="2750" spc="60" dirty="0">
                <a:latin typeface="Arial"/>
                <a:cs typeface="Arial"/>
              </a:rPr>
              <a:t>j</a:t>
            </a:r>
            <a:r>
              <a:rPr sz="2750" spc="40" dirty="0">
                <a:latin typeface="Arial"/>
                <a:cs typeface="Arial"/>
              </a:rPr>
              <a:t>o</a:t>
            </a:r>
            <a:r>
              <a:rPr sz="2750" spc="10" dirty="0">
                <a:latin typeface="Arial"/>
                <a:cs typeface="Arial"/>
              </a:rPr>
              <a:t>b</a:t>
            </a:r>
            <a:r>
              <a:rPr sz="2750" dirty="0">
                <a:latin typeface="Arial"/>
                <a:cs typeface="Arial"/>
              </a:rPr>
              <a:t>	</a:t>
            </a:r>
            <a:r>
              <a:rPr sz="2750" spc="35" dirty="0">
                <a:latin typeface="Arial"/>
                <a:cs typeface="Arial"/>
              </a:rPr>
              <a:t>d</a:t>
            </a:r>
            <a:r>
              <a:rPr sz="2750" spc="-35" dirty="0">
                <a:latin typeface="Arial"/>
                <a:cs typeface="Arial"/>
              </a:rPr>
              <a:t>e</a:t>
            </a:r>
            <a:r>
              <a:rPr sz="2750" spc="-30" dirty="0">
                <a:latin typeface="Arial"/>
                <a:cs typeface="Arial"/>
              </a:rPr>
              <a:t>s</a:t>
            </a:r>
            <a:r>
              <a:rPr sz="2750" spc="40" dirty="0">
                <a:latin typeface="Arial"/>
                <a:cs typeface="Arial"/>
              </a:rPr>
              <a:t>c</a:t>
            </a:r>
            <a:r>
              <a:rPr sz="2750" spc="50" dirty="0">
                <a:latin typeface="Arial"/>
                <a:cs typeface="Arial"/>
              </a:rPr>
              <a:t>r</a:t>
            </a:r>
            <a:r>
              <a:rPr sz="2750" spc="-90" dirty="0">
                <a:latin typeface="Arial"/>
                <a:cs typeface="Arial"/>
              </a:rPr>
              <a:t>i</a:t>
            </a:r>
            <a:r>
              <a:rPr sz="2750" spc="110" dirty="0">
                <a:latin typeface="Arial"/>
                <a:cs typeface="Arial"/>
              </a:rPr>
              <a:t>p</a:t>
            </a:r>
            <a:r>
              <a:rPr sz="2750" spc="55" dirty="0">
                <a:latin typeface="Arial"/>
                <a:cs typeface="Arial"/>
              </a:rPr>
              <a:t>t</a:t>
            </a:r>
            <a:r>
              <a:rPr sz="2750" spc="-90" dirty="0">
                <a:latin typeface="Arial"/>
                <a:cs typeface="Arial"/>
              </a:rPr>
              <a:t>i</a:t>
            </a:r>
            <a:r>
              <a:rPr sz="2750" spc="35" dirty="0">
                <a:latin typeface="Arial"/>
                <a:cs typeface="Arial"/>
              </a:rPr>
              <a:t>o</a:t>
            </a:r>
            <a:r>
              <a:rPr sz="2750" spc="10" dirty="0">
                <a:latin typeface="Arial"/>
                <a:cs typeface="Arial"/>
              </a:rPr>
              <a:t>n</a:t>
            </a:r>
            <a:r>
              <a:rPr sz="2750" dirty="0">
                <a:latin typeface="Arial"/>
                <a:cs typeface="Arial"/>
              </a:rPr>
              <a:t>	</a:t>
            </a:r>
            <a:r>
              <a:rPr sz="2750" spc="45" dirty="0">
                <a:latin typeface="Arial"/>
                <a:cs typeface="Arial"/>
              </a:rPr>
              <a:t>o</a:t>
            </a:r>
            <a:r>
              <a:rPr sz="2750" spc="5" dirty="0">
                <a:latin typeface="Arial"/>
                <a:cs typeface="Arial"/>
              </a:rPr>
              <a:t>f</a:t>
            </a:r>
            <a:r>
              <a:rPr sz="2750" dirty="0">
                <a:latin typeface="Arial"/>
                <a:cs typeface="Arial"/>
              </a:rPr>
              <a:t>	</a:t>
            </a:r>
            <a:r>
              <a:rPr sz="2750" spc="45" dirty="0">
                <a:latin typeface="Arial"/>
                <a:cs typeface="Arial"/>
              </a:rPr>
              <a:t>c</a:t>
            </a:r>
            <a:r>
              <a:rPr sz="2750" spc="40" dirty="0">
                <a:latin typeface="Arial"/>
                <a:cs typeface="Arial"/>
              </a:rPr>
              <a:t>o</a:t>
            </a:r>
            <a:r>
              <a:rPr sz="2750" spc="30" dirty="0">
                <a:latin typeface="Arial"/>
                <a:cs typeface="Arial"/>
              </a:rPr>
              <a:t>mm</a:t>
            </a:r>
            <a:r>
              <a:rPr sz="2750" spc="40" dirty="0">
                <a:latin typeface="Arial"/>
                <a:cs typeface="Arial"/>
              </a:rPr>
              <a:t>u</a:t>
            </a:r>
            <a:r>
              <a:rPr sz="2750" spc="114" dirty="0">
                <a:latin typeface="Arial"/>
                <a:cs typeface="Arial"/>
              </a:rPr>
              <a:t>n</a:t>
            </a:r>
            <a:r>
              <a:rPr sz="2750" spc="-85" dirty="0">
                <a:latin typeface="Arial"/>
                <a:cs typeface="Arial"/>
              </a:rPr>
              <a:t>i</a:t>
            </a:r>
            <a:r>
              <a:rPr sz="2750" spc="55" dirty="0">
                <a:latin typeface="Arial"/>
                <a:cs typeface="Arial"/>
              </a:rPr>
              <a:t>t</a:t>
            </a:r>
            <a:r>
              <a:rPr sz="2750" spc="5" dirty="0">
                <a:latin typeface="Arial"/>
                <a:cs typeface="Arial"/>
              </a:rPr>
              <a:t>y  </a:t>
            </a:r>
            <a:r>
              <a:rPr sz="2750" spc="-20" dirty="0">
                <a:latin typeface="Arial"/>
                <a:cs typeface="Arial"/>
              </a:rPr>
              <a:t>health </a:t>
            </a:r>
            <a:r>
              <a:rPr sz="2750" dirty="0">
                <a:latin typeface="Arial"/>
                <a:cs typeface="Arial"/>
              </a:rPr>
              <a:t>nursing </a:t>
            </a:r>
            <a:r>
              <a:rPr sz="2750" spc="5" dirty="0">
                <a:latin typeface="Arial"/>
                <a:cs typeface="Arial"/>
              </a:rPr>
              <a:t>personnel </a:t>
            </a:r>
            <a:r>
              <a:rPr sz="2750" spc="-40" dirty="0">
                <a:latin typeface="Arial"/>
                <a:cs typeface="Arial"/>
              </a:rPr>
              <a:t>in</a:t>
            </a:r>
            <a:r>
              <a:rPr sz="2750" spc="50" dirty="0">
                <a:latin typeface="Arial"/>
                <a:cs typeface="Arial"/>
              </a:rPr>
              <a:t> </a:t>
            </a:r>
            <a:r>
              <a:rPr sz="2750" spc="-20" dirty="0">
                <a:latin typeface="Arial"/>
                <a:cs typeface="Arial"/>
              </a:rPr>
              <a:t>detail</a:t>
            </a:r>
            <a:endParaRPr sz="2750">
              <a:latin typeface="Arial"/>
              <a:cs typeface="Arial"/>
            </a:endParaRPr>
          </a:p>
          <a:p>
            <a:pPr marL="12700">
              <a:lnSpc>
                <a:spcPct val="100000"/>
              </a:lnSpc>
              <a:spcBef>
                <a:spcPts val="760"/>
              </a:spcBef>
            </a:pPr>
            <a:r>
              <a:rPr sz="2750" b="1" spc="20" dirty="0">
                <a:solidFill>
                  <a:srgbClr val="C00000"/>
                </a:solidFill>
                <a:latin typeface="Arial"/>
                <a:cs typeface="Arial"/>
              </a:rPr>
              <a:t>Short </a:t>
            </a:r>
            <a:r>
              <a:rPr sz="2750" b="1" spc="25" dirty="0">
                <a:solidFill>
                  <a:srgbClr val="C00000"/>
                </a:solidFill>
                <a:latin typeface="Arial"/>
                <a:cs typeface="Arial"/>
              </a:rPr>
              <a:t>Notes: </a:t>
            </a:r>
            <a:r>
              <a:rPr sz="2750" b="1" spc="5" dirty="0">
                <a:solidFill>
                  <a:srgbClr val="C00000"/>
                </a:solidFill>
                <a:latin typeface="Arial"/>
                <a:cs typeface="Arial"/>
              </a:rPr>
              <a:t>( </a:t>
            </a:r>
            <a:r>
              <a:rPr sz="2750" b="1" spc="10" dirty="0">
                <a:solidFill>
                  <a:srgbClr val="C00000"/>
                </a:solidFill>
                <a:latin typeface="Arial"/>
                <a:cs typeface="Arial"/>
              </a:rPr>
              <a:t>5</a:t>
            </a:r>
            <a:r>
              <a:rPr sz="2750" b="1" spc="70" dirty="0">
                <a:solidFill>
                  <a:srgbClr val="C00000"/>
                </a:solidFill>
                <a:latin typeface="Arial"/>
                <a:cs typeface="Arial"/>
              </a:rPr>
              <a:t> </a:t>
            </a:r>
            <a:r>
              <a:rPr sz="2750" b="1" spc="20" dirty="0">
                <a:solidFill>
                  <a:srgbClr val="C00000"/>
                </a:solidFill>
                <a:latin typeface="Arial"/>
                <a:cs typeface="Arial"/>
              </a:rPr>
              <a:t>marks)</a:t>
            </a:r>
            <a:endParaRPr sz="2750">
              <a:latin typeface="Arial"/>
              <a:cs typeface="Arial"/>
            </a:endParaRPr>
          </a:p>
          <a:p>
            <a:pPr marL="12700" marR="20955">
              <a:lnSpc>
                <a:spcPct val="102400"/>
              </a:lnSpc>
              <a:spcBef>
                <a:spcPts val="600"/>
              </a:spcBef>
              <a:buChar char="•"/>
              <a:tabLst>
                <a:tab pos="232410" algn="l"/>
                <a:tab pos="1566545" algn="l"/>
                <a:tab pos="2224405" algn="l"/>
                <a:tab pos="4732020" algn="l"/>
                <a:tab pos="5189855" algn="l"/>
                <a:tab pos="7087234" algn="l"/>
              </a:tabLst>
            </a:pPr>
            <a:r>
              <a:rPr sz="2750" spc="105" dirty="0">
                <a:latin typeface="Arial"/>
                <a:cs typeface="Arial"/>
              </a:rPr>
              <a:t>E</a:t>
            </a:r>
            <a:r>
              <a:rPr sz="2750" spc="-105" dirty="0">
                <a:latin typeface="Arial"/>
                <a:cs typeface="Arial"/>
              </a:rPr>
              <a:t>x</a:t>
            </a:r>
            <a:r>
              <a:rPr sz="2750" spc="110" dirty="0">
                <a:latin typeface="Arial"/>
                <a:cs typeface="Arial"/>
              </a:rPr>
              <a:t>p</a:t>
            </a:r>
            <a:r>
              <a:rPr sz="2750" spc="-15" dirty="0">
                <a:latin typeface="Arial"/>
                <a:cs typeface="Arial"/>
              </a:rPr>
              <a:t>l</a:t>
            </a:r>
            <a:r>
              <a:rPr sz="2750" spc="35" dirty="0">
                <a:latin typeface="Arial"/>
                <a:cs typeface="Arial"/>
              </a:rPr>
              <a:t>a</a:t>
            </a:r>
            <a:r>
              <a:rPr sz="2750" spc="-90" dirty="0">
                <a:latin typeface="Arial"/>
                <a:cs typeface="Arial"/>
              </a:rPr>
              <a:t>i</a:t>
            </a:r>
            <a:r>
              <a:rPr sz="2750" spc="10" dirty="0">
                <a:latin typeface="Arial"/>
                <a:cs typeface="Arial"/>
              </a:rPr>
              <a:t>n</a:t>
            </a:r>
            <a:r>
              <a:rPr sz="2750" dirty="0">
                <a:latin typeface="Arial"/>
                <a:cs typeface="Arial"/>
              </a:rPr>
              <a:t>	</a:t>
            </a:r>
            <a:r>
              <a:rPr sz="2750" spc="-20" dirty="0">
                <a:latin typeface="Arial"/>
                <a:cs typeface="Arial"/>
              </a:rPr>
              <a:t>t</a:t>
            </a:r>
            <a:r>
              <a:rPr sz="2750" spc="40" dirty="0">
                <a:latin typeface="Arial"/>
                <a:cs typeface="Arial"/>
              </a:rPr>
              <a:t>h</a:t>
            </a:r>
            <a:r>
              <a:rPr sz="2750" spc="10" dirty="0">
                <a:latin typeface="Arial"/>
                <a:cs typeface="Arial"/>
              </a:rPr>
              <a:t>e</a:t>
            </a:r>
            <a:r>
              <a:rPr sz="2750" dirty="0">
                <a:latin typeface="Arial"/>
                <a:cs typeface="Arial"/>
              </a:rPr>
              <a:t>	</a:t>
            </a:r>
            <a:r>
              <a:rPr sz="2750" spc="50" dirty="0">
                <a:latin typeface="Arial"/>
                <a:cs typeface="Arial"/>
              </a:rPr>
              <a:t>r</a:t>
            </a:r>
            <a:r>
              <a:rPr sz="2750" spc="40" dirty="0">
                <a:latin typeface="Arial"/>
                <a:cs typeface="Arial"/>
              </a:rPr>
              <a:t>e</a:t>
            </a:r>
            <a:r>
              <a:rPr sz="2750" spc="-30" dirty="0">
                <a:latin typeface="Arial"/>
                <a:cs typeface="Arial"/>
              </a:rPr>
              <a:t>s</a:t>
            </a:r>
            <a:r>
              <a:rPr sz="2750" spc="40" dirty="0">
                <a:latin typeface="Arial"/>
                <a:cs typeface="Arial"/>
              </a:rPr>
              <a:t>pon</a:t>
            </a:r>
            <a:r>
              <a:rPr sz="2750" spc="45" dirty="0">
                <a:latin typeface="Arial"/>
                <a:cs typeface="Arial"/>
              </a:rPr>
              <a:t>s</a:t>
            </a:r>
            <a:r>
              <a:rPr sz="2750" spc="-90" dirty="0">
                <a:latin typeface="Arial"/>
                <a:cs typeface="Arial"/>
              </a:rPr>
              <a:t>i</a:t>
            </a:r>
            <a:r>
              <a:rPr sz="2750" spc="114" dirty="0">
                <a:latin typeface="Arial"/>
                <a:cs typeface="Arial"/>
              </a:rPr>
              <a:t>b</a:t>
            </a:r>
            <a:r>
              <a:rPr sz="2750" spc="-15" dirty="0">
                <a:latin typeface="Arial"/>
                <a:cs typeface="Arial"/>
              </a:rPr>
              <a:t>ili</a:t>
            </a:r>
            <a:r>
              <a:rPr sz="2750" spc="55" dirty="0">
                <a:latin typeface="Arial"/>
                <a:cs typeface="Arial"/>
              </a:rPr>
              <a:t>t</a:t>
            </a:r>
            <a:r>
              <a:rPr sz="2750" spc="-15" dirty="0">
                <a:latin typeface="Arial"/>
                <a:cs typeface="Arial"/>
              </a:rPr>
              <a:t>i</a:t>
            </a:r>
            <a:r>
              <a:rPr sz="2750" spc="40" dirty="0">
                <a:latin typeface="Arial"/>
                <a:cs typeface="Arial"/>
              </a:rPr>
              <a:t>e</a:t>
            </a:r>
            <a:r>
              <a:rPr sz="2750" spc="10" dirty="0">
                <a:latin typeface="Arial"/>
                <a:cs typeface="Arial"/>
              </a:rPr>
              <a:t>s</a:t>
            </a:r>
            <a:r>
              <a:rPr sz="2750" dirty="0">
                <a:latin typeface="Arial"/>
                <a:cs typeface="Arial"/>
              </a:rPr>
              <a:t>	</a:t>
            </a:r>
            <a:r>
              <a:rPr sz="2750" spc="45" dirty="0">
                <a:latin typeface="Arial"/>
                <a:cs typeface="Arial"/>
              </a:rPr>
              <a:t>o</a:t>
            </a:r>
            <a:r>
              <a:rPr sz="2750" spc="5" dirty="0">
                <a:latin typeface="Arial"/>
                <a:cs typeface="Arial"/>
              </a:rPr>
              <a:t>f</a:t>
            </a:r>
            <a:r>
              <a:rPr sz="2750" dirty="0">
                <a:latin typeface="Arial"/>
                <a:cs typeface="Arial"/>
              </a:rPr>
              <a:t>	</a:t>
            </a:r>
            <a:r>
              <a:rPr sz="2750" spc="40" dirty="0">
                <a:latin typeface="Arial"/>
                <a:cs typeface="Arial"/>
              </a:rPr>
              <a:t>c</a:t>
            </a:r>
            <a:r>
              <a:rPr sz="2750" spc="35" dirty="0">
                <a:latin typeface="Arial"/>
                <a:cs typeface="Arial"/>
              </a:rPr>
              <a:t>o</a:t>
            </a:r>
            <a:r>
              <a:rPr sz="2750" spc="30" dirty="0">
                <a:latin typeface="Arial"/>
                <a:cs typeface="Arial"/>
              </a:rPr>
              <a:t>mm</a:t>
            </a:r>
            <a:r>
              <a:rPr sz="2750" spc="35" dirty="0">
                <a:latin typeface="Arial"/>
                <a:cs typeface="Arial"/>
              </a:rPr>
              <a:t>u</a:t>
            </a:r>
            <a:r>
              <a:rPr sz="2750" spc="110" dirty="0">
                <a:latin typeface="Arial"/>
                <a:cs typeface="Arial"/>
              </a:rPr>
              <a:t>n</a:t>
            </a:r>
            <a:r>
              <a:rPr sz="2750" spc="-15" dirty="0">
                <a:latin typeface="Arial"/>
                <a:cs typeface="Arial"/>
              </a:rPr>
              <a:t>i</a:t>
            </a:r>
            <a:r>
              <a:rPr sz="2750" spc="55" dirty="0">
                <a:latin typeface="Arial"/>
                <a:cs typeface="Arial"/>
              </a:rPr>
              <a:t>t</a:t>
            </a:r>
            <a:r>
              <a:rPr sz="2750" spc="10" dirty="0">
                <a:latin typeface="Arial"/>
                <a:cs typeface="Arial"/>
              </a:rPr>
              <a:t>y</a:t>
            </a:r>
            <a:r>
              <a:rPr sz="2750" dirty="0">
                <a:latin typeface="Arial"/>
                <a:cs typeface="Arial"/>
              </a:rPr>
              <a:t>	</a:t>
            </a:r>
            <a:r>
              <a:rPr sz="2750" spc="35" dirty="0">
                <a:latin typeface="Arial"/>
                <a:cs typeface="Arial"/>
              </a:rPr>
              <a:t>hea</a:t>
            </a:r>
            <a:r>
              <a:rPr sz="2750" spc="-15" dirty="0">
                <a:latin typeface="Arial"/>
                <a:cs typeface="Arial"/>
              </a:rPr>
              <a:t>l</a:t>
            </a:r>
            <a:r>
              <a:rPr sz="2750" spc="-20" dirty="0">
                <a:latin typeface="Arial"/>
                <a:cs typeface="Arial"/>
              </a:rPr>
              <a:t>t</a:t>
            </a:r>
            <a:r>
              <a:rPr sz="2750" spc="5" dirty="0">
                <a:latin typeface="Arial"/>
                <a:cs typeface="Arial"/>
              </a:rPr>
              <a:t>h  </a:t>
            </a:r>
            <a:r>
              <a:rPr sz="2750" spc="10" dirty="0">
                <a:latin typeface="Arial"/>
                <a:cs typeface="Arial"/>
              </a:rPr>
              <a:t>nurse</a:t>
            </a:r>
            <a:endParaRPr sz="2750">
              <a:latin typeface="Arial"/>
              <a:cs typeface="Arial"/>
            </a:endParaRPr>
          </a:p>
          <a:p>
            <a:pPr marL="12700" marR="9525">
              <a:lnSpc>
                <a:spcPct val="102400"/>
              </a:lnSpc>
              <a:spcBef>
                <a:spcPts val="675"/>
              </a:spcBef>
              <a:buChar char="•"/>
              <a:tabLst>
                <a:tab pos="232410" algn="l"/>
                <a:tab pos="1623695" algn="l"/>
                <a:tab pos="4283710" algn="l"/>
                <a:tab pos="5408930" algn="l"/>
                <a:tab pos="7144384" algn="l"/>
                <a:tab pos="7563484" algn="l"/>
              </a:tabLst>
            </a:pPr>
            <a:r>
              <a:rPr sz="2750" spc="105" dirty="0">
                <a:latin typeface="Arial"/>
                <a:cs typeface="Arial"/>
              </a:rPr>
              <a:t>D</a:t>
            </a:r>
            <a:r>
              <a:rPr sz="2750" spc="-90" dirty="0">
                <a:latin typeface="Arial"/>
                <a:cs typeface="Arial"/>
              </a:rPr>
              <a:t>i</a:t>
            </a:r>
            <a:r>
              <a:rPr sz="2750" spc="-25" dirty="0">
                <a:latin typeface="Arial"/>
                <a:cs typeface="Arial"/>
              </a:rPr>
              <a:t>s</a:t>
            </a:r>
            <a:r>
              <a:rPr sz="2750" spc="45" dirty="0">
                <a:latin typeface="Arial"/>
                <a:cs typeface="Arial"/>
              </a:rPr>
              <a:t>c</a:t>
            </a:r>
            <a:r>
              <a:rPr sz="2750" spc="40" dirty="0">
                <a:latin typeface="Arial"/>
                <a:cs typeface="Arial"/>
              </a:rPr>
              <a:t>u</a:t>
            </a:r>
            <a:r>
              <a:rPr sz="2750" spc="45" dirty="0">
                <a:latin typeface="Arial"/>
                <a:cs typeface="Arial"/>
              </a:rPr>
              <a:t>s</a:t>
            </a:r>
            <a:r>
              <a:rPr sz="2750" spc="15" dirty="0">
                <a:latin typeface="Arial"/>
                <a:cs typeface="Arial"/>
              </a:rPr>
              <a:t>s</a:t>
            </a:r>
            <a:r>
              <a:rPr sz="2750" dirty="0">
                <a:latin typeface="Arial"/>
                <a:cs typeface="Arial"/>
              </a:rPr>
              <a:t>	</a:t>
            </a:r>
            <a:r>
              <a:rPr sz="2750" spc="-20" dirty="0">
                <a:latin typeface="Arial"/>
                <a:cs typeface="Arial"/>
              </a:rPr>
              <a:t>t</a:t>
            </a:r>
            <a:r>
              <a:rPr sz="2750" spc="114" dirty="0">
                <a:latin typeface="Arial"/>
                <a:cs typeface="Arial"/>
              </a:rPr>
              <a:t>h</a:t>
            </a:r>
            <a:r>
              <a:rPr sz="2750" spc="15" dirty="0">
                <a:latin typeface="Arial"/>
                <a:cs typeface="Arial"/>
              </a:rPr>
              <a:t>e</a:t>
            </a:r>
            <a:r>
              <a:rPr sz="2750" spc="320" dirty="0">
                <a:latin typeface="Arial"/>
                <a:cs typeface="Arial"/>
              </a:rPr>
              <a:t> </a:t>
            </a:r>
            <a:r>
              <a:rPr sz="2750" spc="-20" dirty="0">
                <a:latin typeface="Arial"/>
                <a:cs typeface="Arial"/>
              </a:rPr>
              <a:t>f</a:t>
            </a:r>
            <a:r>
              <a:rPr sz="2750" spc="40" dirty="0">
                <a:latin typeface="Arial"/>
                <a:cs typeface="Arial"/>
              </a:rPr>
              <a:t>un</a:t>
            </a:r>
            <a:r>
              <a:rPr sz="2750" spc="45" dirty="0">
                <a:latin typeface="Arial"/>
                <a:cs typeface="Arial"/>
              </a:rPr>
              <a:t>c</a:t>
            </a:r>
            <a:r>
              <a:rPr sz="2750" spc="55" dirty="0">
                <a:latin typeface="Arial"/>
                <a:cs typeface="Arial"/>
              </a:rPr>
              <a:t>t</a:t>
            </a:r>
            <a:r>
              <a:rPr sz="2750" spc="-90" dirty="0">
                <a:latin typeface="Arial"/>
                <a:cs typeface="Arial"/>
              </a:rPr>
              <a:t>i</a:t>
            </a:r>
            <a:r>
              <a:rPr sz="2750" spc="40" dirty="0">
                <a:latin typeface="Arial"/>
                <a:cs typeface="Arial"/>
              </a:rPr>
              <a:t>o</a:t>
            </a:r>
            <a:r>
              <a:rPr sz="2750" spc="114" dirty="0">
                <a:latin typeface="Arial"/>
                <a:cs typeface="Arial"/>
              </a:rPr>
              <a:t>n</a:t>
            </a:r>
            <a:r>
              <a:rPr sz="2750" spc="15" dirty="0">
                <a:latin typeface="Arial"/>
                <a:cs typeface="Arial"/>
              </a:rPr>
              <a:t>s</a:t>
            </a:r>
            <a:r>
              <a:rPr sz="2750" spc="340" dirty="0">
                <a:latin typeface="Arial"/>
                <a:cs typeface="Arial"/>
              </a:rPr>
              <a:t> </a:t>
            </a:r>
            <a:r>
              <a:rPr sz="2750" spc="45" dirty="0">
                <a:latin typeface="Arial"/>
                <a:cs typeface="Arial"/>
              </a:rPr>
              <a:t>o</a:t>
            </a:r>
            <a:r>
              <a:rPr sz="2750" spc="5" dirty="0">
                <a:latin typeface="Arial"/>
                <a:cs typeface="Arial"/>
              </a:rPr>
              <a:t>f</a:t>
            </a:r>
            <a:r>
              <a:rPr sz="2750" dirty="0">
                <a:latin typeface="Arial"/>
                <a:cs typeface="Arial"/>
              </a:rPr>
              <a:t>	</a:t>
            </a:r>
            <a:r>
              <a:rPr sz="2750" spc="114" dirty="0">
                <a:latin typeface="Arial"/>
                <a:cs typeface="Arial"/>
              </a:rPr>
              <a:t>h</a:t>
            </a:r>
            <a:r>
              <a:rPr sz="2750" spc="-30" dirty="0">
                <a:latin typeface="Arial"/>
                <a:cs typeface="Arial"/>
              </a:rPr>
              <a:t>e</a:t>
            </a:r>
            <a:r>
              <a:rPr sz="2750" spc="40" dirty="0">
                <a:latin typeface="Arial"/>
                <a:cs typeface="Arial"/>
              </a:rPr>
              <a:t>a</a:t>
            </a:r>
            <a:r>
              <a:rPr sz="2750" spc="-15" dirty="0">
                <a:latin typeface="Arial"/>
                <a:cs typeface="Arial"/>
              </a:rPr>
              <a:t>l</a:t>
            </a:r>
            <a:r>
              <a:rPr sz="2750" spc="-20" dirty="0">
                <a:latin typeface="Arial"/>
                <a:cs typeface="Arial"/>
              </a:rPr>
              <a:t>t</a:t>
            </a:r>
            <a:r>
              <a:rPr sz="2750" spc="15" dirty="0">
                <a:latin typeface="Arial"/>
                <a:cs typeface="Arial"/>
              </a:rPr>
              <a:t>h</a:t>
            </a:r>
            <a:r>
              <a:rPr sz="2750" dirty="0">
                <a:latin typeface="Arial"/>
                <a:cs typeface="Arial"/>
              </a:rPr>
              <a:t>	</a:t>
            </a:r>
            <a:r>
              <a:rPr sz="2750" spc="40" dirty="0">
                <a:latin typeface="Arial"/>
                <a:cs typeface="Arial"/>
              </a:rPr>
              <a:t>a</a:t>
            </a:r>
            <a:r>
              <a:rPr sz="2750" spc="45" dirty="0">
                <a:latin typeface="Arial"/>
                <a:cs typeface="Arial"/>
              </a:rPr>
              <a:t>ss</a:t>
            </a:r>
            <a:r>
              <a:rPr sz="2750" spc="-10" dirty="0">
                <a:latin typeface="Arial"/>
                <a:cs typeface="Arial"/>
              </a:rPr>
              <a:t>i</a:t>
            </a:r>
            <a:r>
              <a:rPr sz="2750" spc="-25" dirty="0">
                <a:latin typeface="Arial"/>
                <a:cs typeface="Arial"/>
              </a:rPr>
              <a:t>s</a:t>
            </a:r>
            <a:r>
              <a:rPr sz="2750" spc="55" dirty="0">
                <a:latin typeface="Arial"/>
                <a:cs typeface="Arial"/>
              </a:rPr>
              <a:t>t</a:t>
            </a:r>
            <a:r>
              <a:rPr sz="2750" spc="-30" dirty="0">
                <a:latin typeface="Arial"/>
                <a:cs typeface="Arial"/>
              </a:rPr>
              <a:t>a</a:t>
            </a:r>
            <a:r>
              <a:rPr sz="2750" spc="40" dirty="0">
                <a:latin typeface="Arial"/>
                <a:cs typeface="Arial"/>
              </a:rPr>
              <a:t>n</a:t>
            </a:r>
            <a:r>
              <a:rPr sz="2750" spc="55" dirty="0">
                <a:latin typeface="Arial"/>
                <a:cs typeface="Arial"/>
              </a:rPr>
              <a:t>t</a:t>
            </a:r>
            <a:r>
              <a:rPr sz="2750" spc="15" dirty="0">
                <a:latin typeface="Arial"/>
                <a:cs typeface="Arial"/>
              </a:rPr>
              <a:t>s</a:t>
            </a:r>
            <a:r>
              <a:rPr sz="2750" dirty="0">
                <a:latin typeface="Arial"/>
                <a:cs typeface="Arial"/>
              </a:rPr>
              <a:t>	</a:t>
            </a:r>
            <a:r>
              <a:rPr sz="2750" spc="-90" dirty="0">
                <a:latin typeface="Arial"/>
                <a:cs typeface="Arial"/>
              </a:rPr>
              <a:t>i</a:t>
            </a:r>
            <a:r>
              <a:rPr sz="2750" spc="15" dirty="0">
                <a:latin typeface="Arial"/>
                <a:cs typeface="Arial"/>
              </a:rPr>
              <a:t>n</a:t>
            </a:r>
            <a:r>
              <a:rPr sz="2750" dirty="0">
                <a:latin typeface="Arial"/>
                <a:cs typeface="Arial"/>
              </a:rPr>
              <a:t>	</a:t>
            </a:r>
            <a:r>
              <a:rPr sz="2750" spc="-15" dirty="0">
                <a:latin typeface="Arial"/>
                <a:cs typeface="Arial"/>
              </a:rPr>
              <a:t>t</a:t>
            </a:r>
            <a:r>
              <a:rPr sz="2750" spc="114" dirty="0">
                <a:latin typeface="Arial"/>
                <a:cs typeface="Arial"/>
              </a:rPr>
              <a:t>h</a:t>
            </a:r>
            <a:r>
              <a:rPr sz="2750" spc="10" dirty="0">
                <a:latin typeface="Arial"/>
                <a:cs typeface="Arial"/>
              </a:rPr>
              <a:t>e  </a:t>
            </a:r>
            <a:r>
              <a:rPr sz="2750" spc="15" dirty="0">
                <a:latin typeface="Arial"/>
                <a:cs typeface="Arial"/>
              </a:rPr>
              <a:t>community</a:t>
            </a:r>
            <a:endParaRPr sz="2750">
              <a:latin typeface="Arial"/>
              <a:cs typeface="Arial"/>
            </a:endParaRPr>
          </a:p>
          <a:p>
            <a:pPr marL="12700">
              <a:lnSpc>
                <a:spcPct val="100000"/>
              </a:lnSpc>
              <a:spcBef>
                <a:spcPts val="755"/>
              </a:spcBef>
            </a:pPr>
            <a:r>
              <a:rPr sz="2750" b="1" spc="20" dirty="0">
                <a:solidFill>
                  <a:srgbClr val="C00000"/>
                </a:solidFill>
                <a:latin typeface="Arial"/>
                <a:cs typeface="Arial"/>
              </a:rPr>
              <a:t>Short </a:t>
            </a:r>
            <a:r>
              <a:rPr sz="2750" b="1" spc="25" dirty="0">
                <a:solidFill>
                  <a:srgbClr val="C00000"/>
                </a:solidFill>
                <a:latin typeface="Arial"/>
                <a:cs typeface="Arial"/>
              </a:rPr>
              <a:t>Answers:(2</a:t>
            </a:r>
            <a:r>
              <a:rPr sz="2750" b="1" spc="-114" dirty="0">
                <a:solidFill>
                  <a:srgbClr val="C00000"/>
                </a:solidFill>
                <a:latin typeface="Arial"/>
                <a:cs typeface="Arial"/>
              </a:rPr>
              <a:t> </a:t>
            </a:r>
            <a:r>
              <a:rPr sz="2750" b="1" spc="20" dirty="0">
                <a:solidFill>
                  <a:srgbClr val="C00000"/>
                </a:solidFill>
                <a:latin typeface="Arial"/>
                <a:cs typeface="Arial"/>
              </a:rPr>
              <a:t>marks)</a:t>
            </a:r>
            <a:endParaRPr sz="2750">
              <a:latin typeface="Arial"/>
              <a:cs typeface="Arial"/>
            </a:endParaRPr>
          </a:p>
          <a:p>
            <a:pPr marL="336550" indent="-324485">
              <a:lnSpc>
                <a:spcPct val="100000"/>
              </a:lnSpc>
              <a:spcBef>
                <a:spcPts val="680"/>
              </a:spcBef>
              <a:buChar char="•"/>
              <a:tabLst>
                <a:tab pos="336550" algn="l"/>
                <a:tab pos="337185" algn="l"/>
              </a:tabLst>
            </a:pPr>
            <a:r>
              <a:rPr sz="2750" spc="-10" dirty="0">
                <a:latin typeface="Arial"/>
                <a:cs typeface="Arial"/>
              </a:rPr>
              <a:t>Define </a:t>
            </a:r>
            <a:r>
              <a:rPr sz="2750" spc="15" dirty="0">
                <a:latin typeface="Arial"/>
                <a:cs typeface="Arial"/>
              </a:rPr>
              <a:t>community </a:t>
            </a:r>
            <a:r>
              <a:rPr sz="2750" spc="-20" dirty="0">
                <a:latin typeface="Arial"/>
                <a:cs typeface="Arial"/>
              </a:rPr>
              <a:t>health </a:t>
            </a:r>
            <a:r>
              <a:rPr sz="2750" dirty="0">
                <a:latin typeface="Arial"/>
                <a:cs typeface="Arial"/>
              </a:rPr>
              <a:t>nursing</a:t>
            </a:r>
            <a:r>
              <a:rPr sz="2750" spc="40" dirty="0">
                <a:latin typeface="Arial"/>
                <a:cs typeface="Arial"/>
              </a:rPr>
              <a:t> </a:t>
            </a:r>
            <a:r>
              <a:rPr sz="2750" spc="10" dirty="0">
                <a:latin typeface="Arial"/>
                <a:cs typeface="Arial"/>
              </a:rPr>
              <a:t>process</a:t>
            </a:r>
            <a:endParaRPr sz="2750">
              <a:latin typeface="Arial"/>
              <a:cs typeface="Arial"/>
            </a:endParaRPr>
          </a:p>
          <a:p>
            <a:pPr marL="317500" indent="-305435">
              <a:lnSpc>
                <a:spcPct val="100000"/>
              </a:lnSpc>
              <a:spcBef>
                <a:spcPts val="755"/>
              </a:spcBef>
              <a:buChar char="•"/>
              <a:tabLst>
                <a:tab pos="317500" algn="l"/>
                <a:tab pos="318135" algn="l"/>
                <a:tab pos="2119630" algn="l"/>
              </a:tabLst>
            </a:pPr>
            <a:r>
              <a:rPr sz="2750" spc="-15" dirty="0">
                <a:latin typeface="Arial"/>
                <a:cs typeface="Arial"/>
              </a:rPr>
              <a:t>Abbreviate	</a:t>
            </a:r>
            <a:r>
              <a:rPr sz="2750" spc="10" dirty="0">
                <a:latin typeface="Arial"/>
                <a:cs typeface="Arial"/>
              </a:rPr>
              <a:t>the </a:t>
            </a:r>
            <a:r>
              <a:rPr sz="2750" spc="-5" dirty="0">
                <a:latin typeface="Arial"/>
                <a:cs typeface="Arial"/>
              </a:rPr>
              <a:t>terms </a:t>
            </a:r>
            <a:r>
              <a:rPr sz="2750" spc="30" dirty="0">
                <a:latin typeface="Arial"/>
                <a:cs typeface="Arial"/>
              </a:rPr>
              <a:t>ASHA. ANM </a:t>
            </a:r>
            <a:r>
              <a:rPr sz="2750" spc="5" dirty="0">
                <a:latin typeface="Arial"/>
                <a:cs typeface="Arial"/>
              </a:rPr>
              <a:t>and</a:t>
            </a:r>
            <a:r>
              <a:rPr sz="2750" spc="-285" dirty="0">
                <a:latin typeface="Arial"/>
                <a:cs typeface="Arial"/>
              </a:rPr>
              <a:t> </a:t>
            </a:r>
            <a:r>
              <a:rPr sz="2750" spc="55" dirty="0">
                <a:latin typeface="Arial"/>
                <a:cs typeface="Arial"/>
              </a:rPr>
              <a:t>AWW</a:t>
            </a:r>
            <a:endParaRPr sz="2750">
              <a:latin typeface="Arial"/>
              <a:cs typeface="Arial"/>
            </a:endParaRPr>
          </a:p>
          <a:p>
            <a:pPr marR="5080" algn="r">
              <a:lnSpc>
                <a:spcPct val="100000"/>
              </a:lnSpc>
              <a:spcBef>
                <a:spcPts val="400"/>
              </a:spcBef>
            </a:pPr>
            <a:r>
              <a:rPr sz="1200" spc="5" dirty="0">
                <a:solidFill>
                  <a:srgbClr val="888888"/>
                </a:solidFill>
                <a:latin typeface="Arial"/>
                <a:cs typeface="Arial"/>
              </a:rPr>
              <a:t>52</a:t>
            </a:r>
            <a:endParaRPr sz="1200">
              <a:latin typeface="Arial"/>
              <a:cs typeface="Aria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292728" y="571118"/>
            <a:ext cx="2559050" cy="518159"/>
          </a:xfrm>
          <a:prstGeom prst="rect">
            <a:avLst/>
          </a:prstGeom>
        </p:spPr>
        <p:txBody>
          <a:bodyPr vert="horz" wrap="square" lIns="0" tIns="16510" rIns="0" bIns="0" rtlCol="0">
            <a:spAutoFit/>
          </a:bodyPr>
          <a:lstStyle/>
          <a:p>
            <a:pPr marL="12700">
              <a:lnSpc>
                <a:spcPct val="100000"/>
              </a:lnSpc>
              <a:spcBef>
                <a:spcPts val="130"/>
              </a:spcBef>
            </a:pPr>
            <a:r>
              <a:rPr spc="15" dirty="0">
                <a:solidFill>
                  <a:srgbClr val="001F5F"/>
                </a:solidFill>
              </a:rPr>
              <a:t>R</a:t>
            </a:r>
            <a:r>
              <a:rPr spc="35" dirty="0">
                <a:solidFill>
                  <a:srgbClr val="001F5F"/>
                </a:solidFill>
              </a:rPr>
              <a:t>E</a:t>
            </a:r>
            <a:r>
              <a:rPr spc="-10" dirty="0">
                <a:solidFill>
                  <a:srgbClr val="001F5F"/>
                </a:solidFill>
              </a:rPr>
              <a:t>F</a:t>
            </a:r>
            <a:r>
              <a:rPr spc="35" dirty="0">
                <a:solidFill>
                  <a:srgbClr val="001F5F"/>
                </a:solidFill>
              </a:rPr>
              <a:t>E</a:t>
            </a:r>
            <a:r>
              <a:rPr spc="20" dirty="0">
                <a:solidFill>
                  <a:srgbClr val="001F5F"/>
                </a:solidFill>
              </a:rPr>
              <a:t>R</a:t>
            </a:r>
            <a:r>
              <a:rPr spc="30" dirty="0">
                <a:solidFill>
                  <a:srgbClr val="001F5F"/>
                </a:solidFill>
              </a:rPr>
              <a:t>E</a:t>
            </a:r>
            <a:r>
              <a:rPr spc="20" dirty="0">
                <a:solidFill>
                  <a:srgbClr val="001F5F"/>
                </a:solidFill>
              </a:rPr>
              <a:t>NCE</a:t>
            </a:r>
          </a:p>
        </p:txBody>
      </p:sp>
      <p:sp>
        <p:nvSpPr>
          <p:cNvPr id="3" name="object 3"/>
          <p:cNvSpPr txBox="1"/>
          <p:nvPr/>
        </p:nvSpPr>
        <p:spPr>
          <a:xfrm>
            <a:off x="485775" y="1626298"/>
            <a:ext cx="8178165" cy="3186430"/>
          </a:xfrm>
          <a:prstGeom prst="rect">
            <a:avLst/>
          </a:prstGeom>
        </p:spPr>
        <p:txBody>
          <a:bodyPr vert="horz" wrap="square" lIns="0" tIns="5715" rIns="0" bIns="0" rtlCol="0">
            <a:spAutoFit/>
          </a:bodyPr>
          <a:lstStyle/>
          <a:p>
            <a:pPr marL="406400" marR="561975" indent="-343535">
              <a:lnSpc>
                <a:spcPct val="102400"/>
              </a:lnSpc>
              <a:spcBef>
                <a:spcPts val="45"/>
              </a:spcBef>
              <a:buChar char="•"/>
              <a:tabLst>
                <a:tab pos="406400" algn="l"/>
                <a:tab pos="407034" algn="l"/>
              </a:tabLst>
            </a:pPr>
            <a:r>
              <a:rPr sz="2750" spc="20" dirty="0">
                <a:latin typeface="Arial"/>
                <a:cs typeface="Arial"/>
              </a:rPr>
              <a:t>K. </a:t>
            </a:r>
            <a:r>
              <a:rPr sz="2750" spc="15" dirty="0">
                <a:latin typeface="Arial"/>
                <a:cs typeface="Arial"/>
              </a:rPr>
              <a:t>Park(2009), </a:t>
            </a:r>
            <a:r>
              <a:rPr sz="2750" spc="-35" dirty="0">
                <a:latin typeface="Arial"/>
                <a:cs typeface="Arial"/>
              </a:rPr>
              <a:t>“Textbook </a:t>
            </a:r>
            <a:r>
              <a:rPr sz="2750" spc="25" dirty="0">
                <a:latin typeface="Arial"/>
                <a:cs typeface="Arial"/>
              </a:rPr>
              <a:t>of </a:t>
            </a:r>
            <a:r>
              <a:rPr sz="2750" spc="-10" dirty="0">
                <a:latin typeface="Arial"/>
                <a:cs typeface="Arial"/>
              </a:rPr>
              <a:t>Preventive </a:t>
            </a:r>
            <a:r>
              <a:rPr sz="2750" spc="10" dirty="0">
                <a:latin typeface="Arial"/>
                <a:cs typeface="Arial"/>
              </a:rPr>
              <a:t>and  </a:t>
            </a:r>
            <a:r>
              <a:rPr sz="2750" dirty="0">
                <a:latin typeface="Arial"/>
                <a:cs typeface="Arial"/>
              </a:rPr>
              <a:t>Social </a:t>
            </a:r>
            <a:r>
              <a:rPr sz="2750" spc="-10" dirty="0">
                <a:latin typeface="Arial"/>
                <a:cs typeface="Arial"/>
              </a:rPr>
              <a:t>Medicine” </a:t>
            </a:r>
            <a:r>
              <a:rPr sz="2750" spc="35" dirty="0">
                <a:latin typeface="Arial"/>
                <a:cs typeface="Arial"/>
              </a:rPr>
              <a:t>20</a:t>
            </a:r>
            <a:r>
              <a:rPr sz="2775" spc="52" baseline="25525" dirty="0">
                <a:latin typeface="Arial"/>
                <a:cs typeface="Arial"/>
              </a:rPr>
              <a:t>th </a:t>
            </a:r>
            <a:r>
              <a:rPr sz="2750" spc="-5" dirty="0">
                <a:latin typeface="Arial"/>
                <a:cs typeface="Arial"/>
              </a:rPr>
              <a:t>Edition, M/s. </a:t>
            </a:r>
            <a:r>
              <a:rPr sz="2750" spc="-10" dirty="0">
                <a:latin typeface="Arial"/>
                <a:cs typeface="Arial"/>
              </a:rPr>
              <a:t>Banarsidas  </a:t>
            </a:r>
            <a:r>
              <a:rPr sz="2750" spc="20" dirty="0">
                <a:latin typeface="Arial"/>
                <a:cs typeface="Arial"/>
              </a:rPr>
              <a:t>bhanot</a:t>
            </a:r>
            <a:r>
              <a:rPr sz="2750" spc="45" dirty="0">
                <a:latin typeface="Arial"/>
                <a:cs typeface="Arial"/>
              </a:rPr>
              <a:t> </a:t>
            </a:r>
            <a:r>
              <a:rPr sz="2750" spc="-10" dirty="0">
                <a:latin typeface="Arial"/>
                <a:cs typeface="Arial"/>
              </a:rPr>
              <a:t>publishers</a:t>
            </a:r>
            <a:endParaRPr sz="2750">
              <a:latin typeface="Arial"/>
              <a:cs typeface="Arial"/>
            </a:endParaRPr>
          </a:p>
          <a:p>
            <a:pPr marL="406400" marR="56515" indent="-343535">
              <a:lnSpc>
                <a:spcPct val="100000"/>
              </a:lnSpc>
              <a:spcBef>
                <a:spcPts val="760"/>
              </a:spcBef>
              <a:buChar char="•"/>
              <a:tabLst>
                <a:tab pos="406400" algn="l"/>
                <a:tab pos="407034" algn="l"/>
                <a:tab pos="2360930" algn="l"/>
                <a:tab pos="3619500" algn="l"/>
                <a:tab pos="5593080" algn="l"/>
                <a:tab pos="6308090" algn="l"/>
              </a:tabLst>
            </a:pPr>
            <a:r>
              <a:rPr sz="2750" spc="35" dirty="0">
                <a:latin typeface="Arial"/>
                <a:cs typeface="Arial"/>
              </a:rPr>
              <a:t>P</a:t>
            </a:r>
            <a:r>
              <a:rPr sz="2750" spc="-20" dirty="0">
                <a:latin typeface="Arial"/>
                <a:cs typeface="Arial"/>
              </a:rPr>
              <a:t>r</a:t>
            </a:r>
            <a:r>
              <a:rPr sz="2750" spc="40" dirty="0">
                <a:latin typeface="Arial"/>
                <a:cs typeface="Arial"/>
              </a:rPr>
              <a:t>o</a:t>
            </a:r>
            <a:r>
              <a:rPr sz="2750" spc="-15" dirty="0">
                <a:latin typeface="Arial"/>
                <a:cs typeface="Arial"/>
              </a:rPr>
              <a:t>f</a:t>
            </a:r>
            <a:r>
              <a:rPr sz="2750" spc="-20" dirty="0">
                <a:latin typeface="Arial"/>
                <a:cs typeface="Arial"/>
              </a:rPr>
              <a:t>.</a:t>
            </a:r>
            <a:r>
              <a:rPr sz="2750" spc="35" dirty="0">
                <a:latin typeface="Arial"/>
                <a:cs typeface="Arial"/>
              </a:rPr>
              <a:t>D</a:t>
            </a:r>
            <a:r>
              <a:rPr sz="2750" spc="-95" dirty="0">
                <a:latin typeface="Arial"/>
                <a:cs typeface="Arial"/>
              </a:rPr>
              <a:t>r</a:t>
            </a:r>
            <a:r>
              <a:rPr sz="2750" spc="-20" dirty="0">
                <a:latin typeface="Arial"/>
                <a:cs typeface="Arial"/>
              </a:rPr>
              <a:t>.</a:t>
            </a:r>
            <a:r>
              <a:rPr sz="2750" spc="35" dirty="0">
                <a:latin typeface="Arial"/>
                <a:cs typeface="Arial"/>
              </a:rPr>
              <a:t>E</a:t>
            </a:r>
            <a:r>
              <a:rPr sz="2750" spc="5" dirty="0">
                <a:latin typeface="Arial"/>
                <a:cs typeface="Arial"/>
              </a:rPr>
              <a:t>.</a:t>
            </a:r>
            <a:r>
              <a:rPr sz="2750" dirty="0">
                <a:latin typeface="Arial"/>
                <a:cs typeface="Arial"/>
              </a:rPr>
              <a:t>	</a:t>
            </a:r>
            <a:r>
              <a:rPr sz="2750" spc="35" dirty="0">
                <a:latin typeface="Arial"/>
                <a:cs typeface="Arial"/>
              </a:rPr>
              <a:t>V</a:t>
            </a:r>
            <a:r>
              <a:rPr sz="2750" spc="-90" dirty="0">
                <a:latin typeface="Arial"/>
                <a:cs typeface="Arial"/>
              </a:rPr>
              <a:t>i</a:t>
            </a:r>
            <a:r>
              <a:rPr sz="2750" spc="135" dirty="0">
                <a:latin typeface="Arial"/>
                <a:cs typeface="Arial"/>
              </a:rPr>
              <a:t>j</a:t>
            </a:r>
            <a:r>
              <a:rPr sz="2750" spc="40" dirty="0">
                <a:latin typeface="Arial"/>
                <a:cs typeface="Arial"/>
              </a:rPr>
              <a:t>a</a:t>
            </a:r>
            <a:r>
              <a:rPr sz="2750" spc="-254" dirty="0">
                <a:latin typeface="Arial"/>
                <a:cs typeface="Arial"/>
              </a:rPr>
              <a:t>y</a:t>
            </a:r>
            <a:r>
              <a:rPr sz="2750" spc="5" dirty="0">
                <a:latin typeface="Arial"/>
                <a:cs typeface="Arial"/>
              </a:rPr>
              <a:t>,</a:t>
            </a:r>
            <a:r>
              <a:rPr sz="2750" dirty="0">
                <a:latin typeface="Arial"/>
                <a:cs typeface="Arial"/>
              </a:rPr>
              <a:t>	</a:t>
            </a:r>
            <a:r>
              <a:rPr sz="2750" spc="-20" dirty="0">
                <a:latin typeface="Arial"/>
                <a:cs typeface="Arial"/>
              </a:rPr>
              <a:t>“</a:t>
            </a:r>
            <a:r>
              <a:rPr sz="2750" spc="-180" dirty="0">
                <a:latin typeface="Arial"/>
                <a:cs typeface="Arial"/>
              </a:rPr>
              <a:t>T</a:t>
            </a:r>
            <a:r>
              <a:rPr sz="2750" spc="45" dirty="0">
                <a:latin typeface="Arial"/>
                <a:cs typeface="Arial"/>
              </a:rPr>
              <a:t>e</a:t>
            </a:r>
            <a:r>
              <a:rPr sz="2750" spc="-30" dirty="0">
                <a:latin typeface="Arial"/>
                <a:cs typeface="Arial"/>
              </a:rPr>
              <a:t>x</a:t>
            </a:r>
            <a:r>
              <a:rPr sz="2750" spc="-15" dirty="0">
                <a:latin typeface="Arial"/>
                <a:cs typeface="Arial"/>
              </a:rPr>
              <a:t>t</a:t>
            </a:r>
            <a:r>
              <a:rPr sz="2750" spc="45" dirty="0">
                <a:latin typeface="Arial"/>
                <a:cs typeface="Arial"/>
              </a:rPr>
              <a:t>boo</a:t>
            </a:r>
            <a:r>
              <a:rPr sz="2750" spc="10" dirty="0">
                <a:latin typeface="Arial"/>
                <a:cs typeface="Arial"/>
              </a:rPr>
              <a:t>k</a:t>
            </a:r>
            <a:r>
              <a:rPr sz="2750" dirty="0">
                <a:latin typeface="Arial"/>
                <a:cs typeface="Arial"/>
              </a:rPr>
              <a:t>	</a:t>
            </a:r>
            <a:r>
              <a:rPr sz="2750" spc="45" dirty="0">
                <a:latin typeface="Arial"/>
                <a:cs typeface="Arial"/>
              </a:rPr>
              <a:t>o</a:t>
            </a:r>
            <a:r>
              <a:rPr sz="2750" spc="5" dirty="0">
                <a:latin typeface="Arial"/>
                <a:cs typeface="Arial"/>
              </a:rPr>
              <a:t>f</a:t>
            </a:r>
            <a:r>
              <a:rPr sz="2750" dirty="0">
                <a:latin typeface="Arial"/>
                <a:cs typeface="Arial"/>
              </a:rPr>
              <a:t>	</a:t>
            </a:r>
            <a:r>
              <a:rPr sz="2750" spc="30" dirty="0">
                <a:latin typeface="Arial"/>
                <a:cs typeface="Arial"/>
              </a:rPr>
              <a:t>C</a:t>
            </a:r>
            <a:r>
              <a:rPr sz="2750" spc="40" dirty="0">
                <a:latin typeface="Arial"/>
                <a:cs typeface="Arial"/>
              </a:rPr>
              <a:t>o</a:t>
            </a:r>
            <a:r>
              <a:rPr sz="2750" spc="30" dirty="0">
                <a:latin typeface="Arial"/>
                <a:cs typeface="Arial"/>
              </a:rPr>
              <a:t>mm</a:t>
            </a:r>
            <a:r>
              <a:rPr sz="2750" spc="40" dirty="0">
                <a:latin typeface="Arial"/>
                <a:cs typeface="Arial"/>
              </a:rPr>
              <a:t>u</a:t>
            </a:r>
            <a:r>
              <a:rPr sz="2750" spc="114" dirty="0">
                <a:latin typeface="Arial"/>
                <a:cs typeface="Arial"/>
              </a:rPr>
              <a:t>n</a:t>
            </a:r>
            <a:r>
              <a:rPr sz="2750" spc="-90" dirty="0">
                <a:latin typeface="Arial"/>
                <a:cs typeface="Arial"/>
              </a:rPr>
              <a:t>i</a:t>
            </a:r>
            <a:r>
              <a:rPr sz="2750" spc="55" dirty="0">
                <a:latin typeface="Arial"/>
                <a:cs typeface="Arial"/>
              </a:rPr>
              <a:t>t</a:t>
            </a:r>
            <a:r>
              <a:rPr sz="2750" spc="5" dirty="0">
                <a:latin typeface="Arial"/>
                <a:cs typeface="Arial"/>
              </a:rPr>
              <a:t>y  </a:t>
            </a:r>
            <a:r>
              <a:rPr sz="2750" spc="-10" dirty="0">
                <a:latin typeface="Arial"/>
                <a:cs typeface="Arial"/>
              </a:rPr>
              <a:t>Medicine” </a:t>
            </a:r>
            <a:r>
              <a:rPr sz="2750" spc="25" dirty="0">
                <a:latin typeface="Arial"/>
                <a:cs typeface="Arial"/>
              </a:rPr>
              <a:t>2</a:t>
            </a:r>
            <a:r>
              <a:rPr sz="2775" spc="37" baseline="24024" dirty="0">
                <a:latin typeface="Arial"/>
                <a:cs typeface="Arial"/>
              </a:rPr>
              <a:t>nd </a:t>
            </a:r>
            <a:r>
              <a:rPr sz="2750" spc="-15" dirty="0">
                <a:latin typeface="Arial"/>
                <a:cs typeface="Arial"/>
              </a:rPr>
              <a:t>edition, </a:t>
            </a:r>
            <a:r>
              <a:rPr sz="2750" spc="10" dirty="0">
                <a:latin typeface="Arial"/>
                <a:cs typeface="Arial"/>
              </a:rPr>
              <a:t>Beacon </a:t>
            </a:r>
            <a:r>
              <a:rPr sz="2750" spc="-15" dirty="0">
                <a:latin typeface="Arial"/>
                <a:cs typeface="Arial"/>
              </a:rPr>
              <a:t>zen</a:t>
            </a:r>
            <a:r>
              <a:rPr sz="2750" spc="-450" dirty="0">
                <a:latin typeface="Arial"/>
                <a:cs typeface="Arial"/>
              </a:rPr>
              <a:t> </a:t>
            </a:r>
            <a:r>
              <a:rPr sz="2750" spc="-10" dirty="0">
                <a:latin typeface="Arial"/>
                <a:cs typeface="Arial"/>
              </a:rPr>
              <a:t>publishers</a:t>
            </a:r>
            <a:endParaRPr sz="2750">
              <a:latin typeface="Arial"/>
              <a:cs typeface="Arial"/>
            </a:endParaRPr>
          </a:p>
          <a:p>
            <a:pPr marL="406400" marR="55880" indent="-343535">
              <a:lnSpc>
                <a:spcPct val="102400"/>
              </a:lnSpc>
              <a:spcBef>
                <a:spcPts val="680"/>
              </a:spcBef>
              <a:buChar char="•"/>
              <a:tabLst>
                <a:tab pos="406400" algn="l"/>
                <a:tab pos="407034" algn="l"/>
                <a:tab pos="3180715" algn="l"/>
              </a:tabLst>
            </a:pPr>
            <a:r>
              <a:rPr sz="2750" spc="20" dirty="0">
                <a:latin typeface="Arial"/>
                <a:cs typeface="Arial"/>
              </a:rPr>
              <a:t>Kasthuri </a:t>
            </a:r>
            <a:r>
              <a:rPr sz="2750" spc="25" dirty="0">
                <a:latin typeface="Arial"/>
                <a:cs typeface="Arial"/>
              </a:rPr>
              <a:t>Sundar </a:t>
            </a:r>
            <a:r>
              <a:rPr sz="2750" spc="30" dirty="0">
                <a:latin typeface="Arial"/>
                <a:cs typeface="Arial"/>
              </a:rPr>
              <a:t>Rao, </a:t>
            </a:r>
            <a:r>
              <a:rPr sz="2750" spc="20" dirty="0">
                <a:latin typeface="Arial"/>
                <a:cs typeface="Arial"/>
              </a:rPr>
              <a:t>“Introduction </a:t>
            </a:r>
            <a:r>
              <a:rPr sz="2750" spc="-5" dirty="0">
                <a:latin typeface="Arial"/>
                <a:cs typeface="Arial"/>
              </a:rPr>
              <a:t>to </a:t>
            </a:r>
            <a:r>
              <a:rPr sz="2750" spc="30" dirty="0">
                <a:latin typeface="Arial"/>
                <a:cs typeface="Arial"/>
              </a:rPr>
              <a:t>community  </a:t>
            </a:r>
            <a:r>
              <a:rPr sz="2750" spc="-20" dirty="0">
                <a:latin typeface="Arial"/>
                <a:cs typeface="Arial"/>
              </a:rPr>
              <a:t>Health</a:t>
            </a:r>
            <a:r>
              <a:rPr sz="2750" spc="250" dirty="0">
                <a:latin typeface="Arial"/>
                <a:cs typeface="Arial"/>
              </a:rPr>
              <a:t> </a:t>
            </a:r>
            <a:r>
              <a:rPr sz="2750" dirty="0">
                <a:latin typeface="Arial"/>
                <a:cs typeface="Arial"/>
              </a:rPr>
              <a:t>Nursing”,	</a:t>
            </a:r>
            <a:r>
              <a:rPr sz="2750" spc="20" dirty="0">
                <a:latin typeface="Arial"/>
                <a:cs typeface="Arial"/>
              </a:rPr>
              <a:t>4</a:t>
            </a:r>
            <a:r>
              <a:rPr sz="2775" spc="30" baseline="25525" dirty="0">
                <a:latin typeface="Arial"/>
                <a:cs typeface="Arial"/>
              </a:rPr>
              <a:t>th </a:t>
            </a:r>
            <a:r>
              <a:rPr sz="2750" spc="-20" dirty="0">
                <a:latin typeface="Arial"/>
                <a:cs typeface="Arial"/>
              </a:rPr>
              <a:t>edition </a:t>
            </a:r>
            <a:r>
              <a:rPr sz="2750" spc="-15" dirty="0">
                <a:latin typeface="Arial"/>
                <a:cs typeface="Arial"/>
              </a:rPr>
              <a:t>B.I.</a:t>
            </a:r>
            <a:r>
              <a:rPr sz="2750" spc="670" dirty="0">
                <a:latin typeface="Arial"/>
                <a:cs typeface="Arial"/>
              </a:rPr>
              <a:t> </a:t>
            </a:r>
            <a:r>
              <a:rPr sz="2750" spc="-5" dirty="0">
                <a:latin typeface="Arial"/>
                <a:cs typeface="Arial"/>
              </a:rPr>
              <a:t>Publications</a:t>
            </a:r>
            <a:endParaRPr sz="2750">
              <a:latin typeface="Arial"/>
              <a:cs typeface="Arial"/>
            </a:endParaRPr>
          </a:p>
        </p:txBody>
      </p:sp>
      <p:sp>
        <p:nvSpPr>
          <p:cNvPr id="4" name="object 4"/>
          <p:cNvSpPr txBox="1"/>
          <p:nvPr/>
        </p:nvSpPr>
        <p:spPr>
          <a:xfrm>
            <a:off x="8441055" y="6434454"/>
            <a:ext cx="177800" cy="208279"/>
          </a:xfrm>
          <a:prstGeom prst="rect">
            <a:avLst/>
          </a:prstGeom>
        </p:spPr>
        <p:txBody>
          <a:bodyPr vert="horz" wrap="square" lIns="0" tIns="12700" rIns="0" bIns="0" rtlCol="0">
            <a:spAutoFit/>
          </a:bodyPr>
          <a:lstStyle/>
          <a:p>
            <a:pPr marL="12700">
              <a:lnSpc>
                <a:spcPct val="100000"/>
              </a:lnSpc>
              <a:spcBef>
                <a:spcPts val="100"/>
              </a:spcBef>
            </a:pPr>
            <a:r>
              <a:rPr sz="1200" spc="-10" dirty="0">
                <a:solidFill>
                  <a:srgbClr val="888888"/>
                </a:solidFill>
                <a:latin typeface="Carlito"/>
                <a:cs typeface="Carlito"/>
              </a:rPr>
              <a:t>53</a:t>
            </a:r>
            <a:endParaRPr sz="1200">
              <a:latin typeface="Carlito"/>
              <a:cs typeface="Carlito"/>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857250" y="1143000"/>
            <a:ext cx="7572375" cy="47625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954" y="571118"/>
            <a:ext cx="8005446" cy="369332"/>
          </a:xfrm>
        </p:spPr>
        <p:txBody>
          <a:bodyPr>
            <a:normAutofit fontScale="90000"/>
          </a:bodyPr>
          <a:lstStyle/>
          <a:p>
            <a:r>
              <a:rPr lang="en-IN" sz="2400" dirty="0" smtClean="0">
                <a:latin typeface="Times New Roman" panose="02020603050405020304" pitchFamily="18" charset="0"/>
                <a:cs typeface="Times New Roman" panose="02020603050405020304" pitchFamily="18" charset="0"/>
              </a:rPr>
              <a:t>COMMUNITY HEALTH NURSING TEAM</a:t>
            </a:r>
            <a:endParaRPr lang="en-IN" sz="24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idx="1"/>
          </p:nvPr>
        </p:nvSpPr>
        <p:spPr>
          <a:xfrm>
            <a:off x="528954" y="1570330"/>
            <a:ext cx="8086090" cy="2115964"/>
          </a:xfrm>
        </p:spPr>
        <p:txBody>
          <a:bodyPr/>
          <a:lstStyle/>
          <a:p>
            <a:pPr algn="ctr"/>
            <a:r>
              <a:rPr lang="en-IN" dirty="0" smtClean="0"/>
              <a:t>DPHN</a:t>
            </a:r>
          </a:p>
          <a:p>
            <a:pPr algn="ctr"/>
            <a:endParaRPr lang="en-IN" dirty="0" smtClean="0"/>
          </a:p>
          <a:p>
            <a:pPr algn="ctr"/>
            <a:r>
              <a:rPr lang="en-IN" dirty="0" smtClean="0"/>
              <a:t>CHN/PHNO</a:t>
            </a:r>
          </a:p>
          <a:p>
            <a:pPr algn="ctr"/>
            <a:endParaRPr lang="en-IN" dirty="0" smtClean="0"/>
          </a:p>
          <a:p>
            <a:pPr algn="ctr"/>
            <a:endParaRPr lang="en-IN" dirty="0" smtClean="0"/>
          </a:p>
        </p:txBody>
      </p:sp>
      <p:sp>
        <p:nvSpPr>
          <p:cNvPr id="4" name="Down Arrow 3"/>
          <p:cNvSpPr/>
          <p:nvPr/>
        </p:nvSpPr>
        <p:spPr>
          <a:xfrm>
            <a:off x="4495800" y="1981200"/>
            <a:ext cx="1524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Down Arrow 4"/>
          <p:cNvSpPr/>
          <p:nvPr/>
        </p:nvSpPr>
        <p:spPr>
          <a:xfrm>
            <a:off x="4495799" y="2895600"/>
            <a:ext cx="253621" cy="3525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7" name="Straight Connector 6"/>
          <p:cNvCxnSpPr/>
          <p:nvPr/>
        </p:nvCxnSpPr>
        <p:spPr>
          <a:xfrm>
            <a:off x="3048000" y="3248167"/>
            <a:ext cx="342900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Down Arrow 7"/>
          <p:cNvSpPr/>
          <p:nvPr/>
        </p:nvSpPr>
        <p:spPr>
          <a:xfrm>
            <a:off x="2960427" y="3290341"/>
            <a:ext cx="152400" cy="439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Down Arrow 8"/>
          <p:cNvSpPr/>
          <p:nvPr/>
        </p:nvSpPr>
        <p:spPr>
          <a:xfrm>
            <a:off x="6477000" y="3248167"/>
            <a:ext cx="129032" cy="3525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TextBox 9"/>
          <p:cNvSpPr txBox="1"/>
          <p:nvPr/>
        </p:nvSpPr>
        <p:spPr>
          <a:xfrm>
            <a:off x="2465127" y="3687671"/>
            <a:ext cx="1143000" cy="369332"/>
          </a:xfrm>
          <a:prstGeom prst="rect">
            <a:avLst/>
          </a:prstGeom>
          <a:noFill/>
        </p:spPr>
        <p:txBody>
          <a:bodyPr wrap="square" rtlCol="0">
            <a:spAutoFit/>
          </a:bodyPr>
          <a:lstStyle/>
          <a:p>
            <a:r>
              <a:rPr lang="en-IN" dirty="0" smtClean="0"/>
              <a:t>FHA</a:t>
            </a:r>
            <a:endParaRPr lang="en-IN" dirty="0"/>
          </a:p>
        </p:txBody>
      </p:sp>
      <p:sp>
        <p:nvSpPr>
          <p:cNvPr id="12" name="TextBox 11"/>
          <p:cNvSpPr txBox="1"/>
          <p:nvPr/>
        </p:nvSpPr>
        <p:spPr>
          <a:xfrm>
            <a:off x="6324600" y="3729845"/>
            <a:ext cx="685800" cy="369332"/>
          </a:xfrm>
          <a:prstGeom prst="rect">
            <a:avLst/>
          </a:prstGeom>
          <a:noFill/>
        </p:spPr>
        <p:txBody>
          <a:bodyPr wrap="square" rtlCol="0">
            <a:spAutoFit/>
          </a:bodyPr>
          <a:lstStyle/>
          <a:p>
            <a:r>
              <a:rPr lang="en-IN" dirty="0"/>
              <a:t>M</a:t>
            </a:r>
            <a:r>
              <a:rPr lang="en-IN" dirty="0" smtClean="0"/>
              <a:t>HA</a:t>
            </a:r>
            <a:endParaRPr lang="en-IN" dirty="0"/>
          </a:p>
        </p:txBody>
      </p:sp>
      <p:sp>
        <p:nvSpPr>
          <p:cNvPr id="13" name="Down Arrow 12"/>
          <p:cNvSpPr/>
          <p:nvPr/>
        </p:nvSpPr>
        <p:spPr>
          <a:xfrm>
            <a:off x="2960427" y="4267200"/>
            <a:ext cx="239973"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Down Arrow 13"/>
          <p:cNvSpPr/>
          <p:nvPr/>
        </p:nvSpPr>
        <p:spPr>
          <a:xfrm>
            <a:off x="6606032" y="4318927"/>
            <a:ext cx="251968" cy="3292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TextBox 16"/>
          <p:cNvSpPr txBox="1"/>
          <p:nvPr/>
        </p:nvSpPr>
        <p:spPr>
          <a:xfrm>
            <a:off x="2362200" y="4924629"/>
            <a:ext cx="990599" cy="369332"/>
          </a:xfrm>
          <a:prstGeom prst="rect">
            <a:avLst/>
          </a:prstGeom>
          <a:noFill/>
        </p:spPr>
        <p:txBody>
          <a:bodyPr wrap="square" rtlCol="0">
            <a:spAutoFit/>
          </a:bodyPr>
          <a:lstStyle/>
          <a:p>
            <a:r>
              <a:rPr lang="en-IN" dirty="0" smtClean="0"/>
              <a:t>FHW(3)</a:t>
            </a:r>
            <a:endParaRPr lang="en-IN" dirty="0"/>
          </a:p>
        </p:txBody>
      </p:sp>
      <p:sp>
        <p:nvSpPr>
          <p:cNvPr id="20" name="TextBox 19"/>
          <p:cNvSpPr txBox="1"/>
          <p:nvPr/>
        </p:nvSpPr>
        <p:spPr>
          <a:xfrm>
            <a:off x="6477000" y="4924629"/>
            <a:ext cx="1143000" cy="369332"/>
          </a:xfrm>
          <a:prstGeom prst="rect">
            <a:avLst/>
          </a:prstGeom>
          <a:noFill/>
        </p:spPr>
        <p:txBody>
          <a:bodyPr wrap="square" rtlCol="0">
            <a:spAutoFit/>
          </a:bodyPr>
          <a:lstStyle/>
          <a:p>
            <a:r>
              <a:rPr lang="en-IN" dirty="0" smtClean="0"/>
              <a:t>MHW(3)</a:t>
            </a:r>
            <a:endParaRPr lang="en-IN" dirty="0"/>
          </a:p>
        </p:txBody>
      </p:sp>
      <p:sp>
        <p:nvSpPr>
          <p:cNvPr id="21" name="Down Arrow 20"/>
          <p:cNvSpPr/>
          <p:nvPr/>
        </p:nvSpPr>
        <p:spPr>
          <a:xfrm>
            <a:off x="2743200" y="5293961"/>
            <a:ext cx="217227" cy="3448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2" name="Down Arrow 21"/>
          <p:cNvSpPr/>
          <p:nvPr/>
        </p:nvSpPr>
        <p:spPr>
          <a:xfrm>
            <a:off x="6606032" y="5293961"/>
            <a:ext cx="251968" cy="2686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24" name="Straight Connector 23"/>
          <p:cNvCxnSpPr/>
          <p:nvPr/>
        </p:nvCxnSpPr>
        <p:spPr>
          <a:xfrm>
            <a:off x="2057400" y="5638800"/>
            <a:ext cx="1447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477000" y="5638800"/>
            <a:ext cx="1371600" cy="0"/>
          </a:xfrm>
          <a:prstGeom prst="line">
            <a:avLst/>
          </a:prstGeom>
        </p:spPr>
        <p:style>
          <a:lnRef idx="1">
            <a:schemeClr val="accent1"/>
          </a:lnRef>
          <a:fillRef idx="0">
            <a:schemeClr val="accent1"/>
          </a:fillRef>
          <a:effectRef idx="0">
            <a:schemeClr val="accent1"/>
          </a:effectRef>
          <a:fontRef idx="minor">
            <a:schemeClr val="tx1"/>
          </a:fontRef>
        </p:style>
      </p:cxnSp>
      <p:sp>
        <p:nvSpPr>
          <p:cNvPr id="27" name="Down Arrow 26"/>
          <p:cNvSpPr/>
          <p:nvPr/>
        </p:nvSpPr>
        <p:spPr>
          <a:xfrm>
            <a:off x="2057400" y="5638800"/>
            <a:ext cx="762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8" name="Down Arrow 27"/>
          <p:cNvSpPr/>
          <p:nvPr/>
        </p:nvSpPr>
        <p:spPr>
          <a:xfrm>
            <a:off x="3505200" y="5638800"/>
            <a:ext cx="45719" cy="2619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9" name="Down Arrow 28"/>
          <p:cNvSpPr/>
          <p:nvPr/>
        </p:nvSpPr>
        <p:spPr>
          <a:xfrm>
            <a:off x="6477000" y="5638800"/>
            <a:ext cx="45719"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0" name="Down Arrow 29"/>
          <p:cNvSpPr/>
          <p:nvPr/>
        </p:nvSpPr>
        <p:spPr>
          <a:xfrm>
            <a:off x="7848600" y="5715001"/>
            <a:ext cx="45719" cy="1857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1" name="Down Arrow 30"/>
          <p:cNvSpPr/>
          <p:nvPr/>
        </p:nvSpPr>
        <p:spPr>
          <a:xfrm>
            <a:off x="2743200" y="5715001"/>
            <a:ext cx="217227" cy="1857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5" name="TextBox 34"/>
          <p:cNvSpPr txBox="1"/>
          <p:nvPr/>
        </p:nvSpPr>
        <p:spPr>
          <a:xfrm>
            <a:off x="1752600" y="6019800"/>
            <a:ext cx="609600" cy="369332"/>
          </a:xfrm>
          <a:prstGeom prst="rect">
            <a:avLst/>
          </a:prstGeom>
          <a:noFill/>
        </p:spPr>
        <p:txBody>
          <a:bodyPr wrap="square" rtlCol="0">
            <a:spAutoFit/>
          </a:bodyPr>
          <a:lstStyle/>
          <a:p>
            <a:r>
              <a:rPr lang="en-IN" dirty="0" smtClean="0"/>
              <a:t>DAI</a:t>
            </a:r>
            <a:endParaRPr lang="en-IN" dirty="0"/>
          </a:p>
        </p:txBody>
      </p:sp>
      <p:sp>
        <p:nvSpPr>
          <p:cNvPr id="39" name="TextBox 38"/>
          <p:cNvSpPr txBox="1"/>
          <p:nvPr/>
        </p:nvSpPr>
        <p:spPr>
          <a:xfrm>
            <a:off x="3505200" y="5900724"/>
            <a:ext cx="838200" cy="369332"/>
          </a:xfrm>
          <a:prstGeom prst="rect">
            <a:avLst/>
          </a:prstGeom>
          <a:noFill/>
        </p:spPr>
        <p:txBody>
          <a:bodyPr wrap="square" rtlCol="0">
            <a:spAutoFit/>
          </a:bodyPr>
          <a:lstStyle/>
          <a:p>
            <a:r>
              <a:rPr lang="en-IN" dirty="0" smtClean="0"/>
              <a:t>ASHA</a:t>
            </a:r>
            <a:endParaRPr lang="en-IN" dirty="0"/>
          </a:p>
        </p:txBody>
      </p:sp>
      <p:sp>
        <p:nvSpPr>
          <p:cNvPr id="40" name="TextBox 39"/>
          <p:cNvSpPr txBox="1"/>
          <p:nvPr/>
        </p:nvSpPr>
        <p:spPr>
          <a:xfrm>
            <a:off x="2590800" y="6019800"/>
            <a:ext cx="609600" cy="369332"/>
          </a:xfrm>
          <a:prstGeom prst="rect">
            <a:avLst/>
          </a:prstGeom>
          <a:noFill/>
        </p:spPr>
        <p:txBody>
          <a:bodyPr wrap="square" rtlCol="0">
            <a:spAutoFit/>
          </a:bodyPr>
          <a:lstStyle/>
          <a:p>
            <a:r>
              <a:rPr lang="en-IN" dirty="0" smtClean="0"/>
              <a:t>VHG</a:t>
            </a:r>
            <a:endParaRPr lang="en-IN" dirty="0"/>
          </a:p>
        </p:txBody>
      </p:sp>
      <p:sp>
        <p:nvSpPr>
          <p:cNvPr id="41" name="TextBox 40"/>
          <p:cNvSpPr txBox="1"/>
          <p:nvPr/>
        </p:nvSpPr>
        <p:spPr>
          <a:xfrm>
            <a:off x="6324600" y="6019800"/>
            <a:ext cx="685800" cy="369332"/>
          </a:xfrm>
          <a:prstGeom prst="rect">
            <a:avLst/>
          </a:prstGeom>
          <a:noFill/>
        </p:spPr>
        <p:txBody>
          <a:bodyPr wrap="square" rtlCol="0">
            <a:spAutoFit/>
          </a:bodyPr>
          <a:lstStyle/>
          <a:p>
            <a:r>
              <a:rPr lang="en-IN" dirty="0" smtClean="0"/>
              <a:t>VHG</a:t>
            </a:r>
            <a:endParaRPr lang="en-IN" dirty="0"/>
          </a:p>
        </p:txBody>
      </p:sp>
      <p:sp>
        <p:nvSpPr>
          <p:cNvPr id="42" name="TextBox 41"/>
          <p:cNvSpPr txBox="1"/>
          <p:nvPr/>
        </p:nvSpPr>
        <p:spPr>
          <a:xfrm>
            <a:off x="7620000" y="6019800"/>
            <a:ext cx="762000" cy="369332"/>
          </a:xfrm>
          <a:prstGeom prst="rect">
            <a:avLst/>
          </a:prstGeom>
          <a:noFill/>
        </p:spPr>
        <p:txBody>
          <a:bodyPr wrap="square" rtlCol="0">
            <a:spAutoFit/>
          </a:bodyPr>
          <a:lstStyle/>
          <a:p>
            <a:r>
              <a:rPr lang="en-IN" dirty="0" smtClean="0"/>
              <a:t>ASHA</a:t>
            </a:r>
            <a:endParaRPr lang="en-IN" dirty="0"/>
          </a:p>
        </p:txBody>
      </p:sp>
    </p:spTree>
    <p:extLst>
      <p:ext uri="{BB962C8B-B14F-4D97-AF65-F5344CB8AC3E}">
        <p14:creationId xmlns:p14="http://schemas.microsoft.com/office/powerpoint/2010/main" val="27924578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1118"/>
            <a:ext cx="7848599" cy="984885"/>
          </a:xfrm>
        </p:spPr>
        <p:txBody>
          <a:bodyPr>
            <a:normAutofit/>
          </a:bodyPr>
          <a:lstStyle/>
          <a:p>
            <a:r>
              <a:rPr lang="en-IN" b="1" dirty="0" smtClean="0"/>
              <a:t>DISTRICT PUBLIC HEALTH NURSE (</a:t>
            </a:r>
            <a:r>
              <a:rPr lang="en-IN" b="1" dirty="0" smtClean="0"/>
              <a:t>DPHN</a:t>
            </a:r>
            <a:r>
              <a:rPr lang="en-IN" dirty="0" smtClean="0"/>
              <a:t>)</a:t>
            </a:r>
            <a:endParaRPr lang="en-IN" dirty="0"/>
          </a:p>
        </p:txBody>
      </p:sp>
      <p:sp>
        <p:nvSpPr>
          <p:cNvPr id="3" name="Text Placeholder 2"/>
          <p:cNvSpPr>
            <a:spLocks noGrp="1"/>
          </p:cNvSpPr>
          <p:nvPr>
            <p:ph idx="1"/>
          </p:nvPr>
        </p:nvSpPr>
        <p:spPr>
          <a:xfrm>
            <a:off x="528954" y="1626298"/>
            <a:ext cx="8086090" cy="2539157"/>
          </a:xfrm>
        </p:spPr>
        <p:txBody>
          <a:bodyPr/>
          <a:lstStyle/>
          <a:p>
            <a:endParaRPr lang="en-IN" dirty="0" smtClean="0"/>
          </a:p>
          <a:p>
            <a:endParaRPr lang="en-IN" dirty="0"/>
          </a:p>
          <a:p>
            <a:r>
              <a:rPr lang="en-IN" sz="2400" dirty="0" smtClean="0">
                <a:latin typeface="Times New Roman" panose="02020603050405020304" pitchFamily="18" charset="0"/>
                <a:cs typeface="Times New Roman" panose="02020603050405020304" pitchFamily="18" charset="0"/>
              </a:rPr>
              <a:t>DPHN </a:t>
            </a:r>
            <a:r>
              <a:rPr lang="en-IN" sz="2400" dirty="0" smtClean="0">
                <a:latin typeface="Times New Roman" panose="02020603050405020304" pitchFamily="18" charset="0"/>
                <a:cs typeface="Times New Roman" panose="02020603050405020304" pitchFamily="18" charset="0"/>
              </a:rPr>
              <a:t>is responsible for looking after the work of all nursing staff employed in the district,  in most of the states, appointed on this post is made on the basis of merit cum seniority</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26302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6575" y="1382966"/>
            <a:ext cx="8075295" cy="4935390"/>
          </a:xfrm>
          <a:prstGeom prst="rect">
            <a:avLst/>
          </a:prstGeom>
        </p:spPr>
        <p:txBody>
          <a:bodyPr vert="horz" wrap="square" lIns="0" tIns="5715" rIns="0" bIns="0" rtlCol="0">
            <a:spAutoFit/>
          </a:bodyPr>
          <a:lstStyle/>
          <a:p>
            <a:pPr marL="12065" marR="5080" algn="just">
              <a:lnSpc>
                <a:spcPct val="102400"/>
              </a:lnSpc>
              <a:spcBef>
                <a:spcPts val="45"/>
              </a:spcBef>
              <a:tabLst>
                <a:tab pos="356235" algn="l"/>
              </a:tabLst>
            </a:pPr>
            <a:r>
              <a:rPr sz="2000" b="1" spc="20" dirty="0" smtClean="0">
                <a:latin typeface="Times New Roman" panose="02020603050405020304" pitchFamily="18" charset="0"/>
                <a:cs typeface="Times New Roman" panose="02020603050405020304" pitchFamily="18" charset="0"/>
              </a:rPr>
              <a:t>Administrator</a:t>
            </a:r>
            <a:r>
              <a:rPr lang="en-IN" sz="2000" b="1" spc="20" dirty="0">
                <a:latin typeface="Times New Roman" panose="02020603050405020304" pitchFamily="18" charset="0"/>
                <a:cs typeface="Times New Roman" panose="02020603050405020304" pitchFamily="18" charset="0"/>
              </a:rPr>
              <a:t> </a:t>
            </a:r>
            <a:r>
              <a:rPr lang="en-IN" sz="2000" b="1" spc="20" dirty="0" smtClean="0">
                <a:latin typeface="Times New Roman" panose="02020603050405020304" pitchFamily="18" charset="0"/>
                <a:cs typeface="Times New Roman" panose="02020603050405020304" pitchFamily="18" charset="0"/>
              </a:rPr>
              <a:t>or managerial function</a:t>
            </a:r>
            <a:r>
              <a:rPr sz="2000" b="1" spc="20" dirty="0" smtClean="0">
                <a:latin typeface="Times New Roman" panose="02020603050405020304" pitchFamily="18" charset="0"/>
                <a:cs typeface="Times New Roman" panose="02020603050405020304" pitchFamily="18" charset="0"/>
              </a:rPr>
              <a:t> </a:t>
            </a:r>
            <a:endParaRPr lang="en-IN" sz="2000" b="1" spc="20" dirty="0" smtClean="0">
              <a:latin typeface="Times New Roman" panose="02020603050405020304" pitchFamily="18" charset="0"/>
              <a:cs typeface="Times New Roman" panose="02020603050405020304" pitchFamily="18" charset="0"/>
            </a:endParaRPr>
          </a:p>
          <a:p>
            <a:pPr marL="354965" marR="5080" indent="-342900" algn="just">
              <a:lnSpc>
                <a:spcPct val="102400"/>
              </a:lnSpc>
              <a:spcBef>
                <a:spcPts val="45"/>
              </a:spcBef>
              <a:buFont typeface="Arial" panose="020B0604020202020204" pitchFamily="34" charset="0"/>
              <a:buChar char="•"/>
              <a:tabLst>
                <a:tab pos="356235" algn="l"/>
              </a:tabLst>
            </a:pPr>
            <a:r>
              <a:rPr sz="2400" spc="30" dirty="0" smtClean="0">
                <a:latin typeface="Times New Roman" panose="02020603050405020304" pitchFamily="18" charset="0"/>
                <a:cs typeface="Times New Roman" panose="02020603050405020304" pitchFamily="18" charset="0"/>
              </a:rPr>
              <a:t>Responsible </a:t>
            </a:r>
            <a:r>
              <a:rPr sz="2400" spc="10" dirty="0" smtClean="0">
                <a:latin typeface="Times New Roman" panose="02020603050405020304" pitchFamily="18" charset="0"/>
                <a:cs typeface="Times New Roman" panose="02020603050405020304" pitchFamily="18" charset="0"/>
              </a:rPr>
              <a:t>for efficient  </a:t>
            </a:r>
            <a:r>
              <a:rPr sz="2400" spc="15" dirty="0" smtClean="0">
                <a:latin typeface="Times New Roman" panose="02020603050405020304" pitchFamily="18" charset="0"/>
                <a:cs typeface="Times New Roman" panose="02020603050405020304" pitchFamily="18" charset="0"/>
              </a:rPr>
              <a:t>implementation </a:t>
            </a:r>
            <a:r>
              <a:rPr sz="2400" spc="60" dirty="0" smtClean="0">
                <a:latin typeface="Times New Roman" panose="02020603050405020304" pitchFamily="18" charset="0"/>
                <a:cs typeface="Times New Roman" panose="02020603050405020304" pitchFamily="18" charset="0"/>
              </a:rPr>
              <a:t>of </a:t>
            </a:r>
            <a:r>
              <a:rPr sz="2400" spc="25" dirty="0" smtClean="0">
                <a:latin typeface="Times New Roman" panose="02020603050405020304" pitchFamily="18" charset="0"/>
                <a:cs typeface="Times New Roman" panose="02020603050405020304" pitchFamily="18" charset="0"/>
              </a:rPr>
              <a:t>policies </a:t>
            </a:r>
            <a:r>
              <a:rPr sz="2400" spc="5" dirty="0" smtClean="0">
                <a:latin typeface="Times New Roman" panose="02020603050405020304" pitchFamily="18" charset="0"/>
                <a:cs typeface="Times New Roman" panose="02020603050405020304" pitchFamily="18" charset="0"/>
              </a:rPr>
              <a:t>and </a:t>
            </a:r>
            <a:r>
              <a:rPr sz="2400" spc="40" dirty="0" err="1" smtClean="0">
                <a:latin typeface="Times New Roman" panose="02020603050405020304" pitchFamily="18" charset="0"/>
                <a:cs typeface="Times New Roman" panose="02020603050405020304" pitchFamily="18" charset="0"/>
              </a:rPr>
              <a:t>programmes</a:t>
            </a:r>
            <a:r>
              <a:rPr sz="2400" spc="40" dirty="0" smtClean="0">
                <a:latin typeface="Times New Roman" panose="02020603050405020304" pitchFamily="18" charset="0"/>
                <a:cs typeface="Times New Roman" panose="02020603050405020304" pitchFamily="18" charset="0"/>
              </a:rPr>
              <a:t>  </a:t>
            </a:r>
            <a:r>
              <a:rPr sz="2400" spc="-30" dirty="0" smtClean="0">
                <a:latin typeface="Times New Roman" panose="02020603050405020304" pitchFamily="18" charset="0"/>
                <a:cs typeface="Times New Roman" panose="02020603050405020304" pitchFamily="18" charset="0"/>
              </a:rPr>
              <a:t>related </a:t>
            </a:r>
            <a:r>
              <a:rPr sz="2400" dirty="0" smtClean="0">
                <a:latin typeface="Times New Roman" panose="02020603050405020304" pitchFamily="18" charset="0"/>
                <a:cs typeface="Times New Roman" panose="02020603050405020304" pitchFamily="18" charset="0"/>
              </a:rPr>
              <a:t>to nursing </a:t>
            </a:r>
            <a:r>
              <a:rPr sz="2400" spc="-40" dirty="0" smtClean="0">
                <a:latin typeface="Times New Roman" panose="02020603050405020304" pitchFamily="18" charset="0"/>
                <a:cs typeface="Times New Roman" panose="02020603050405020304" pitchFamily="18" charset="0"/>
              </a:rPr>
              <a:t>in </a:t>
            </a:r>
            <a:r>
              <a:rPr lang="en-IN" sz="2400" spc="-5" dirty="0" smtClean="0">
                <a:latin typeface="Times New Roman" panose="02020603050405020304" pitchFamily="18" charset="0"/>
                <a:cs typeface="Times New Roman" panose="02020603050405020304" pitchFamily="18" charset="0"/>
              </a:rPr>
              <a:t>district.</a:t>
            </a:r>
          </a:p>
          <a:p>
            <a:pPr marL="354965" marR="5080" indent="-342900">
              <a:lnSpc>
                <a:spcPct val="102400"/>
              </a:lnSpc>
              <a:spcBef>
                <a:spcPts val="45"/>
              </a:spcBef>
              <a:buFont typeface="Arial" panose="020B0604020202020204" pitchFamily="34" charset="0"/>
              <a:buChar char="•"/>
              <a:tabLst>
                <a:tab pos="356235" algn="l"/>
              </a:tabLst>
            </a:pPr>
            <a:r>
              <a:rPr lang="en-IN" sz="2400" spc="-5" dirty="0" smtClean="0">
                <a:latin typeface="Times New Roman" panose="02020603050405020304" pitchFamily="18" charset="0"/>
                <a:cs typeface="Times New Roman" panose="02020603050405020304" pitchFamily="18" charset="0"/>
              </a:rPr>
              <a:t>Nursing administration (selection</a:t>
            </a:r>
            <a:r>
              <a:rPr lang="en-IN" sz="2400" spc="-5" dirty="0" smtClean="0">
                <a:latin typeface="Times New Roman" panose="02020603050405020304" pitchFamily="18" charset="0"/>
                <a:cs typeface="Times New Roman" panose="02020603050405020304" pitchFamily="18" charset="0"/>
              </a:rPr>
              <a:t>, recruitment, </a:t>
            </a:r>
            <a:r>
              <a:rPr lang="en-IN" sz="2400" spc="-5" dirty="0" err="1" smtClean="0">
                <a:latin typeface="Times New Roman" panose="02020603050405020304" pitchFamily="18" charset="0"/>
                <a:cs typeface="Times New Roman" panose="02020603050405020304" pitchFamily="18" charset="0"/>
              </a:rPr>
              <a:t>promotion,leave</a:t>
            </a:r>
            <a:r>
              <a:rPr lang="en-IN" sz="2400" spc="-5" dirty="0" smtClean="0">
                <a:latin typeface="Times New Roman" panose="02020603050405020304" pitchFamily="18" charset="0"/>
                <a:cs typeface="Times New Roman" panose="02020603050405020304" pitchFamily="18" charset="0"/>
              </a:rPr>
              <a:t>, </a:t>
            </a:r>
            <a:r>
              <a:rPr lang="en-IN" sz="2400" spc="-5" dirty="0" err="1" smtClean="0">
                <a:latin typeface="Times New Roman" panose="02020603050405020304" pitchFamily="18" charset="0"/>
                <a:cs typeface="Times New Roman" panose="02020603050405020304" pitchFamily="18" charset="0"/>
              </a:rPr>
              <a:t>inservice</a:t>
            </a:r>
            <a:r>
              <a:rPr lang="en-IN" sz="2400" spc="-5" dirty="0" smtClean="0">
                <a:latin typeface="Times New Roman" panose="02020603050405020304" pitchFamily="18" charset="0"/>
                <a:cs typeface="Times New Roman" panose="02020603050405020304" pitchFamily="18" charset="0"/>
              </a:rPr>
              <a:t> </a:t>
            </a:r>
            <a:r>
              <a:rPr lang="en-IN" sz="2400" spc="-5" dirty="0" smtClean="0">
                <a:latin typeface="Times New Roman" panose="02020603050405020304" pitchFamily="18" charset="0"/>
                <a:cs typeface="Times New Roman" panose="02020603050405020304" pitchFamily="18" charset="0"/>
              </a:rPr>
              <a:t>training </a:t>
            </a:r>
            <a:r>
              <a:rPr lang="en-IN" sz="2400" spc="-5" dirty="0" err="1" smtClean="0">
                <a:latin typeface="Times New Roman" panose="02020603050405020304" pitchFamily="18" charset="0"/>
                <a:cs typeface="Times New Roman" panose="02020603050405020304" pitchFamily="18" charset="0"/>
              </a:rPr>
              <a:t>etc</a:t>
            </a:r>
            <a:r>
              <a:rPr lang="en-IN" sz="2400" spc="-5" dirty="0" smtClean="0">
                <a:latin typeface="Times New Roman" panose="02020603050405020304" pitchFamily="18" charset="0"/>
                <a:cs typeface="Times New Roman" panose="02020603050405020304" pitchFamily="18" charset="0"/>
              </a:rPr>
              <a:t>,)sending recommendations related to the above mentioned tasks to the districts medical officer .</a:t>
            </a:r>
          </a:p>
          <a:p>
            <a:pPr marL="354965" marR="5080" indent="-342900" algn="just">
              <a:lnSpc>
                <a:spcPct val="102400"/>
              </a:lnSpc>
              <a:spcBef>
                <a:spcPts val="45"/>
              </a:spcBef>
              <a:buFont typeface="Arial" panose="020B0604020202020204" pitchFamily="34" charset="0"/>
              <a:buChar char="•"/>
              <a:tabLst>
                <a:tab pos="356235" algn="l"/>
              </a:tabLst>
            </a:pPr>
            <a:r>
              <a:rPr lang="en-IN" sz="2400" spc="-5" dirty="0" smtClean="0">
                <a:latin typeface="Times New Roman" panose="02020603050405020304" pitchFamily="18" charset="0"/>
                <a:cs typeface="Times New Roman" panose="02020603050405020304" pitchFamily="18" charset="0"/>
              </a:rPr>
              <a:t>Participation in preparing budget for nursing </a:t>
            </a:r>
            <a:r>
              <a:rPr lang="en-IN" sz="2400" spc="-5" dirty="0" err="1" smtClean="0">
                <a:latin typeface="Times New Roman" panose="02020603050405020304" pitchFamily="18" charset="0"/>
                <a:cs typeface="Times New Roman" panose="02020603050405020304" pitchFamily="18" charset="0"/>
              </a:rPr>
              <a:t>service,material</a:t>
            </a:r>
            <a:r>
              <a:rPr lang="en-IN" sz="2400" spc="-5" dirty="0" smtClean="0">
                <a:latin typeface="Times New Roman" panose="02020603050405020304" pitchFamily="18" charset="0"/>
                <a:cs typeface="Times New Roman" panose="02020603050405020304" pitchFamily="18" charset="0"/>
              </a:rPr>
              <a:t> and equipment</a:t>
            </a:r>
          </a:p>
          <a:p>
            <a:pPr marL="354965" marR="5080" indent="-342900" algn="just">
              <a:lnSpc>
                <a:spcPct val="102400"/>
              </a:lnSpc>
              <a:spcBef>
                <a:spcPts val="45"/>
              </a:spcBef>
              <a:buFont typeface="Arial" panose="020B0604020202020204" pitchFamily="34" charset="0"/>
              <a:buChar char="•"/>
              <a:tabLst>
                <a:tab pos="356235" algn="l"/>
              </a:tabLst>
            </a:pPr>
            <a:r>
              <a:rPr lang="en-IN" sz="2400" spc="-5" dirty="0" smtClean="0">
                <a:latin typeface="Times New Roman" panose="02020603050405020304" pitchFamily="18" charset="0"/>
                <a:cs typeface="Times New Roman" panose="02020603050405020304" pitchFamily="18" charset="0"/>
              </a:rPr>
              <a:t>Forwarding annual reports</a:t>
            </a:r>
            <a:r>
              <a:rPr lang="en-IN" sz="2400" spc="-5" dirty="0" smtClean="0">
                <a:latin typeface="Times New Roman" panose="02020603050405020304" pitchFamily="18" charset="0"/>
                <a:cs typeface="Times New Roman" panose="02020603050405020304" pitchFamily="18" charset="0"/>
              </a:rPr>
              <a:t>,  work </a:t>
            </a:r>
            <a:r>
              <a:rPr lang="en-IN" sz="2400" spc="-5" dirty="0" smtClean="0">
                <a:latin typeface="Times New Roman" panose="02020603050405020304" pitchFamily="18" charset="0"/>
                <a:cs typeface="Times New Roman" panose="02020603050405020304" pitchFamily="18" charset="0"/>
              </a:rPr>
              <a:t>reports </a:t>
            </a:r>
            <a:r>
              <a:rPr lang="en-IN" sz="2400" spc="-5" dirty="0" err="1" smtClean="0">
                <a:latin typeface="Times New Roman" panose="02020603050405020304" pitchFamily="18" charset="0"/>
                <a:cs typeface="Times New Roman" panose="02020603050405020304" pitchFamily="18" charset="0"/>
              </a:rPr>
              <a:t>etc</a:t>
            </a:r>
            <a:r>
              <a:rPr lang="en-IN" sz="2400" spc="-5" dirty="0" smtClean="0">
                <a:latin typeface="Times New Roman" panose="02020603050405020304" pitchFamily="18" charset="0"/>
                <a:cs typeface="Times New Roman" panose="02020603050405020304" pitchFamily="18" charset="0"/>
              </a:rPr>
              <a:t> received from nursing </a:t>
            </a:r>
            <a:r>
              <a:rPr lang="en-IN" sz="2400" spc="-5" dirty="0" err="1" smtClean="0">
                <a:latin typeface="Times New Roman" panose="02020603050405020304" pitchFamily="18" charset="0"/>
                <a:cs typeface="Times New Roman" panose="02020603050405020304" pitchFamily="18" charset="0"/>
              </a:rPr>
              <a:t>personnals</a:t>
            </a:r>
            <a:endParaRPr lang="en-IN" sz="2400" spc="-5" dirty="0" smtClean="0">
              <a:latin typeface="Times New Roman" panose="02020603050405020304" pitchFamily="18" charset="0"/>
              <a:cs typeface="Times New Roman" panose="02020603050405020304" pitchFamily="18" charset="0"/>
            </a:endParaRPr>
          </a:p>
          <a:p>
            <a:pPr marL="354965" marR="5080" indent="-342900" algn="just">
              <a:lnSpc>
                <a:spcPct val="102400"/>
              </a:lnSpc>
              <a:spcBef>
                <a:spcPts val="45"/>
              </a:spcBef>
              <a:buFont typeface="Arial" panose="020B0604020202020204" pitchFamily="34" charset="0"/>
              <a:buChar char="•"/>
              <a:tabLst>
                <a:tab pos="356235" algn="l"/>
              </a:tabLst>
            </a:pPr>
            <a:r>
              <a:rPr lang="en-IN" sz="2400" spc="-5" dirty="0" smtClean="0">
                <a:latin typeface="Times New Roman" panose="02020603050405020304" pitchFamily="18" charset="0"/>
                <a:cs typeface="Times New Roman" panose="02020603050405020304" pitchFamily="18" charset="0"/>
              </a:rPr>
              <a:t>Evaluate the work of nursing </a:t>
            </a:r>
            <a:r>
              <a:rPr lang="en-IN" sz="2400" spc="-5" dirty="0" err="1" smtClean="0">
                <a:latin typeface="Times New Roman" panose="02020603050405020304" pitchFamily="18" charset="0"/>
                <a:cs typeface="Times New Roman" panose="02020603050405020304" pitchFamily="18" charset="0"/>
              </a:rPr>
              <a:t>personnals</a:t>
            </a:r>
            <a:r>
              <a:rPr lang="en-IN" sz="2400" spc="-5" dirty="0" smtClean="0">
                <a:latin typeface="Times New Roman" panose="02020603050405020304" pitchFamily="18" charset="0"/>
                <a:cs typeface="Times New Roman" panose="02020603050405020304" pitchFamily="18" charset="0"/>
              </a:rPr>
              <a:t> /health workers</a:t>
            </a:r>
            <a:endParaRPr sz="2400" dirty="0" smtClean="0">
              <a:latin typeface="Times New Roman" panose="02020603050405020304" pitchFamily="18" charset="0"/>
              <a:cs typeface="Times New Roman" panose="02020603050405020304" pitchFamily="18" charset="0"/>
            </a:endParaRPr>
          </a:p>
          <a:p>
            <a:pPr marL="355600" marR="13335" indent="-343535" algn="just">
              <a:lnSpc>
                <a:spcPct val="100000"/>
              </a:lnSpc>
              <a:spcBef>
                <a:spcPts val="760"/>
              </a:spcBef>
              <a:buChar char="•"/>
              <a:tabLst>
                <a:tab pos="356235" algn="l"/>
              </a:tabLst>
            </a:pPr>
            <a:endParaRPr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4800" y="1454467"/>
            <a:ext cx="8534399" cy="3893374"/>
          </a:xfrm>
          <a:prstGeom prst="rect">
            <a:avLst/>
          </a:prstGeom>
        </p:spPr>
        <p:txBody>
          <a:bodyPr vert="horz" wrap="square" lIns="0" tIns="5715" rIns="0" bIns="0" rtlCol="0">
            <a:spAutoFit/>
          </a:bodyPr>
          <a:lstStyle/>
          <a:p>
            <a:pPr marL="355600" marR="13335" indent="-343535" algn="just">
              <a:lnSpc>
                <a:spcPct val="100000"/>
              </a:lnSpc>
              <a:spcBef>
                <a:spcPts val="760"/>
              </a:spcBef>
              <a:buChar char="•"/>
              <a:tabLst>
                <a:tab pos="356235" algn="l"/>
              </a:tabLst>
            </a:pPr>
            <a:r>
              <a:rPr lang="en-US" sz="2000" spc="15" dirty="0">
                <a:latin typeface="Times New Roman" panose="02020603050405020304" pitchFamily="18" charset="0"/>
                <a:cs typeface="Times New Roman" panose="02020603050405020304" pitchFamily="18" charset="0"/>
              </a:rPr>
              <a:t>Will </a:t>
            </a:r>
            <a:r>
              <a:rPr lang="en-US" sz="2000" spc="30" dirty="0">
                <a:latin typeface="Times New Roman" panose="02020603050405020304" pitchFamily="18" charset="0"/>
                <a:cs typeface="Times New Roman" panose="02020603050405020304" pitchFamily="18" charset="0"/>
              </a:rPr>
              <a:t>make </a:t>
            </a:r>
            <a:r>
              <a:rPr lang="en-US" sz="2000" spc="20" dirty="0">
                <a:latin typeface="Times New Roman" panose="02020603050405020304" pitchFamily="18" charset="0"/>
                <a:cs typeface="Times New Roman" panose="02020603050405020304" pitchFamily="18" charset="0"/>
              </a:rPr>
              <a:t>recommendation </a:t>
            </a:r>
            <a:r>
              <a:rPr lang="en-US" sz="2000" spc="-5" dirty="0">
                <a:latin typeface="Times New Roman" panose="02020603050405020304" pitchFamily="18" charset="0"/>
                <a:cs typeface="Times New Roman" panose="02020603050405020304" pitchFamily="18" charset="0"/>
              </a:rPr>
              <a:t>to </a:t>
            </a:r>
            <a:r>
              <a:rPr lang="en-US" sz="2000" spc="15" dirty="0">
                <a:latin typeface="Times New Roman" panose="02020603050405020304" pitchFamily="18" charset="0"/>
                <a:cs typeface="Times New Roman" panose="02020603050405020304" pitchFamily="18" charset="0"/>
              </a:rPr>
              <a:t>district health  </a:t>
            </a:r>
            <a:r>
              <a:rPr lang="en-US" sz="2000" spc="-20" dirty="0">
                <a:latin typeface="Times New Roman" panose="02020603050405020304" pitchFamily="18" charset="0"/>
                <a:cs typeface="Times New Roman" panose="02020603050405020304" pitchFamily="18" charset="0"/>
              </a:rPr>
              <a:t>officer</a:t>
            </a:r>
            <a:r>
              <a:rPr lang="en-US" sz="2000" spc="185" dirty="0">
                <a:latin typeface="Times New Roman" panose="02020603050405020304" pitchFamily="18" charset="0"/>
                <a:cs typeface="Times New Roman" panose="02020603050405020304" pitchFamily="18" charset="0"/>
              </a:rPr>
              <a:t> </a:t>
            </a:r>
            <a:r>
              <a:rPr lang="en-US" sz="2000" spc="45" dirty="0">
                <a:latin typeface="Times New Roman" panose="02020603050405020304" pitchFamily="18" charset="0"/>
                <a:cs typeface="Times New Roman" panose="02020603050405020304" pitchFamily="18" charset="0"/>
              </a:rPr>
              <a:t>on</a:t>
            </a:r>
            <a:r>
              <a:rPr lang="en-US" sz="2000" spc="5" dirty="0">
                <a:latin typeface="Times New Roman" panose="02020603050405020304" pitchFamily="18" charset="0"/>
                <a:cs typeface="Times New Roman" panose="02020603050405020304" pitchFamily="18" charset="0"/>
              </a:rPr>
              <a:t> </a:t>
            </a:r>
            <a:r>
              <a:rPr lang="en-US" sz="2000" spc="25" dirty="0">
                <a:latin typeface="Times New Roman" panose="02020603050405020304" pitchFamily="18" charset="0"/>
                <a:cs typeface="Times New Roman" panose="02020603050405020304" pitchFamily="18" charset="0"/>
              </a:rPr>
              <a:t>requirements of </a:t>
            </a:r>
            <a:r>
              <a:rPr lang="en-US" sz="2000" spc="20" dirty="0">
                <a:latin typeface="Times New Roman" panose="02020603050405020304" pitchFamily="18" charset="0"/>
                <a:cs typeface="Times New Roman" panose="02020603050405020304" pitchFamily="18" charset="0"/>
              </a:rPr>
              <a:t>nursing </a:t>
            </a:r>
            <a:r>
              <a:rPr lang="en-US" sz="2000" spc="5" dirty="0">
                <a:latin typeface="Times New Roman" panose="02020603050405020304" pitchFamily="18" charset="0"/>
                <a:cs typeface="Times New Roman" panose="02020603050405020304" pitchFamily="18" charset="0"/>
              </a:rPr>
              <a:t>staffs </a:t>
            </a:r>
            <a:r>
              <a:rPr lang="en-US" sz="2000" spc="-40" dirty="0">
                <a:latin typeface="Times New Roman" panose="02020603050405020304" pitchFamily="18" charset="0"/>
                <a:cs typeface="Times New Roman" panose="02020603050405020304" pitchFamily="18" charset="0"/>
              </a:rPr>
              <a:t>in </a:t>
            </a:r>
            <a:r>
              <a:rPr lang="en-US" sz="2000" spc="30" dirty="0">
                <a:latin typeface="Times New Roman" panose="02020603050405020304" pitchFamily="18" charset="0"/>
                <a:cs typeface="Times New Roman" panose="02020603050405020304" pitchFamily="18" charset="0"/>
              </a:rPr>
              <a:t>primary </a:t>
            </a:r>
            <a:r>
              <a:rPr lang="en-US" sz="2000" spc="15" dirty="0">
                <a:latin typeface="Times New Roman" panose="02020603050405020304" pitchFamily="18" charset="0"/>
                <a:cs typeface="Times New Roman" panose="02020603050405020304" pitchFamily="18" charset="0"/>
              </a:rPr>
              <a:t>health  </a:t>
            </a:r>
            <a:r>
              <a:rPr lang="en-US" sz="2000" spc="-30" dirty="0">
                <a:latin typeface="Times New Roman" panose="02020603050405020304" pitchFamily="18" charset="0"/>
                <a:cs typeface="Times New Roman" panose="02020603050405020304" pitchFamily="18" charset="0"/>
              </a:rPr>
              <a:t>fields</a:t>
            </a:r>
          </a:p>
          <a:p>
            <a:pPr marL="355600" marR="13335" indent="-343535" algn="just">
              <a:lnSpc>
                <a:spcPct val="100000"/>
              </a:lnSpc>
              <a:spcBef>
                <a:spcPts val="760"/>
              </a:spcBef>
              <a:buChar char="•"/>
              <a:tabLst>
                <a:tab pos="356235" algn="l"/>
              </a:tabLst>
            </a:pPr>
            <a:r>
              <a:rPr lang="en-US" sz="2000" spc="30" dirty="0">
                <a:latin typeface="Times New Roman" panose="02020603050405020304" pitchFamily="18" charset="0"/>
                <a:cs typeface="Times New Roman" panose="02020603050405020304" pitchFamily="18" charset="0"/>
              </a:rPr>
              <a:t>The	DPHN	</a:t>
            </a:r>
            <a:r>
              <a:rPr lang="en-US" sz="2000" spc="-5" dirty="0">
                <a:latin typeface="Times New Roman" panose="02020603050405020304" pitchFamily="18" charset="0"/>
                <a:cs typeface="Times New Roman" panose="02020603050405020304" pitchFamily="18" charset="0"/>
              </a:rPr>
              <a:t>is	</a:t>
            </a:r>
            <a:r>
              <a:rPr lang="en-US" sz="2000" spc="25" dirty="0">
                <a:latin typeface="Times New Roman" panose="02020603050405020304" pitchFamily="18" charset="0"/>
                <a:cs typeface="Times New Roman" panose="02020603050405020304" pitchFamily="18" charset="0"/>
              </a:rPr>
              <a:t>responsible	</a:t>
            </a:r>
            <a:r>
              <a:rPr lang="en-US" sz="2000" spc="35" dirty="0">
                <a:latin typeface="Times New Roman" panose="02020603050405020304" pitchFamily="18" charset="0"/>
                <a:cs typeface="Times New Roman" panose="02020603050405020304" pitchFamily="18" charset="0"/>
              </a:rPr>
              <a:t>for	</a:t>
            </a:r>
            <a:r>
              <a:rPr lang="en-US" sz="2000" spc="25" dirty="0">
                <a:latin typeface="Times New Roman" panose="02020603050405020304" pitchFamily="18" charset="0"/>
                <a:cs typeface="Times New Roman" panose="02020603050405020304" pitchFamily="18" charset="0"/>
              </a:rPr>
              <a:t>planning</a:t>
            </a:r>
            <a:r>
              <a:rPr lang="en-US" sz="2000" spc="25" dirty="0" smtClean="0">
                <a:latin typeface="Times New Roman" panose="02020603050405020304" pitchFamily="18" charset="0"/>
                <a:cs typeface="Times New Roman" panose="02020603050405020304" pitchFamily="18" charset="0"/>
              </a:rPr>
              <a:t>, organizing </a:t>
            </a:r>
            <a:r>
              <a:rPr lang="en-US" sz="2000" spc="25" dirty="0">
                <a:latin typeface="Times New Roman" panose="02020603050405020304" pitchFamily="18" charset="0"/>
                <a:cs typeface="Times New Roman" panose="02020603050405020304" pitchFamily="18" charset="0"/>
              </a:rPr>
              <a:t>,directing the public health </a:t>
            </a:r>
            <a:r>
              <a:rPr lang="en-US" sz="2000" spc="25" dirty="0" err="1">
                <a:latin typeface="Times New Roman" panose="02020603050405020304" pitchFamily="18" charset="0"/>
                <a:cs typeface="Times New Roman" panose="02020603050405020304" pitchFamily="18" charset="0"/>
              </a:rPr>
              <a:t>programmes</a:t>
            </a:r>
            <a:endParaRPr lang="en-US" sz="2000" spc="25" dirty="0">
              <a:latin typeface="Times New Roman" panose="02020603050405020304" pitchFamily="18" charset="0"/>
              <a:cs typeface="Times New Roman" panose="02020603050405020304" pitchFamily="18" charset="0"/>
            </a:endParaRPr>
          </a:p>
          <a:p>
            <a:pPr marL="355600" marR="13335" indent="-343535" algn="just">
              <a:spcBef>
                <a:spcPts val="760"/>
              </a:spcBef>
              <a:buFontTx/>
              <a:buChar char="•"/>
              <a:tabLst>
                <a:tab pos="356235" algn="l"/>
              </a:tabLst>
            </a:pPr>
            <a:r>
              <a:rPr lang="en-US" sz="2000" spc="15" dirty="0">
                <a:latin typeface="Times New Roman" panose="02020603050405020304" pitchFamily="18" charset="0"/>
                <a:cs typeface="Times New Roman" panose="02020603050405020304" pitchFamily="18" charset="0"/>
              </a:rPr>
              <a:t>Participates </a:t>
            </a:r>
            <a:r>
              <a:rPr lang="en-US" sz="2000" dirty="0">
                <a:latin typeface="Times New Roman" panose="02020603050405020304" pitchFamily="18" charset="0"/>
                <a:cs typeface="Times New Roman" panose="02020603050405020304" pitchFamily="18" charset="0"/>
              </a:rPr>
              <a:t>in </a:t>
            </a:r>
            <a:r>
              <a:rPr lang="en-US" sz="2000" spc="20" dirty="0">
                <a:latin typeface="Times New Roman" panose="02020603050405020304" pitchFamily="18" charset="0"/>
                <a:cs typeface="Times New Roman" panose="02020603050405020304" pitchFamily="18" charset="0"/>
              </a:rPr>
              <a:t>policy-making </a:t>
            </a:r>
            <a:r>
              <a:rPr lang="en-US" sz="2000" spc="10" dirty="0">
                <a:latin typeface="Times New Roman" panose="02020603050405020304" pitchFamily="18" charset="0"/>
                <a:cs typeface="Times New Roman" panose="02020603050405020304" pitchFamily="18" charset="0"/>
              </a:rPr>
              <a:t>activities </a:t>
            </a:r>
            <a:r>
              <a:rPr lang="en-US" sz="2000" spc="-40" dirty="0">
                <a:latin typeface="Times New Roman" panose="02020603050405020304" pitchFamily="18" charset="0"/>
                <a:cs typeface="Times New Roman" panose="02020603050405020304" pitchFamily="18" charset="0"/>
              </a:rPr>
              <a:t>in</a:t>
            </a:r>
            <a:r>
              <a:rPr lang="en-US" sz="2000" spc="620" dirty="0">
                <a:latin typeface="Times New Roman" panose="02020603050405020304" pitchFamily="18" charset="0"/>
                <a:cs typeface="Times New Roman" panose="02020603050405020304" pitchFamily="18" charset="0"/>
              </a:rPr>
              <a:t> </a:t>
            </a:r>
            <a:r>
              <a:rPr lang="en-US" sz="2000" spc="30" dirty="0">
                <a:latin typeface="Times New Roman" panose="02020603050405020304" pitchFamily="18" charset="0"/>
                <a:cs typeface="Times New Roman" panose="02020603050405020304" pitchFamily="18" charset="0"/>
              </a:rPr>
              <a:t>regards to health care</a:t>
            </a:r>
            <a:endParaRPr lang="en-US" sz="2000" dirty="0">
              <a:latin typeface="Times New Roman" panose="02020603050405020304" pitchFamily="18" charset="0"/>
              <a:cs typeface="Times New Roman" panose="02020603050405020304" pitchFamily="18" charset="0"/>
            </a:endParaRPr>
          </a:p>
          <a:p>
            <a:pPr marL="469265" marR="11430" indent="-457200" algn="just">
              <a:lnSpc>
                <a:spcPct val="102400"/>
              </a:lnSpc>
              <a:spcBef>
                <a:spcPts val="45"/>
              </a:spcBef>
              <a:buFont typeface="Arial" panose="020B0604020202020204" pitchFamily="34" charset="0"/>
              <a:buChar char="•"/>
              <a:tabLst>
                <a:tab pos="356235" algn="l"/>
              </a:tabLst>
            </a:pPr>
            <a:endParaRPr lang="en-US" sz="2000" spc="30" dirty="0" smtClean="0">
              <a:latin typeface="Times New Roman" panose="02020603050405020304" pitchFamily="18" charset="0"/>
              <a:cs typeface="Times New Roman" panose="02020603050405020304" pitchFamily="18" charset="0"/>
            </a:endParaRPr>
          </a:p>
          <a:p>
            <a:pPr marL="469265" marR="11430" indent="-457200" algn="just">
              <a:lnSpc>
                <a:spcPct val="102400"/>
              </a:lnSpc>
              <a:spcBef>
                <a:spcPts val="45"/>
              </a:spcBef>
              <a:buFont typeface="Arial" panose="020B0604020202020204" pitchFamily="34" charset="0"/>
              <a:buChar char="•"/>
              <a:tabLst>
                <a:tab pos="356235" algn="l"/>
              </a:tabLst>
            </a:pPr>
            <a:r>
              <a:rPr lang="en-US" sz="2750" spc="30" dirty="0" smtClean="0">
                <a:latin typeface="Arial"/>
                <a:cs typeface="Arial"/>
              </a:rPr>
              <a:t> </a:t>
            </a:r>
            <a:r>
              <a:rPr lang="en-US" sz="2000" spc="30" dirty="0">
                <a:latin typeface="Times New Roman" panose="02020603050405020304" pitchFamily="18" charset="0"/>
                <a:cs typeface="Times New Roman" panose="02020603050405020304" pitchFamily="18" charset="0"/>
              </a:rPr>
              <a:t>She </a:t>
            </a:r>
            <a:r>
              <a:rPr lang="en-US" sz="2000" dirty="0">
                <a:latin typeface="Times New Roman" panose="02020603050405020304" pitchFamily="18" charset="0"/>
                <a:cs typeface="Times New Roman" panose="02020603050405020304" pitchFamily="18" charset="0"/>
              </a:rPr>
              <a:t>is </a:t>
            </a:r>
            <a:r>
              <a:rPr lang="en-US" sz="2000" spc="15" dirty="0">
                <a:latin typeface="Times New Roman" panose="02020603050405020304" pitchFamily="18" charset="0"/>
                <a:cs typeface="Times New Roman" panose="02020603050405020304" pitchFamily="18" charset="0"/>
              </a:rPr>
              <a:t>directly </a:t>
            </a:r>
            <a:r>
              <a:rPr lang="en-US" sz="2000" spc="25" dirty="0">
                <a:latin typeface="Times New Roman" panose="02020603050405020304" pitchFamily="18" charset="0"/>
                <a:cs typeface="Times New Roman" panose="02020603050405020304" pitchFamily="18" charset="0"/>
              </a:rPr>
              <a:t>responsible </a:t>
            </a:r>
            <a:r>
              <a:rPr lang="en-US" sz="2000" dirty="0">
                <a:latin typeface="Times New Roman" panose="02020603050405020304" pitchFamily="18" charset="0"/>
                <a:cs typeface="Times New Roman" panose="02020603050405020304" pitchFamily="18" charset="0"/>
              </a:rPr>
              <a:t>to </a:t>
            </a:r>
            <a:r>
              <a:rPr lang="en-US" sz="2000" spc="10" dirty="0">
                <a:latin typeface="Times New Roman" panose="02020603050405020304" pitchFamily="18" charset="0"/>
                <a:cs typeface="Times New Roman" panose="02020603050405020304" pitchFamily="18" charset="0"/>
              </a:rPr>
              <a:t>the </a:t>
            </a:r>
            <a:r>
              <a:rPr lang="en-US" sz="2000" spc="25" dirty="0">
                <a:latin typeface="Times New Roman" panose="02020603050405020304" pitchFamily="18" charset="0"/>
                <a:cs typeface="Times New Roman" panose="02020603050405020304" pitchFamily="18" charset="0"/>
              </a:rPr>
              <a:t>District </a:t>
            </a:r>
            <a:r>
              <a:rPr lang="en-US" sz="2000" spc="15" dirty="0">
                <a:latin typeface="Times New Roman" panose="02020603050405020304" pitchFamily="18" charset="0"/>
                <a:cs typeface="Times New Roman" panose="02020603050405020304" pitchFamily="18" charset="0"/>
              </a:rPr>
              <a:t>health  </a:t>
            </a:r>
            <a:r>
              <a:rPr lang="en-US" sz="2000" spc="5" dirty="0">
                <a:latin typeface="Times New Roman" panose="02020603050405020304" pitchFamily="18" charset="0"/>
                <a:cs typeface="Times New Roman" panose="02020603050405020304" pitchFamily="18" charset="0"/>
              </a:rPr>
              <a:t>office and </a:t>
            </a:r>
            <a:r>
              <a:rPr lang="en-US" sz="2000" spc="25" dirty="0">
                <a:latin typeface="Times New Roman" panose="02020603050405020304" pitchFamily="18" charset="0"/>
                <a:cs typeface="Times New Roman" panose="02020603050405020304" pitchFamily="18" charset="0"/>
              </a:rPr>
              <a:t>delegates </a:t>
            </a:r>
            <a:r>
              <a:rPr lang="en-US" sz="2000" spc="35" dirty="0">
                <a:latin typeface="Times New Roman" panose="02020603050405020304" pitchFamily="18" charset="0"/>
                <a:cs typeface="Times New Roman" panose="02020603050405020304" pitchFamily="18" charset="0"/>
              </a:rPr>
              <a:t>the </a:t>
            </a:r>
            <a:r>
              <a:rPr lang="en-US" sz="2000" spc="20" dirty="0">
                <a:latin typeface="Times New Roman" panose="02020603050405020304" pitchFamily="18" charset="0"/>
                <a:cs typeface="Times New Roman" panose="02020603050405020304" pitchFamily="18" charset="0"/>
              </a:rPr>
              <a:t>responsibility </a:t>
            </a:r>
            <a:r>
              <a:rPr lang="en-US" sz="2000" dirty="0">
                <a:latin typeface="Times New Roman" panose="02020603050405020304" pitchFamily="18" charset="0"/>
                <a:cs typeface="Times New Roman" panose="02020603050405020304" pitchFamily="18" charset="0"/>
              </a:rPr>
              <a:t>to </a:t>
            </a:r>
            <a:r>
              <a:rPr lang="en-US" sz="2000" spc="10" dirty="0">
                <a:latin typeface="Times New Roman" panose="02020603050405020304" pitchFamily="18" charset="0"/>
                <a:cs typeface="Times New Roman" panose="02020603050405020304" pitchFamily="18" charset="0"/>
              </a:rPr>
              <a:t>all </a:t>
            </a:r>
            <a:r>
              <a:rPr lang="en-US" sz="2000" spc="780" dirty="0">
                <a:latin typeface="Times New Roman" panose="02020603050405020304" pitchFamily="18" charset="0"/>
                <a:cs typeface="Times New Roman" panose="02020603050405020304" pitchFamily="18" charset="0"/>
              </a:rPr>
              <a:t> </a:t>
            </a:r>
            <a:r>
              <a:rPr lang="en-US" sz="2000" spc="10" dirty="0">
                <a:latin typeface="Times New Roman" panose="02020603050405020304" pitchFamily="18" charset="0"/>
                <a:cs typeface="Times New Roman" panose="02020603050405020304" pitchFamily="18" charset="0"/>
              </a:rPr>
              <a:t>nursing</a:t>
            </a:r>
            <a:r>
              <a:rPr lang="en-US" sz="2000" spc="780" dirty="0">
                <a:latin typeface="Times New Roman" panose="02020603050405020304" pitchFamily="18" charset="0"/>
                <a:cs typeface="Times New Roman" panose="02020603050405020304" pitchFamily="18" charset="0"/>
              </a:rPr>
              <a:t> </a:t>
            </a:r>
            <a:r>
              <a:rPr lang="en-US" sz="2000" spc="30" dirty="0">
                <a:latin typeface="Times New Roman" panose="02020603050405020304" pitchFamily="18" charset="0"/>
                <a:cs typeface="Times New Roman" panose="02020603050405020304" pitchFamily="18" charset="0"/>
              </a:rPr>
              <a:t>personnel </a:t>
            </a:r>
            <a:r>
              <a:rPr lang="en-US" sz="2000" spc="-40" dirty="0">
                <a:latin typeface="Times New Roman" panose="02020603050405020304" pitchFamily="18" charset="0"/>
                <a:cs typeface="Times New Roman" panose="02020603050405020304" pitchFamily="18" charset="0"/>
              </a:rPr>
              <a:t>in  </a:t>
            </a:r>
            <a:r>
              <a:rPr lang="en-US" sz="2000" spc="10" dirty="0">
                <a:latin typeface="Times New Roman" panose="02020603050405020304" pitchFamily="18" charset="0"/>
                <a:cs typeface="Times New Roman" panose="02020603050405020304" pitchFamily="18" charset="0"/>
              </a:rPr>
              <a:t>the  </a:t>
            </a:r>
            <a:r>
              <a:rPr lang="en-US" sz="2000" spc="15" dirty="0">
                <a:latin typeface="Times New Roman" panose="02020603050405020304" pitchFamily="18" charset="0"/>
                <a:cs typeface="Times New Roman" panose="02020603050405020304" pitchFamily="18" charset="0"/>
              </a:rPr>
              <a:t>district </a:t>
            </a:r>
            <a:r>
              <a:rPr lang="en-US" sz="2000" spc="30" dirty="0">
                <a:latin typeface="Times New Roman" panose="02020603050405020304" pitchFamily="18" charset="0"/>
                <a:cs typeface="Times New Roman" panose="02020603050405020304" pitchFamily="18" charset="0"/>
              </a:rPr>
              <a:t>community  </a:t>
            </a:r>
            <a:r>
              <a:rPr lang="en-US" sz="2000" spc="5" dirty="0">
                <a:latin typeface="Times New Roman" panose="02020603050405020304" pitchFamily="18" charset="0"/>
                <a:cs typeface="Times New Roman" panose="02020603050405020304" pitchFamily="18" charset="0"/>
              </a:rPr>
              <a:t>health </a:t>
            </a:r>
            <a:r>
              <a:rPr lang="en-US" sz="2000" spc="20" dirty="0">
                <a:latin typeface="Times New Roman" panose="02020603050405020304" pitchFamily="18" charset="0"/>
                <a:cs typeface="Times New Roman" panose="02020603050405020304" pitchFamily="18" charset="0"/>
              </a:rPr>
              <a:t>field. </a:t>
            </a:r>
            <a:r>
              <a:rPr lang="en-US" sz="2000" dirty="0">
                <a:latin typeface="Times New Roman" panose="02020603050405020304" pitchFamily="18" charset="0"/>
                <a:cs typeface="Times New Roman" panose="02020603050405020304" pitchFamily="18" charset="0"/>
              </a:rPr>
              <a:t>i.e., </a:t>
            </a:r>
            <a:r>
              <a:rPr lang="en-US" sz="2000" spc="20" dirty="0">
                <a:latin typeface="Times New Roman" panose="02020603050405020304" pitchFamily="18" charset="0"/>
                <a:cs typeface="Times New Roman" panose="02020603050405020304" pitchFamily="18" charset="0"/>
              </a:rPr>
              <a:t>PHC,SC,FP </a:t>
            </a:r>
            <a:r>
              <a:rPr lang="en-US" sz="2000" spc="5" dirty="0">
                <a:latin typeface="Times New Roman" panose="02020603050405020304" pitchFamily="18" charset="0"/>
                <a:cs typeface="Times New Roman" panose="02020603050405020304" pitchFamily="18" charset="0"/>
              </a:rPr>
              <a:t>and </a:t>
            </a:r>
            <a:r>
              <a:rPr lang="en-US" sz="2000" spc="10" dirty="0">
                <a:latin typeface="Times New Roman" panose="02020603050405020304" pitchFamily="18" charset="0"/>
                <a:cs typeface="Times New Roman" panose="02020603050405020304" pitchFamily="18" charset="0"/>
              </a:rPr>
              <a:t>all </a:t>
            </a:r>
            <a:r>
              <a:rPr lang="en-US" sz="2000" spc="30" dirty="0">
                <a:latin typeface="Times New Roman" panose="02020603050405020304" pitchFamily="18" charset="0"/>
                <a:cs typeface="Times New Roman" panose="02020603050405020304" pitchFamily="18" charset="0"/>
              </a:rPr>
              <a:t>national  </a:t>
            </a:r>
            <a:r>
              <a:rPr lang="en-US" sz="2000" spc="-20" dirty="0">
                <a:latin typeface="Times New Roman" panose="02020603050405020304" pitchFamily="18" charset="0"/>
                <a:cs typeface="Times New Roman" panose="02020603050405020304" pitchFamily="18" charset="0"/>
              </a:rPr>
              <a:t>health</a:t>
            </a:r>
            <a:r>
              <a:rPr lang="en-US" sz="2000" spc="240" dirty="0">
                <a:latin typeface="Times New Roman" panose="02020603050405020304" pitchFamily="18" charset="0"/>
                <a:cs typeface="Times New Roman" panose="02020603050405020304" pitchFamily="18" charset="0"/>
              </a:rPr>
              <a:t> </a:t>
            </a:r>
            <a:r>
              <a:rPr lang="en-US" sz="2000" spc="10" dirty="0" err="1">
                <a:latin typeface="Times New Roman" panose="02020603050405020304" pitchFamily="18" charset="0"/>
                <a:cs typeface="Times New Roman" panose="02020603050405020304" pitchFamily="18" charset="0"/>
              </a:rPr>
              <a:t>programmes</a:t>
            </a:r>
            <a:endParaRPr lang="en-US" sz="2000" dirty="0">
              <a:latin typeface="Times New Roman" panose="02020603050405020304" pitchFamily="18" charset="0"/>
              <a:cs typeface="Times New Roman" panose="02020603050405020304" pitchFamily="18" charset="0"/>
            </a:endParaRPr>
          </a:p>
          <a:p>
            <a:pPr marL="355600" marR="11430" indent="-343535" algn="just">
              <a:lnSpc>
                <a:spcPct val="102400"/>
              </a:lnSpc>
              <a:spcBef>
                <a:spcPts val="45"/>
              </a:spcBef>
              <a:buChar char="-"/>
              <a:tabLst>
                <a:tab pos="356235" algn="l"/>
              </a:tabLst>
            </a:pPr>
            <a:endParaRPr sz="2750" dirty="0">
              <a:latin typeface="Arial"/>
              <a:cs typeface="Arial"/>
            </a:endParaRPr>
          </a:p>
          <a:p>
            <a:pPr marL="355600" marR="11430" indent="-343535" algn="just">
              <a:lnSpc>
                <a:spcPct val="101299"/>
              </a:lnSpc>
              <a:spcBef>
                <a:spcPts val="710"/>
              </a:spcBef>
              <a:buChar char="•"/>
              <a:tabLst>
                <a:tab pos="356235" algn="l"/>
              </a:tabLst>
            </a:pPr>
            <a:endParaRPr sz="1600" dirty="0">
              <a:latin typeface="Times New Roman" panose="02020603050405020304" pitchFamily="18" charset="0"/>
              <a:cs typeface="Times New Roman" panose="02020603050405020304" pitchFamily="18" charset="0"/>
            </a:endParaRPr>
          </a:p>
        </p:txBody>
      </p:sp>
      <p:sp>
        <p:nvSpPr>
          <p:cNvPr id="3" name="object 3"/>
          <p:cNvSpPr txBox="1">
            <a:spLocks noGrp="1"/>
          </p:cNvSpPr>
          <p:nvPr>
            <p:ph type="title"/>
          </p:nvPr>
        </p:nvSpPr>
        <p:spPr>
          <a:xfrm>
            <a:off x="832802" y="327024"/>
            <a:ext cx="7486015" cy="478529"/>
          </a:xfrm>
          <a:prstGeom prst="rect">
            <a:avLst/>
          </a:prstGeom>
        </p:spPr>
        <p:txBody>
          <a:bodyPr vert="horz" wrap="square" lIns="0" tIns="8255" rIns="0" bIns="0" rtlCol="0">
            <a:spAutoFit/>
          </a:bodyPr>
          <a:lstStyle/>
          <a:p>
            <a:pPr marL="3072765" marR="5080" indent="-3060700">
              <a:lnSpc>
                <a:spcPct val="101699"/>
              </a:lnSpc>
              <a:spcBef>
                <a:spcPts val="65"/>
              </a:spcBef>
            </a:pPr>
            <a:endParaRP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528954" y="1219200"/>
            <a:ext cx="8086090" cy="6142644"/>
          </a:xfrm>
        </p:spPr>
        <p:txBody>
          <a:bodyPr/>
          <a:lstStyle/>
          <a:p>
            <a:pPr marL="12065" marR="11430" algn="just">
              <a:lnSpc>
                <a:spcPct val="101299"/>
              </a:lnSpc>
              <a:spcBef>
                <a:spcPts val="710"/>
              </a:spcBef>
              <a:tabLst>
                <a:tab pos="356235" algn="l"/>
              </a:tabLst>
            </a:pPr>
            <a:r>
              <a:rPr lang="en-US" sz="3200" u="sng" spc="15" dirty="0">
                <a:latin typeface="Times New Roman" panose="02020603050405020304" pitchFamily="18" charset="0"/>
                <a:cs typeface="Times New Roman" panose="02020603050405020304" pitchFamily="18" charset="0"/>
              </a:rPr>
              <a:t>Supervisory function </a:t>
            </a:r>
            <a:endParaRPr lang="en-US" sz="4400" u="sng" spc="10" dirty="0"/>
          </a:p>
          <a:p>
            <a:pPr marL="355600" marR="11430" indent="-343535" algn="just">
              <a:lnSpc>
                <a:spcPct val="101299"/>
              </a:lnSpc>
              <a:spcBef>
                <a:spcPts val="710"/>
              </a:spcBef>
              <a:buChar char="•"/>
              <a:tabLst>
                <a:tab pos="356235" algn="l"/>
              </a:tabLst>
            </a:pPr>
            <a:r>
              <a:rPr lang="en-US" sz="4400" spc="10" dirty="0"/>
              <a:t> </a:t>
            </a:r>
            <a:r>
              <a:rPr lang="en-US" sz="2000" spc="35" dirty="0">
                <a:latin typeface="Times New Roman" panose="02020603050405020304" pitchFamily="18" charset="0"/>
                <a:cs typeface="Times New Roman" panose="02020603050405020304" pitchFamily="18" charset="0"/>
              </a:rPr>
              <a:t>Conduct</a:t>
            </a:r>
            <a:r>
              <a:rPr lang="en-US" sz="2000" spc="830" dirty="0">
                <a:latin typeface="Times New Roman" panose="02020603050405020304" pitchFamily="18" charset="0"/>
                <a:cs typeface="Times New Roman" panose="02020603050405020304" pitchFamily="18" charset="0"/>
              </a:rPr>
              <a:t> </a:t>
            </a:r>
            <a:r>
              <a:rPr lang="en-US" sz="2000" spc="20" dirty="0">
                <a:latin typeface="Times New Roman" panose="02020603050405020304" pitchFamily="18" charset="0"/>
                <a:cs typeface="Times New Roman" panose="02020603050405020304" pitchFamily="18" charset="0"/>
              </a:rPr>
              <a:t>regular meeting </a:t>
            </a:r>
            <a:r>
              <a:rPr lang="en-US" sz="2000" spc="5" dirty="0">
                <a:latin typeface="Times New Roman" panose="02020603050405020304" pitchFamily="18" charset="0"/>
                <a:cs typeface="Times New Roman" panose="02020603050405020304" pitchFamily="18" charset="0"/>
              </a:rPr>
              <a:t>and  </a:t>
            </a:r>
            <a:r>
              <a:rPr lang="en-US" sz="2000" spc="10" dirty="0">
                <a:latin typeface="Times New Roman" panose="02020603050405020304" pitchFamily="18" charset="0"/>
                <a:cs typeface="Times New Roman" panose="02020603050405020304" pitchFamily="18" charset="0"/>
              </a:rPr>
              <a:t>solving </a:t>
            </a:r>
            <a:r>
              <a:rPr lang="en-US" sz="2000" spc="5" dirty="0">
                <a:latin typeface="Times New Roman" panose="02020603050405020304" pitchFamily="18" charset="0"/>
                <a:cs typeface="Times New Roman" panose="02020603050405020304" pitchFamily="18" charset="0"/>
              </a:rPr>
              <a:t>officials </a:t>
            </a:r>
            <a:r>
              <a:rPr lang="en-US" sz="2000" spc="25" dirty="0">
                <a:latin typeface="Times New Roman" panose="02020603050405020304" pitchFamily="18" charset="0"/>
                <a:cs typeface="Times New Roman" panose="02020603050405020304" pitchFamily="18" charset="0"/>
              </a:rPr>
              <a:t>as </a:t>
            </a:r>
            <a:r>
              <a:rPr lang="en-US" sz="2000" spc="35" dirty="0">
                <a:latin typeface="Times New Roman" panose="02020603050405020304" pitchFamily="18" charset="0"/>
                <a:cs typeface="Times New Roman" panose="02020603050405020304" pitchFamily="18" charset="0"/>
              </a:rPr>
              <a:t>well </a:t>
            </a:r>
            <a:r>
              <a:rPr lang="en-US" sz="2000" spc="25" dirty="0">
                <a:latin typeface="Times New Roman" panose="02020603050405020304" pitchFamily="18" charset="0"/>
                <a:cs typeface="Times New Roman" panose="02020603050405020304" pitchFamily="18" charset="0"/>
              </a:rPr>
              <a:t>as </a:t>
            </a:r>
            <a:r>
              <a:rPr lang="en-US" sz="2000" spc="30" dirty="0">
                <a:latin typeface="Times New Roman" panose="02020603050405020304" pitchFamily="18" charset="0"/>
                <a:cs typeface="Times New Roman" panose="02020603050405020304" pitchFamily="18" charset="0"/>
              </a:rPr>
              <a:t>personal problems </a:t>
            </a:r>
            <a:r>
              <a:rPr lang="en-US" sz="2000" spc="-85" dirty="0">
                <a:latin typeface="Times New Roman" panose="02020603050405020304" pitchFamily="18" charset="0"/>
                <a:cs typeface="Times New Roman" panose="02020603050405020304" pitchFamily="18" charset="0"/>
              </a:rPr>
              <a:t>in  </a:t>
            </a:r>
            <a:r>
              <a:rPr lang="en-US" sz="2000" spc="-5" dirty="0">
                <a:latin typeface="Times New Roman" panose="02020603050405020304" pitchFamily="18" charset="0"/>
                <a:cs typeface="Times New Roman" panose="02020603050405020304" pitchFamily="18" charset="0"/>
              </a:rPr>
              <a:t>best </a:t>
            </a:r>
            <a:r>
              <a:rPr lang="en-US" sz="2000" spc="-10" dirty="0">
                <a:latin typeface="Times New Roman" panose="02020603050405020304" pitchFamily="18" charset="0"/>
                <a:cs typeface="Times New Roman" panose="02020603050405020304" pitchFamily="18" charset="0"/>
              </a:rPr>
              <a:t>possible</a:t>
            </a:r>
            <a:r>
              <a:rPr lang="en-US" sz="2000" spc="430" dirty="0">
                <a:latin typeface="Times New Roman" panose="02020603050405020304" pitchFamily="18" charset="0"/>
                <a:cs typeface="Times New Roman" panose="02020603050405020304" pitchFamily="18" charset="0"/>
              </a:rPr>
              <a:t> </a:t>
            </a:r>
            <a:r>
              <a:rPr lang="en-US" sz="2000" spc="-80" dirty="0">
                <a:latin typeface="Times New Roman" panose="02020603050405020304" pitchFamily="18" charset="0"/>
                <a:cs typeface="Times New Roman" panose="02020603050405020304" pitchFamily="18" charset="0"/>
              </a:rPr>
              <a:t>way.</a:t>
            </a:r>
          </a:p>
          <a:p>
            <a:pPr marL="355600" marR="11430" indent="-343535" algn="just">
              <a:lnSpc>
                <a:spcPct val="101299"/>
              </a:lnSpc>
              <a:spcBef>
                <a:spcPts val="710"/>
              </a:spcBef>
              <a:buChar char="•"/>
              <a:tabLst>
                <a:tab pos="356235" algn="l"/>
              </a:tabLst>
            </a:pPr>
            <a:r>
              <a:rPr lang="en-US" sz="2000" spc="-80" dirty="0">
                <a:latin typeface="Times New Roman" panose="02020603050405020304" pitchFamily="18" charset="0"/>
                <a:cs typeface="Times New Roman" panose="02020603050405020304" pitchFamily="18" charset="0"/>
              </a:rPr>
              <a:t>Supervising the work of nursing personal from time to time</a:t>
            </a:r>
          </a:p>
          <a:p>
            <a:pPr marL="355600" marR="11430" indent="-343535" algn="just">
              <a:lnSpc>
                <a:spcPct val="101299"/>
              </a:lnSpc>
              <a:spcBef>
                <a:spcPts val="710"/>
              </a:spcBef>
              <a:buFontTx/>
              <a:buChar char="•"/>
              <a:tabLst>
                <a:tab pos="356235" algn="l"/>
              </a:tabLst>
            </a:pPr>
            <a:r>
              <a:rPr lang="en-US" sz="2000" spc="30" dirty="0">
                <a:latin typeface="Times New Roman" panose="02020603050405020304" pitchFamily="18" charset="0"/>
                <a:cs typeface="Times New Roman" panose="02020603050405020304" pitchFamily="18" charset="0"/>
              </a:rPr>
              <a:t>M</a:t>
            </a:r>
            <a:r>
              <a:rPr lang="en-US" sz="2000" spc="40" dirty="0">
                <a:latin typeface="Times New Roman" panose="02020603050405020304" pitchFamily="18" charset="0"/>
                <a:cs typeface="Times New Roman" panose="02020603050405020304" pitchFamily="18" charset="0"/>
              </a:rPr>
              <a:t>a</a:t>
            </a:r>
            <a:r>
              <a:rPr lang="en-US" sz="2000" spc="-90" dirty="0">
                <a:latin typeface="Times New Roman" panose="02020603050405020304" pitchFamily="18" charset="0"/>
                <a:cs typeface="Times New Roman" panose="02020603050405020304" pitchFamily="18" charset="0"/>
              </a:rPr>
              <a:t>i</a:t>
            </a:r>
            <a:r>
              <a:rPr lang="en-US" sz="2000" spc="40" dirty="0">
                <a:latin typeface="Times New Roman" panose="02020603050405020304" pitchFamily="18" charset="0"/>
                <a:cs typeface="Times New Roman" panose="02020603050405020304" pitchFamily="18" charset="0"/>
              </a:rPr>
              <a:t>n</a:t>
            </a:r>
            <a:r>
              <a:rPr lang="en-US" sz="2000" spc="55" dirty="0">
                <a:latin typeface="Times New Roman" panose="02020603050405020304" pitchFamily="18" charset="0"/>
                <a:cs typeface="Times New Roman" panose="02020603050405020304" pitchFamily="18" charset="0"/>
              </a:rPr>
              <a:t>t</a:t>
            </a:r>
            <a:r>
              <a:rPr lang="en-US" sz="2000" spc="40" dirty="0">
                <a:latin typeface="Times New Roman" panose="02020603050405020304" pitchFamily="18" charset="0"/>
                <a:cs typeface="Times New Roman" panose="02020603050405020304" pitchFamily="18" charset="0"/>
              </a:rPr>
              <a:t>a</a:t>
            </a:r>
            <a:r>
              <a:rPr lang="en-US" sz="2000" spc="-90" dirty="0">
                <a:latin typeface="Times New Roman" panose="02020603050405020304" pitchFamily="18" charset="0"/>
                <a:cs typeface="Times New Roman" panose="02020603050405020304" pitchFamily="18" charset="0"/>
              </a:rPr>
              <a:t>i</a:t>
            </a:r>
            <a:r>
              <a:rPr lang="en-US" sz="2000" spc="10" dirty="0">
                <a:latin typeface="Times New Roman" panose="02020603050405020304" pitchFamily="18" charset="0"/>
                <a:cs typeface="Times New Roman" panose="02020603050405020304" pitchFamily="18" charset="0"/>
              </a:rPr>
              <a:t>n</a:t>
            </a:r>
            <a:r>
              <a:rPr lang="en-US" sz="2000" dirty="0">
                <a:latin typeface="Times New Roman" panose="02020603050405020304" pitchFamily="18" charset="0"/>
                <a:cs typeface="Times New Roman" panose="02020603050405020304" pitchFamily="18" charset="0"/>
              </a:rPr>
              <a:t>	</a:t>
            </a:r>
            <a:r>
              <a:rPr lang="en-US" sz="2000" spc="114" dirty="0">
                <a:latin typeface="Times New Roman" panose="02020603050405020304" pitchFamily="18" charset="0"/>
                <a:cs typeface="Times New Roman" panose="02020603050405020304" pitchFamily="18" charset="0"/>
              </a:rPr>
              <a:t>d</a:t>
            </a:r>
            <a:r>
              <a:rPr lang="en-US" sz="2000" spc="-10" dirty="0">
                <a:latin typeface="Times New Roman" panose="02020603050405020304" pitchFamily="18" charset="0"/>
                <a:cs typeface="Times New Roman" panose="02020603050405020304" pitchFamily="18" charset="0"/>
              </a:rPr>
              <a:t>i</a:t>
            </a:r>
            <a:r>
              <a:rPr lang="en-US" sz="2000" spc="-30" dirty="0">
                <a:latin typeface="Times New Roman" panose="02020603050405020304" pitchFamily="18" charset="0"/>
                <a:cs typeface="Times New Roman" panose="02020603050405020304" pitchFamily="18" charset="0"/>
              </a:rPr>
              <a:t>s</a:t>
            </a:r>
            <a:r>
              <a:rPr lang="en-US" sz="2000" spc="120" dirty="0">
                <a:latin typeface="Times New Roman" panose="02020603050405020304" pitchFamily="18" charset="0"/>
                <a:cs typeface="Times New Roman" panose="02020603050405020304" pitchFamily="18" charset="0"/>
              </a:rPr>
              <a:t>c</a:t>
            </a:r>
            <a:r>
              <a:rPr lang="en-US" sz="2000" spc="-90" dirty="0">
                <a:latin typeface="Times New Roman" panose="02020603050405020304" pitchFamily="18" charset="0"/>
                <a:cs typeface="Times New Roman" panose="02020603050405020304" pitchFamily="18" charset="0"/>
              </a:rPr>
              <a:t>i</a:t>
            </a:r>
            <a:r>
              <a:rPr lang="en-US" sz="2000" spc="114" dirty="0">
                <a:latin typeface="Times New Roman" panose="02020603050405020304" pitchFamily="18" charset="0"/>
                <a:cs typeface="Times New Roman" panose="02020603050405020304" pitchFamily="18" charset="0"/>
              </a:rPr>
              <a:t>p</a:t>
            </a:r>
            <a:r>
              <a:rPr lang="en-US" sz="2000" spc="-10" dirty="0">
                <a:latin typeface="Times New Roman" panose="02020603050405020304" pitchFamily="18" charset="0"/>
                <a:cs typeface="Times New Roman" panose="02020603050405020304" pitchFamily="18" charset="0"/>
              </a:rPr>
              <a:t>l</a:t>
            </a:r>
            <a:r>
              <a:rPr lang="en-US" sz="2000" spc="-90" dirty="0">
                <a:latin typeface="Times New Roman" panose="02020603050405020304" pitchFamily="18" charset="0"/>
                <a:cs typeface="Times New Roman" panose="02020603050405020304" pitchFamily="18" charset="0"/>
              </a:rPr>
              <a:t>i</a:t>
            </a:r>
            <a:r>
              <a:rPr lang="en-US" sz="2000" spc="114" dirty="0">
                <a:latin typeface="Times New Roman" panose="02020603050405020304" pitchFamily="18" charset="0"/>
                <a:cs typeface="Times New Roman" panose="02020603050405020304" pitchFamily="18" charset="0"/>
              </a:rPr>
              <a:t>n</a:t>
            </a:r>
            <a:r>
              <a:rPr lang="en-US" sz="2000" spc="10" dirty="0">
                <a:latin typeface="Times New Roman" panose="02020603050405020304" pitchFamily="18" charset="0"/>
                <a:cs typeface="Times New Roman" panose="02020603050405020304" pitchFamily="18" charset="0"/>
              </a:rPr>
              <a:t>e</a:t>
            </a:r>
            <a:r>
              <a:rPr lang="en-US" sz="2000" dirty="0">
                <a:latin typeface="Times New Roman" panose="02020603050405020304" pitchFamily="18" charset="0"/>
                <a:cs typeface="Times New Roman" panose="02020603050405020304" pitchFamily="18" charset="0"/>
              </a:rPr>
              <a:t>	</a:t>
            </a:r>
            <a:r>
              <a:rPr lang="en-US" sz="2000" spc="-35" dirty="0">
                <a:latin typeface="Times New Roman" panose="02020603050405020304" pitchFamily="18" charset="0"/>
                <a:cs typeface="Times New Roman" panose="02020603050405020304" pitchFamily="18" charset="0"/>
              </a:rPr>
              <a:t>a</a:t>
            </a:r>
            <a:r>
              <a:rPr lang="en-US" sz="2000" spc="30" dirty="0">
                <a:latin typeface="Times New Roman" panose="02020603050405020304" pitchFamily="18" charset="0"/>
                <a:cs typeface="Times New Roman" panose="02020603050405020304" pitchFamily="18" charset="0"/>
              </a:rPr>
              <a:t>m</a:t>
            </a:r>
            <a:r>
              <a:rPr lang="en-US" sz="2000" spc="40" dirty="0">
                <a:latin typeface="Times New Roman" panose="02020603050405020304" pitchFamily="18" charset="0"/>
                <a:cs typeface="Times New Roman" panose="02020603050405020304" pitchFamily="18" charset="0"/>
              </a:rPr>
              <a:t>on</a:t>
            </a:r>
            <a:r>
              <a:rPr lang="en-US" sz="2000" spc="10" dirty="0">
                <a:latin typeface="Times New Roman" panose="02020603050405020304" pitchFamily="18" charset="0"/>
                <a:cs typeface="Times New Roman" panose="02020603050405020304" pitchFamily="18" charset="0"/>
              </a:rPr>
              <a:t>g</a:t>
            </a:r>
            <a:r>
              <a:rPr lang="en-US" sz="2000" dirty="0">
                <a:latin typeface="Times New Roman" panose="02020603050405020304" pitchFamily="18" charset="0"/>
                <a:cs typeface="Times New Roman" panose="02020603050405020304" pitchFamily="18" charset="0"/>
              </a:rPr>
              <a:t>	</a:t>
            </a:r>
            <a:r>
              <a:rPr lang="en-US" sz="2000" spc="-20" dirty="0">
                <a:latin typeface="Times New Roman" panose="02020603050405020304" pitchFamily="18" charset="0"/>
                <a:cs typeface="Times New Roman" panose="02020603050405020304" pitchFamily="18" charset="0"/>
              </a:rPr>
              <a:t>t</a:t>
            </a:r>
            <a:r>
              <a:rPr lang="en-US" sz="2000" spc="110" dirty="0">
                <a:latin typeface="Times New Roman" panose="02020603050405020304" pitchFamily="18" charset="0"/>
                <a:cs typeface="Times New Roman" panose="02020603050405020304" pitchFamily="18" charset="0"/>
              </a:rPr>
              <a:t>h</a:t>
            </a:r>
            <a:r>
              <a:rPr lang="en-US" sz="2000" spc="10" dirty="0">
                <a:latin typeface="Times New Roman" panose="02020603050405020304" pitchFamily="18" charset="0"/>
                <a:cs typeface="Times New Roman" panose="02020603050405020304" pitchFamily="18" charset="0"/>
              </a:rPr>
              <a:t>e</a:t>
            </a:r>
            <a:r>
              <a:rPr lang="en-US" sz="2000" dirty="0">
                <a:latin typeface="Times New Roman" panose="02020603050405020304" pitchFamily="18" charset="0"/>
                <a:cs typeface="Times New Roman" panose="02020603050405020304" pitchFamily="18" charset="0"/>
              </a:rPr>
              <a:t>	</a:t>
            </a:r>
            <a:r>
              <a:rPr lang="en-US" sz="2000" spc="114" dirty="0">
                <a:latin typeface="Times New Roman" panose="02020603050405020304" pitchFamily="18" charset="0"/>
                <a:cs typeface="Times New Roman" panose="02020603050405020304" pitchFamily="18" charset="0"/>
              </a:rPr>
              <a:t>h</a:t>
            </a:r>
            <a:r>
              <a:rPr lang="en-US" sz="2000" spc="40" dirty="0">
                <a:latin typeface="Times New Roman" panose="02020603050405020304" pitchFamily="18" charset="0"/>
                <a:cs typeface="Times New Roman" panose="02020603050405020304" pitchFamily="18" charset="0"/>
              </a:rPr>
              <a:t>ea</a:t>
            </a:r>
            <a:r>
              <a:rPr lang="en-US" sz="2000" spc="-90" dirty="0">
                <a:latin typeface="Times New Roman" panose="02020603050405020304" pitchFamily="18" charset="0"/>
                <a:cs typeface="Times New Roman" panose="02020603050405020304" pitchFamily="18" charset="0"/>
              </a:rPr>
              <a:t>l</a:t>
            </a:r>
            <a:r>
              <a:rPr lang="en-US" sz="2000" spc="-15" dirty="0">
                <a:latin typeface="Times New Roman" panose="02020603050405020304" pitchFamily="18" charset="0"/>
                <a:cs typeface="Times New Roman" panose="02020603050405020304" pitchFamily="18" charset="0"/>
              </a:rPr>
              <a:t>t</a:t>
            </a:r>
            <a:r>
              <a:rPr lang="en-US" sz="2000" spc="5" dirty="0">
                <a:latin typeface="Times New Roman" panose="02020603050405020304" pitchFamily="18" charset="0"/>
                <a:cs typeface="Times New Roman" panose="02020603050405020304" pitchFamily="18" charset="0"/>
              </a:rPr>
              <a:t>h  members.</a:t>
            </a:r>
          </a:p>
          <a:p>
            <a:pPr marL="355600" marR="11430" indent="-343535" algn="just">
              <a:lnSpc>
                <a:spcPct val="101299"/>
              </a:lnSpc>
              <a:spcBef>
                <a:spcPts val="710"/>
              </a:spcBef>
              <a:buFontTx/>
              <a:buChar char="•"/>
              <a:tabLst>
                <a:tab pos="356235" algn="l"/>
              </a:tabLst>
            </a:pPr>
            <a:r>
              <a:rPr lang="en-US" sz="2000" spc="5" dirty="0">
                <a:latin typeface="Times New Roman" panose="02020603050405020304" pitchFamily="18" charset="0"/>
                <a:cs typeface="Times New Roman" panose="02020603050405020304" pitchFamily="18" charset="0"/>
              </a:rPr>
              <a:t>Taking disciplinary </a:t>
            </a:r>
            <a:r>
              <a:rPr lang="en-US" sz="2000" spc="5" dirty="0" smtClean="0">
                <a:latin typeface="Times New Roman" panose="02020603050405020304" pitchFamily="18" charset="0"/>
                <a:cs typeface="Times New Roman" panose="02020603050405020304" pitchFamily="18" charset="0"/>
              </a:rPr>
              <a:t>action</a:t>
            </a:r>
          </a:p>
          <a:p>
            <a:pPr marL="355600" marR="11430" indent="-343535" algn="just">
              <a:lnSpc>
                <a:spcPct val="101299"/>
              </a:lnSpc>
              <a:spcBef>
                <a:spcPts val="710"/>
              </a:spcBef>
              <a:buFontTx/>
              <a:buChar char="•"/>
              <a:tabLst>
                <a:tab pos="356235" algn="l"/>
              </a:tabLst>
            </a:pPr>
            <a:r>
              <a:rPr lang="en-US" sz="2000" spc="5" dirty="0" smtClean="0">
                <a:latin typeface="Times New Roman" panose="02020603050405020304" pitchFamily="18" charset="0"/>
                <a:cs typeface="Times New Roman" panose="02020603050405020304" pitchFamily="18" charset="0"/>
              </a:rPr>
              <a:t>Encouraging the qualities of co-operation and co-ordination among nursing personal</a:t>
            </a:r>
          </a:p>
          <a:p>
            <a:pPr marL="355600" marR="11430" indent="-343535" algn="just">
              <a:lnSpc>
                <a:spcPct val="101299"/>
              </a:lnSpc>
              <a:spcBef>
                <a:spcPts val="710"/>
              </a:spcBef>
              <a:buFontTx/>
              <a:buChar char="•"/>
              <a:tabLst>
                <a:tab pos="356235" algn="l"/>
              </a:tabLst>
            </a:pPr>
            <a:r>
              <a:rPr lang="en-US" sz="2000" spc="5" dirty="0" smtClean="0">
                <a:latin typeface="Times New Roman" panose="02020603050405020304" pitchFamily="18" charset="0"/>
                <a:cs typeface="Times New Roman" panose="02020603050405020304" pitchFamily="18" charset="0"/>
              </a:rPr>
              <a:t>Improving the standard of patient care in the hospital</a:t>
            </a:r>
          </a:p>
          <a:p>
            <a:pPr marL="355600" marR="11430" indent="-343535" algn="just">
              <a:lnSpc>
                <a:spcPct val="101299"/>
              </a:lnSpc>
              <a:spcBef>
                <a:spcPts val="710"/>
              </a:spcBef>
              <a:buFontTx/>
              <a:buChar char="•"/>
              <a:tabLst>
                <a:tab pos="356235" algn="l"/>
              </a:tabLst>
            </a:pPr>
            <a:r>
              <a:rPr lang="en-US" sz="2000" spc="-5" dirty="0">
                <a:latin typeface="Times New Roman" panose="02020603050405020304" pitchFamily="18" charset="0"/>
                <a:cs typeface="Times New Roman" panose="02020603050405020304" pitchFamily="18" charset="0"/>
              </a:rPr>
              <a:t>Field </a:t>
            </a:r>
            <a:r>
              <a:rPr lang="en-US" sz="2000" dirty="0">
                <a:latin typeface="Times New Roman" panose="02020603050405020304" pitchFamily="18" charset="0"/>
                <a:cs typeface="Times New Roman" panose="02020603050405020304" pitchFamily="18" charset="0"/>
              </a:rPr>
              <a:t>visit </a:t>
            </a:r>
            <a:r>
              <a:rPr lang="en-US" sz="2000" spc="-15" dirty="0">
                <a:latin typeface="Times New Roman" panose="02020603050405020304" pitchFamily="18" charset="0"/>
                <a:cs typeface="Times New Roman" panose="02020603050405020304" pitchFamily="18" charset="0"/>
              </a:rPr>
              <a:t>at  </a:t>
            </a:r>
            <a:r>
              <a:rPr lang="en-US" sz="2000" spc="10" dirty="0">
                <a:latin typeface="Times New Roman" panose="02020603050405020304" pitchFamily="18" charset="0"/>
                <a:cs typeface="Times New Roman" panose="02020603050405020304" pitchFamily="18" charset="0"/>
              </a:rPr>
              <a:t>least</a:t>
            </a:r>
            <a:r>
              <a:rPr lang="en-US" sz="2000" spc="780" dirty="0">
                <a:latin typeface="Times New Roman" panose="02020603050405020304" pitchFamily="18" charset="0"/>
                <a:cs typeface="Times New Roman" panose="02020603050405020304" pitchFamily="18" charset="0"/>
              </a:rPr>
              <a:t> </a:t>
            </a:r>
            <a:r>
              <a:rPr lang="en-US" sz="2000" spc="15" dirty="0">
                <a:latin typeface="Times New Roman" panose="02020603050405020304" pitchFamily="18" charset="0"/>
                <a:cs typeface="Times New Roman" panose="02020603050405020304" pitchFamily="18" charset="0"/>
              </a:rPr>
              <a:t>four </a:t>
            </a:r>
            <a:r>
              <a:rPr lang="en-US" sz="2000" spc="25" dirty="0">
                <a:latin typeface="Times New Roman" panose="02020603050405020304" pitchFamily="18" charset="0"/>
                <a:cs typeface="Times New Roman" panose="02020603050405020304" pitchFamily="18" charset="0"/>
              </a:rPr>
              <a:t>times </a:t>
            </a:r>
            <a:r>
              <a:rPr lang="en-US" sz="2000" spc="10" dirty="0">
                <a:latin typeface="Times New Roman" panose="02020603050405020304" pitchFamily="18" charset="0"/>
                <a:cs typeface="Times New Roman" panose="02020603050405020304" pitchFamily="18" charset="0"/>
              </a:rPr>
              <a:t>a  </a:t>
            </a:r>
            <a:r>
              <a:rPr lang="en-US" sz="2000" spc="20" dirty="0">
                <a:latin typeface="Times New Roman" panose="02020603050405020304" pitchFamily="18" charset="0"/>
                <a:cs typeface="Times New Roman" panose="02020603050405020304" pitchFamily="18" charset="0"/>
              </a:rPr>
              <a:t>month </a:t>
            </a:r>
            <a:r>
              <a:rPr lang="en-US" sz="2000" spc="-15" dirty="0">
                <a:latin typeface="Times New Roman" panose="02020603050405020304" pitchFamily="18" charset="0"/>
                <a:cs typeface="Times New Roman" panose="02020603050405020304" pitchFamily="18" charset="0"/>
              </a:rPr>
              <a:t>to  </a:t>
            </a:r>
            <a:r>
              <a:rPr lang="en-US" sz="2000" spc="20" dirty="0">
                <a:latin typeface="Times New Roman" panose="02020603050405020304" pitchFamily="18" charset="0"/>
                <a:cs typeface="Times New Roman" panose="02020603050405020304" pitchFamily="18" charset="0"/>
              </a:rPr>
              <a:t>supervise </a:t>
            </a:r>
            <a:r>
              <a:rPr lang="en-US" sz="2000" spc="15" dirty="0">
                <a:latin typeface="Times New Roman" panose="02020603050405020304" pitchFamily="18" charset="0"/>
                <a:cs typeface="Times New Roman" panose="02020603050405020304" pitchFamily="18" charset="0"/>
              </a:rPr>
              <a:t>each </a:t>
            </a:r>
            <a:r>
              <a:rPr lang="en-US" sz="2000" spc="10" dirty="0">
                <a:latin typeface="Times New Roman" panose="02020603050405020304" pitchFamily="18" charset="0"/>
                <a:cs typeface="Times New Roman" panose="02020603050405020304" pitchFamily="18" charset="0"/>
              </a:rPr>
              <a:t>staff </a:t>
            </a:r>
            <a:r>
              <a:rPr lang="en-US" sz="2000" spc="30" dirty="0">
                <a:latin typeface="Times New Roman" panose="02020603050405020304" pitchFamily="18" charset="0"/>
                <a:cs typeface="Times New Roman" panose="02020603050405020304" pitchFamily="18" charset="0"/>
              </a:rPr>
              <a:t>member </a:t>
            </a:r>
            <a:r>
              <a:rPr lang="en-US" sz="2000" dirty="0">
                <a:latin typeface="Times New Roman" panose="02020603050405020304" pitchFamily="18" charset="0"/>
                <a:cs typeface="Times New Roman" panose="02020603050405020304" pitchFamily="18" charset="0"/>
              </a:rPr>
              <a:t>in </a:t>
            </a:r>
            <a:r>
              <a:rPr lang="en-US" sz="2000" spc="5" dirty="0">
                <a:latin typeface="Times New Roman" panose="02020603050405020304" pitchFamily="18" charset="0"/>
                <a:cs typeface="Times New Roman" panose="02020603050405020304" pitchFamily="18" charset="0"/>
              </a:rPr>
              <a:t>sub </a:t>
            </a:r>
            <a:r>
              <a:rPr lang="en-US" sz="2000" spc="30" dirty="0" err="1">
                <a:latin typeface="Times New Roman" panose="02020603050405020304" pitchFamily="18" charset="0"/>
                <a:cs typeface="Times New Roman" panose="02020603050405020304" pitchFamily="18" charset="0"/>
              </a:rPr>
              <a:t>centres</a:t>
            </a:r>
            <a:r>
              <a:rPr lang="en-US" sz="2000" spc="30" dirty="0">
                <a:latin typeface="Times New Roman" panose="02020603050405020304" pitchFamily="18" charset="0"/>
                <a:cs typeface="Times New Roman" panose="02020603050405020304" pitchFamily="18" charset="0"/>
              </a:rPr>
              <a:t> </a:t>
            </a:r>
            <a:r>
              <a:rPr lang="en-US" sz="2000" spc="5" dirty="0">
                <a:latin typeface="Times New Roman" panose="02020603050405020304" pitchFamily="18" charset="0"/>
                <a:cs typeface="Times New Roman" panose="02020603050405020304" pitchFamily="18" charset="0"/>
              </a:rPr>
              <a:t>and  </a:t>
            </a:r>
            <a:r>
              <a:rPr lang="en-US" sz="2000" spc="30" dirty="0">
                <a:latin typeface="Times New Roman" panose="02020603050405020304" pitchFamily="18" charset="0"/>
                <a:cs typeface="Times New Roman" panose="02020603050405020304" pitchFamily="18" charset="0"/>
              </a:rPr>
              <a:t>PHCs </a:t>
            </a:r>
            <a:r>
              <a:rPr lang="en-US" sz="2000" spc="5" dirty="0">
                <a:latin typeface="Times New Roman" panose="02020603050405020304" pitchFamily="18" charset="0"/>
                <a:cs typeface="Times New Roman" panose="02020603050405020304" pitchFamily="18" charset="0"/>
              </a:rPr>
              <a:t>and </a:t>
            </a:r>
            <a:r>
              <a:rPr lang="en-US" sz="2000" dirty="0">
                <a:latin typeface="Times New Roman" panose="02020603050405020304" pitchFamily="18" charset="0"/>
                <a:cs typeface="Times New Roman" panose="02020603050405020304" pitchFamily="18" charset="0"/>
              </a:rPr>
              <a:t>ensure </a:t>
            </a:r>
            <a:r>
              <a:rPr lang="en-US" sz="2000" spc="15" dirty="0">
                <a:latin typeface="Times New Roman" panose="02020603050405020304" pitchFamily="18" charset="0"/>
                <a:cs typeface="Times New Roman" panose="02020603050405020304" pitchFamily="18" charset="0"/>
              </a:rPr>
              <a:t>the </a:t>
            </a:r>
            <a:r>
              <a:rPr lang="en-US" sz="2000" spc="-20" dirty="0">
                <a:latin typeface="Times New Roman" panose="02020603050405020304" pitchFamily="18" charset="0"/>
                <a:cs typeface="Times New Roman" panose="02020603050405020304" pitchFamily="18" charset="0"/>
              </a:rPr>
              <a:t>quality</a:t>
            </a:r>
            <a:r>
              <a:rPr lang="en-US" sz="2000" spc="509" dirty="0">
                <a:latin typeface="Times New Roman" panose="02020603050405020304" pitchFamily="18" charset="0"/>
                <a:cs typeface="Times New Roman" panose="02020603050405020304" pitchFamily="18" charset="0"/>
              </a:rPr>
              <a:t> </a:t>
            </a:r>
            <a:r>
              <a:rPr lang="en-US" sz="2000" spc="-5" dirty="0" smtClean="0">
                <a:latin typeface="Times New Roman" panose="02020603050405020304" pitchFamily="18" charset="0"/>
                <a:cs typeface="Times New Roman" panose="02020603050405020304" pitchFamily="18" charset="0"/>
              </a:rPr>
              <a:t>care</a:t>
            </a:r>
          </a:p>
          <a:p>
            <a:pPr marL="355600" marR="11430" indent="-343535" algn="just">
              <a:lnSpc>
                <a:spcPct val="101299"/>
              </a:lnSpc>
              <a:spcBef>
                <a:spcPts val="710"/>
              </a:spcBef>
              <a:buFontTx/>
              <a:buChar char="•"/>
              <a:tabLst>
                <a:tab pos="356235" algn="l"/>
              </a:tabLst>
            </a:pPr>
            <a:r>
              <a:rPr lang="en-US" sz="2000" spc="15" dirty="0">
                <a:latin typeface="Times New Roman" panose="02020603050405020304" pitchFamily="18" charset="0"/>
                <a:cs typeface="Times New Roman" panose="02020603050405020304" pitchFamily="18" charset="0"/>
              </a:rPr>
              <a:t>Evaluation </a:t>
            </a:r>
            <a:r>
              <a:rPr lang="en-US" sz="2000" spc="60" dirty="0">
                <a:latin typeface="Times New Roman" panose="02020603050405020304" pitchFamily="18" charset="0"/>
                <a:cs typeface="Times New Roman" panose="02020603050405020304" pitchFamily="18" charset="0"/>
              </a:rPr>
              <a:t>of </a:t>
            </a:r>
            <a:r>
              <a:rPr lang="en-US" sz="2000" spc="20" dirty="0">
                <a:latin typeface="Times New Roman" panose="02020603050405020304" pitchFamily="18" charset="0"/>
                <a:cs typeface="Times New Roman" panose="02020603050405020304" pitchFamily="18" charset="0"/>
              </a:rPr>
              <a:t>nursing </a:t>
            </a:r>
            <a:r>
              <a:rPr lang="en-US" sz="2000" spc="15" dirty="0" smtClean="0">
                <a:latin typeface="Times New Roman" panose="02020603050405020304" pitchFamily="18" charset="0"/>
                <a:cs typeface="Times New Roman" panose="02020603050405020304" pitchFamily="18" charset="0"/>
              </a:rPr>
              <a:t>service </a:t>
            </a:r>
            <a:r>
              <a:rPr lang="en-US" sz="2000" spc="30" dirty="0" smtClean="0">
                <a:latin typeface="Times New Roman" panose="02020603050405020304" pitchFamily="18" charset="0"/>
                <a:cs typeface="Times New Roman" panose="02020603050405020304" pitchFamily="18" charset="0"/>
              </a:rPr>
              <a:t>. </a:t>
            </a:r>
            <a:r>
              <a:rPr lang="en-US" sz="2000" spc="55" dirty="0">
                <a:latin typeface="Times New Roman" panose="02020603050405020304" pitchFamily="18" charset="0"/>
                <a:cs typeface="Times New Roman" panose="02020603050405020304" pitchFamily="18" charset="0"/>
              </a:rPr>
              <a:t>She </a:t>
            </a:r>
            <a:r>
              <a:rPr lang="en-US" sz="2000" spc="25" dirty="0">
                <a:latin typeface="Times New Roman" panose="02020603050405020304" pitchFamily="18" charset="0"/>
                <a:cs typeface="Times New Roman" panose="02020603050405020304" pitchFamily="18" charset="0"/>
              </a:rPr>
              <a:t>plans </a:t>
            </a:r>
            <a:r>
              <a:rPr lang="en-US" sz="2000" spc="35" dirty="0">
                <a:latin typeface="Times New Roman" panose="02020603050405020304" pitchFamily="18" charset="0"/>
                <a:cs typeface="Times New Roman" panose="02020603050405020304" pitchFamily="18" charset="0"/>
              </a:rPr>
              <a:t>for </a:t>
            </a:r>
            <a:r>
              <a:rPr lang="en-US" sz="2000" spc="25" dirty="0">
                <a:latin typeface="Times New Roman" panose="02020603050405020304" pitchFamily="18" charset="0"/>
                <a:cs typeface="Times New Roman" panose="02020603050405020304" pitchFamily="18" charset="0"/>
              </a:rPr>
              <a:t>continuously </a:t>
            </a:r>
            <a:r>
              <a:rPr lang="en-US" sz="2000" spc="20" dirty="0">
                <a:latin typeface="Times New Roman" panose="02020603050405020304" pitchFamily="18" charset="0"/>
                <a:cs typeface="Times New Roman" panose="02020603050405020304" pitchFamily="18" charset="0"/>
              </a:rPr>
              <a:t>improving  </a:t>
            </a:r>
            <a:r>
              <a:rPr lang="en-US" sz="2000" spc="10" dirty="0">
                <a:latin typeface="Times New Roman" panose="02020603050405020304" pitchFamily="18" charset="0"/>
                <a:cs typeface="Times New Roman" panose="02020603050405020304" pitchFamily="18" charset="0"/>
              </a:rPr>
              <a:t>the </a:t>
            </a:r>
            <a:r>
              <a:rPr lang="en-US" sz="2000" spc="-20" dirty="0">
                <a:latin typeface="Times New Roman" panose="02020603050405020304" pitchFamily="18" charset="0"/>
                <a:cs typeface="Times New Roman" panose="02020603050405020304" pitchFamily="18" charset="0"/>
              </a:rPr>
              <a:t>quality </a:t>
            </a:r>
            <a:r>
              <a:rPr lang="en-US" sz="2000" spc="25" dirty="0">
                <a:latin typeface="Times New Roman" panose="02020603050405020304" pitchFamily="18" charset="0"/>
                <a:cs typeface="Times New Roman" panose="02020603050405020304" pitchFamily="18" charset="0"/>
              </a:rPr>
              <a:t>of </a:t>
            </a:r>
            <a:r>
              <a:rPr lang="en-US" sz="2000" spc="-20" dirty="0">
                <a:latin typeface="Times New Roman" panose="02020603050405020304" pitchFamily="18" charset="0"/>
                <a:cs typeface="Times New Roman" panose="02020603050405020304" pitchFamily="18" charset="0"/>
              </a:rPr>
              <a:t>client</a:t>
            </a:r>
            <a:r>
              <a:rPr lang="en-US" sz="2000" spc="-185" dirty="0">
                <a:latin typeface="Times New Roman" panose="02020603050405020304" pitchFamily="18" charset="0"/>
                <a:cs typeface="Times New Roman" panose="02020603050405020304" pitchFamily="18" charset="0"/>
              </a:rPr>
              <a:t> </a:t>
            </a:r>
            <a:r>
              <a:rPr lang="en-US" sz="2000" spc="-5" dirty="0">
                <a:latin typeface="Times New Roman" panose="02020603050405020304" pitchFamily="18" charset="0"/>
                <a:cs typeface="Times New Roman" panose="02020603050405020304" pitchFamily="18" charset="0"/>
              </a:rPr>
              <a:t>care</a:t>
            </a:r>
            <a:endParaRPr lang="en-US" sz="2000" spc="-5" dirty="0" smtClean="0">
              <a:latin typeface="Times New Roman" panose="02020603050405020304" pitchFamily="18" charset="0"/>
              <a:cs typeface="Times New Roman" panose="02020603050405020304" pitchFamily="18" charset="0"/>
            </a:endParaRPr>
          </a:p>
          <a:p>
            <a:pPr marL="355600" marR="11430" indent="-343535" algn="just">
              <a:lnSpc>
                <a:spcPct val="101299"/>
              </a:lnSpc>
              <a:spcBef>
                <a:spcPts val="710"/>
              </a:spcBef>
              <a:buFontTx/>
              <a:buChar char="•"/>
              <a:tabLst>
                <a:tab pos="356235" algn="l"/>
              </a:tabLst>
            </a:pPr>
            <a:endParaRPr lang="en-US" sz="2000"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6764924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338</TotalTime>
  <Words>1975</Words>
  <Application>Microsoft Office PowerPoint</Application>
  <PresentationFormat>On-screen Show (4:3)</PresentationFormat>
  <Paragraphs>277</Paragraphs>
  <Slides>47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47</vt:i4>
      </vt:variant>
    </vt:vector>
  </HeadingPairs>
  <TitlesOfParts>
    <vt:vector size="55" baseType="lpstr">
      <vt:lpstr>Arial</vt:lpstr>
      <vt:lpstr>Calibri</vt:lpstr>
      <vt:lpstr>Calibri Light</vt:lpstr>
      <vt:lpstr>Carlito</vt:lpstr>
      <vt:lpstr>Courier New</vt:lpstr>
      <vt:lpstr>Times New Roman</vt:lpstr>
      <vt:lpstr>Wingdings</vt:lpstr>
      <vt:lpstr>Office Theme</vt:lpstr>
      <vt:lpstr>PowerPoint Presentation</vt:lpstr>
      <vt:lpstr>LEARNING OBJECTIVES</vt:lpstr>
      <vt:lpstr>1. INTRODUCTION</vt:lpstr>
      <vt:lpstr>2. DEFINITION</vt:lpstr>
      <vt:lpstr>COMMUNITY HEALTH NURSING TEAM</vt:lpstr>
      <vt:lpstr>DISTRICT PUBLIC HEALTH NURSE (DPHN)</vt:lpstr>
      <vt:lpstr>PowerPoint Presentation</vt:lpstr>
      <vt:lpstr>PowerPoint Presentation</vt:lpstr>
      <vt:lpstr>PowerPoint Presentation</vt:lpstr>
      <vt:lpstr>PowerPoint Presentation</vt:lpstr>
      <vt:lpstr>PowerPoint Presentation</vt:lpstr>
      <vt:lpstr>PowerPoint Presentation</vt:lpstr>
      <vt:lpstr> PUBLIC HEALTH NURSE OFFICER( PHNO)</vt:lpstr>
      <vt:lpstr>PowerPoint Presentation</vt:lpstr>
      <vt:lpstr> HEALTH WORKER-(FEMALE) ANM/JPHN</vt:lpstr>
      <vt:lpstr>PowerPoint Presentation</vt:lpstr>
      <vt:lpstr>PowerPoint Presentation</vt:lpstr>
      <vt:lpstr>PowerPoint Presentation</vt:lpstr>
      <vt:lpstr>PowerPoint Presentation</vt:lpstr>
      <vt:lpstr>PowerPoint Presentation</vt:lpstr>
      <vt:lpstr>PowerPoint Presentation</vt:lpstr>
      <vt:lpstr>HEALTH WORKER( MALE)-JHI</vt:lpstr>
      <vt:lpstr>PowerPoint Presentation</vt:lpstr>
      <vt:lpstr>PowerPoint Presentation</vt:lpstr>
      <vt:lpstr>PowerPoint Presentation</vt:lpstr>
      <vt:lpstr>PowerPoint Presentation</vt:lpstr>
      <vt:lpstr>HEALTH ASSISTANTS (FEMALE)-  LHV</vt:lpstr>
      <vt:lpstr>PowerPoint Presentation</vt:lpstr>
      <vt:lpstr>PowerPoint Presentation</vt:lpstr>
      <vt:lpstr>PowerPoint Presentation</vt:lpstr>
      <vt:lpstr>PowerPoint Presentation</vt:lpstr>
      <vt:lpstr>PowerPoint Presentation</vt:lpstr>
      <vt:lpstr>Health assistant ( male)- HI</vt:lpstr>
      <vt:lpstr>PowerPoint Presentation</vt:lpstr>
      <vt:lpstr>PowerPoint Presentation</vt:lpstr>
      <vt:lpstr>PowerPoint Presentation</vt:lpstr>
      <vt:lpstr>ASHA- ACCREDITED SOCIAL  HEALTH ACTIVIST</vt:lpstr>
      <vt:lpstr>PowerPoint Presentation</vt:lpstr>
      <vt:lpstr>PowerPoint Presentation</vt:lpstr>
      <vt:lpstr>PowerPoint Presentation</vt:lpstr>
      <vt:lpstr>PowerPoint Presentation</vt:lpstr>
      <vt:lpstr>PowerPoint Presentation</vt:lpstr>
      <vt:lpstr>SUMMARY</vt:lpstr>
      <vt:lpstr>SUMMARY</vt:lpstr>
      <vt:lpstr>EXPECTED QUESTIONS</vt:lpstr>
      <vt:lpstr>REFERENCE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asus</cp:lastModifiedBy>
  <cp:revision>43</cp:revision>
  <dcterms:created xsi:type="dcterms:W3CDTF">2020-11-01T14:56:38Z</dcterms:created>
  <dcterms:modified xsi:type="dcterms:W3CDTF">2020-11-19T05:29:25Z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2020-05-13T00:00:00Z</vt:filetime>
  </property>
  <property fmtid="{D5CDD505-2E9C-101B-9397-08002B2CF9AE}" pid="3" name="LastSaved">
    <vt:filetime>2020-11-01T00:00:00Z</vt:filetime>
  </property>
</Properties>
</file>