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3"/>
  </p:notesMasterIdLst>
  <p:sldIdLst>
    <p:sldId id="257" r:id="rId4"/>
    <p:sldId id="306" r:id="rId5"/>
    <p:sldId id="307" r:id="rId6"/>
    <p:sldId id="259" r:id="rId7"/>
    <p:sldId id="260" r:id="rId8"/>
    <p:sldId id="262" r:id="rId9"/>
    <p:sldId id="263" r:id="rId10"/>
    <p:sldId id="264" r:id="rId11"/>
    <p:sldId id="273" r:id="rId12"/>
    <p:sldId id="265" r:id="rId13"/>
    <p:sldId id="266" r:id="rId14"/>
    <p:sldId id="267" r:id="rId15"/>
    <p:sldId id="268" r:id="rId16"/>
    <p:sldId id="269" r:id="rId17"/>
    <p:sldId id="270" r:id="rId18"/>
    <p:sldId id="271"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93" r:id="rId38"/>
    <p:sldId id="294" r:id="rId39"/>
    <p:sldId id="295" r:id="rId40"/>
    <p:sldId id="305" r:id="rId41"/>
    <p:sldId id="28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528"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CDC3C-2228-4EA0-8277-3912602086DA}" type="datetimeFigureOut">
              <a:rPr lang="en-US" smtClean="0"/>
              <a:pPr/>
              <a:t>10/20/2024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1D53DC-7BC8-4A84-B8C9-6E97E1D17B2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20483"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172"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11783-16BC-4E6C-BC99-953328FD7184}" type="slidenum">
              <a:rPr lang="pt-PT" smtClean="0"/>
              <a:pPr fontAlgn="base">
                <a:spcBef>
                  <a:spcPct val="0"/>
                </a:spcBef>
                <a:spcAft>
                  <a:spcPct val="0"/>
                </a:spcAft>
                <a:defRPr/>
              </a:pPr>
              <a:t>1</a:t>
            </a:fld>
            <a:endParaRPr lang="pt-P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21507"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196"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3C4594-76C6-41EE-A6ED-A7B61BBE80AB}" type="slidenum">
              <a:rPr lang="pt-PT" smtClean="0"/>
              <a:pPr fontAlgn="base">
                <a:spcBef>
                  <a:spcPct val="0"/>
                </a:spcBef>
                <a:spcAft>
                  <a:spcPct val="0"/>
                </a:spcAft>
                <a:defRPr/>
              </a:pPr>
              <a:t>5</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5A7E97-B7BD-4C21-A32D-1F1BC49ACDD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5A7E97-B7BD-4C21-A32D-1F1BC49ACDD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5A7E97-B7BD-4C21-A32D-1F1BC49ACDD5}"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52AA074-7A3B-496B-97D3-63AFA5147548}" type="datetimeFigureOut">
              <a:rPr lang="en-US" smtClean="0"/>
              <a:pPr/>
              <a:t>10/20/2024</a:t>
            </a:fld>
            <a:endParaRPr lang="en-IN"/>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IN"/>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25A7E97-B7BD-4C21-A32D-1F1BC49ACDD5}"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25A7E97-B7BD-4C21-A32D-1F1BC49ACDD5}" type="slidenum">
              <a:rPr lang="en-IN" smtClean="0"/>
              <a:pPr/>
              <a:t>‹#›</a:t>
            </a:fld>
            <a:endParaRPr lang="en-IN"/>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25A7E97-B7BD-4C21-A32D-1F1BC49ACDD5}" type="slidenum">
              <a:rPr lang="en-IN" smtClean="0"/>
              <a:pPr/>
              <a:t>‹#›</a:t>
            </a:fld>
            <a:endParaRPr lang="en-IN"/>
          </a:p>
        </p:txBody>
      </p:sp>
      <p:sp>
        <p:nvSpPr>
          <p:cNvPr id="14" name="Footer Placeholder 13"/>
          <p:cNvSpPr>
            <a:spLocks noGrp="1"/>
          </p:cNvSpPr>
          <p:nvPr>
            <p:ph type="ftr" sz="quarter" idx="12"/>
          </p:nvPr>
        </p:nvSpPr>
        <p:spPr/>
        <p:txBody>
          <a:bodyPr/>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A52AA074-7A3B-496B-97D3-63AFA5147548}" type="datetimeFigureOut">
              <a:rPr lang="en-US" smtClean="0"/>
              <a:pPr/>
              <a:t>10/20/2024</a:t>
            </a:fld>
            <a:endParaRPr lang="en-IN"/>
          </a:p>
        </p:txBody>
      </p:sp>
      <p:sp>
        <p:nvSpPr>
          <p:cNvPr id="10" name="Slide Number Placeholder 9"/>
          <p:cNvSpPr>
            <a:spLocks noGrp="1"/>
          </p:cNvSpPr>
          <p:nvPr>
            <p:ph type="sldNum" sz="quarter" idx="16"/>
          </p:nvPr>
        </p:nvSpPr>
        <p:spPr/>
        <p:txBody>
          <a:bodyPr rtlCol="0"/>
          <a:lstStyle/>
          <a:p>
            <a:fld id="{925A7E97-B7BD-4C21-A32D-1F1BC49ACDD5}" type="slidenum">
              <a:rPr lang="en-IN" smtClean="0"/>
              <a:pPr/>
              <a:t>‹#›</a:t>
            </a:fld>
            <a:endParaRPr lang="en-IN"/>
          </a:p>
        </p:txBody>
      </p:sp>
      <p:sp>
        <p:nvSpPr>
          <p:cNvPr id="12" name="Footer Placeholder 11"/>
          <p:cNvSpPr>
            <a:spLocks noGrp="1"/>
          </p:cNvSpPr>
          <p:nvPr>
            <p:ph type="ftr" sz="quarter" idx="17"/>
          </p:nvPr>
        </p:nvSpPr>
        <p:spPr/>
        <p:txBody>
          <a:bodyPr rtlCol="0"/>
          <a:lstStyle/>
          <a:p>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52AA074-7A3B-496B-97D3-63AFA5147548}" type="datetimeFigureOut">
              <a:rPr lang="en-US" smtClean="0"/>
              <a:pPr/>
              <a:t>10/20/2024</a:t>
            </a:fld>
            <a:endParaRPr lang="en-IN"/>
          </a:p>
        </p:txBody>
      </p:sp>
      <p:sp>
        <p:nvSpPr>
          <p:cNvPr id="12" name="Slide Number Placeholder 11"/>
          <p:cNvSpPr>
            <a:spLocks noGrp="1"/>
          </p:cNvSpPr>
          <p:nvPr>
            <p:ph type="sldNum" sz="quarter" idx="16"/>
          </p:nvPr>
        </p:nvSpPr>
        <p:spPr/>
        <p:txBody>
          <a:bodyPr rtlCol="0"/>
          <a:lstStyle/>
          <a:p>
            <a:fld id="{925A7E97-B7BD-4C21-A32D-1F1BC49ACDD5}" type="slidenum">
              <a:rPr lang="en-IN" smtClean="0"/>
              <a:pPr/>
              <a:t>‹#›</a:t>
            </a:fld>
            <a:endParaRPr lang="en-IN"/>
          </a:p>
        </p:txBody>
      </p:sp>
      <p:sp>
        <p:nvSpPr>
          <p:cNvPr id="14" name="Footer Placeholder 13"/>
          <p:cNvSpPr>
            <a:spLocks noGrp="1"/>
          </p:cNvSpPr>
          <p:nvPr>
            <p:ph type="ftr" sz="quarter" idx="17"/>
          </p:nvPr>
        </p:nvSpPr>
        <p:spPr/>
        <p:txBody>
          <a:bodyPr rtlCol="0"/>
          <a:lstStyle/>
          <a:p>
            <a:endParaRPr lang="en-IN"/>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25A7E97-B7BD-4C21-A32D-1F1BC49ACDD5}" type="slidenum">
              <a:rPr lang="en-IN" smtClean="0"/>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25A7E97-B7BD-4C21-A32D-1F1BC49ACDD5}" type="slidenum">
              <a:rPr lang="en-IN" smtClean="0"/>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25A7E97-B7BD-4C21-A32D-1F1BC49ACDD5}" type="slidenum">
              <a:rPr lang="en-IN" smtClean="0"/>
              <a:pPr/>
              <a:t>‹#›</a:t>
            </a:fld>
            <a:endParaRPr lang="en-IN"/>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5A7E97-B7BD-4C21-A32D-1F1BC49ACDD5}"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52AA074-7A3B-496B-97D3-63AFA5147548}" type="datetimeFigureOut">
              <a:rPr lang="en-US" smtClean="0"/>
              <a:pPr/>
              <a:t>10/20/2024</a:t>
            </a:fld>
            <a:endParaRPr lang="en-IN"/>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25A7E97-B7BD-4C21-A32D-1F1BC49ACDD5}" type="slidenum">
              <a:rPr lang="en-IN" smtClean="0"/>
              <a:pPr/>
              <a:t>‹#›</a:t>
            </a:fld>
            <a:endParaRPr lang="en-IN"/>
          </a:p>
        </p:txBody>
      </p:sp>
      <p:sp>
        <p:nvSpPr>
          <p:cNvPr id="14" name="Footer Placeholder 13"/>
          <p:cNvSpPr>
            <a:spLocks noGrp="1"/>
          </p:cNvSpPr>
          <p:nvPr>
            <p:ph type="ftr" sz="quarter" idx="12"/>
          </p:nvPr>
        </p:nvSpPr>
        <p:spPr>
          <a:xfrm>
            <a:off x="1600200" y="6248206"/>
            <a:ext cx="4572000" cy="365125"/>
          </a:xfrm>
        </p:spPr>
        <p:txBody>
          <a:bodyPr rtlCol="0"/>
          <a:lstStyle/>
          <a:p>
            <a:endParaRPr lang="en-IN"/>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5A7E97-B7BD-4C21-A32D-1F1BC49ACDD5}" type="slidenum">
              <a:rPr lang="en-IN" smtClean="0"/>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52AA074-7A3B-496B-97D3-63AFA5147548}" type="datetimeFigureOut">
              <a:rPr lang="en-US" smtClean="0"/>
              <a:pPr/>
              <a:t>10/20/2024</a:t>
            </a:fld>
            <a:endParaRPr lang="en-IN"/>
          </a:p>
        </p:txBody>
      </p:sp>
      <p:sp>
        <p:nvSpPr>
          <p:cNvPr id="5" name="Footer Placeholder 4"/>
          <p:cNvSpPr>
            <a:spLocks noGrp="1"/>
          </p:cNvSpPr>
          <p:nvPr>
            <p:ph type="ftr" sz="quarter" idx="11"/>
          </p:nvPr>
        </p:nvSpPr>
        <p:spPr>
          <a:xfrm>
            <a:off x="457201" y="6248207"/>
            <a:ext cx="5573483" cy="365125"/>
          </a:xfrm>
        </p:spPr>
        <p:txBody>
          <a:bodyPr/>
          <a:lstStyle/>
          <a:p>
            <a:endParaRPr lang="en-IN"/>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25A7E97-B7BD-4C21-A32D-1F1BC49ACDD5}"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A52AA074-7A3B-496B-97D3-63AFA5147548}" type="datetimeFigureOut">
              <a:rPr lang="en-US" smtClean="0"/>
              <a:pPr/>
              <a:t>10/20/2024</a:t>
            </a:fld>
            <a:endParaRPr lang="en-IN"/>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IN"/>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25A7E97-B7BD-4C21-A32D-1F1BC49ACDD5}" type="slidenum">
              <a:rPr lang="en-IN" smtClean="0"/>
              <a:pPr/>
              <a:t>‹#›</a:t>
            </a:fld>
            <a:endParaRPr lang="en-I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A52AA074-7A3B-496B-97D3-63AFA5147548}" type="datetimeFigureOut">
              <a:rPr lang="en-US" smtClean="0"/>
              <a:pPr/>
              <a:t>10/20/2024</a:t>
            </a:fld>
            <a:endParaRPr lang="en-IN"/>
          </a:p>
        </p:txBody>
      </p:sp>
      <p:sp>
        <p:nvSpPr>
          <p:cNvPr id="5" name="Footer Placeholder 4"/>
          <p:cNvSpPr>
            <a:spLocks noGrp="1"/>
          </p:cNvSpPr>
          <p:nvPr>
            <p:ph type="ftr" sz="quarter" idx="11"/>
          </p:nvPr>
        </p:nvSpPr>
        <p:spPr>
          <a:xfrm>
            <a:off x="457200" y="6480969"/>
            <a:ext cx="4260056" cy="300831"/>
          </a:xfrm>
        </p:spPr>
        <p:txBody>
          <a:bodyPr/>
          <a:lstStyle/>
          <a:p>
            <a:endParaRPr lang="en-IN"/>
          </a:p>
        </p:txBody>
      </p:sp>
      <p:sp>
        <p:nvSpPr>
          <p:cNvPr id="6" name="Slide Number Placeholder 5"/>
          <p:cNvSpPr>
            <a:spLocks noGrp="1"/>
          </p:cNvSpPr>
          <p:nvPr>
            <p:ph type="sldNum" sz="quarter" idx="12"/>
          </p:nvPr>
        </p:nvSpPr>
        <p:spPr/>
        <p:txBody>
          <a:bodyPr/>
          <a:lstStyle/>
          <a:p>
            <a:fld id="{925A7E97-B7BD-4C21-A32D-1F1BC49ACDD5}" type="slidenum">
              <a:rPr lang="en-IN" smtClean="0"/>
              <a:pPr/>
              <a:t>‹#›</a:t>
            </a:fld>
            <a:endParaRPr lang="en-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A52AA074-7A3B-496B-97D3-63AFA5147548}" type="datetimeFigureOut">
              <a:rPr lang="en-US" smtClean="0"/>
              <a:pPr/>
              <a:t>10/20/2024</a:t>
            </a:fld>
            <a:endParaRPr lang="en-IN"/>
          </a:p>
        </p:txBody>
      </p:sp>
      <p:sp>
        <p:nvSpPr>
          <p:cNvPr id="5" name="Footer Placeholder 4"/>
          <p:cNvSpPr>
            <a:spLocks noGrp="1"/>
          </p:cNvSpPr>
          <p:nvPr>
            <p:ph type="ftr" sz="quarter" idx="11"/>
          </p:nvPr>
        </p:nvSpPr>
        <p:spPr>
          <a:xfrm>
            <a:off x="2619376" y="6480969"/>
            <a:ext cx="4260056" cy="300831"/>
          </a:xfrm>
        </p:spPr>
        <p:txBody>
          <a:bodyPr/>
          <a:lstStyle/>
          <a:p>
            <a:endParaRPr lang="en-IN"/>
          </a:p>
        </p:txBody>
      </p:sp>
      <p:sp>
        <p:nvSpPr>
          <p:cNvPr id="6" name="Slide Number Placeholder 5"/>
          <p:cNvSpPr>
            <a:spLocks noGrp="1"/>
          </p:cNvSpPr>
          <p:nvPr>
            <p:ph type="sldNum" sz="quarter" idx="12"/>
          </p:nvPr>
        </p:nvSpPr>
        <p:spPr>
          <a:xfrm>
            <a:off x="8451056" y="809624"/>
            <a:ext cx="502920" cy="300831"/>
          </a:xfrm>
        </p:spPr>
        <p:txBody>
          <a:bodyPr/>
          <a:lstStyle/>
          <a:p>
            <a:fld id="{925A7E97-B7BD-4C21-A32D-1F1BC49ACDD5}" type="slidenum">
              <a:rPr lang="en-IN" smtClean="0"/>
              <a:pPr/>
              <a:t>‹#›</a:t>
            </a:fld>
            <a:endParaRPr lang="en-IN"/>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A52AA074-7A3B-496B-97D3-63AFA5147548}" type="datetimeFigureOut">
              <a:rPr lang="en-US" smtClean="0"/>
              <a:pPr/>
              <a:t>10/20/2024</a:t>
            </a:fld>
            <a:endParaRPr lang="en-IN"/>
          </a:p>
        </p:txBody>
      </p:sp>
      <p:sp>
        <p:nvSpPr>
          <p:cNvPr id="6" name="Footer Placeholder 5"/>
          <p:cNvSpPr>
            <a:spLocks noGrp="1"/>
          </p:cNvSpPr>
          <p:nvPr>
            <p:ph type="ftr" sz="quarter" idx="11"/>
          </p:nvPr>
        </p:nvSpPr>
        <p:spPr>
          <a:xfrm>
            <a:off x="457200" y="6480969"/>
            <a:ext cx="4260056" cy="301752"/>
          </a:xfrm>
        </p:spPr>
        <p:txBody>
          <a:bodyPr/>
          <a:lstStyle/>
          <a:p>
            <a:endParaRPr lang="en-IN"/>
          </a:p>
        </p:txBody>
      </p:sp>
      <p:sp>
        <p:nvSpPr>
          <p:cNvPr id="7" name="Slide Number Placeholder 6"/>
          <p:cNvSpPr>
            <a:spLocks noGrp="1"/>
          </p:cNvSpPr>
          <p:nvPr>
            <p:ph type="sldNum" sz="quarter" idx="12"/>
          </p:nvPr>
        </p:nvSpPr>
        <p:spPr>
          <a:xfrm>
            <a:off x="7589520" y="6480969"/>
            <a:ext cx="502920" cy="301752"/>
          </a:xfrm>
        </p:spPr>
        <p:txBody>
          <a:bodyPr/>
          <a:lstStyle/>
          <a:p>
            <a:fld id="{925A7E97-B7BD-4C21-A32D-1F1BC49ACDD5}" type="slidenum">
              <a:rPr lang="en-IN" smtClean="0"/>
              <a:pPr/>
              <a:t>‹#›</a:t>
            </a:fld>
            <a:endParaRPr lang="en-I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A52AA074-7A3B-496B-97D3-63AFA5147548}" type="datetimeFigureOut">
              <a:rPr lang="en-US" smtClean="0"/>
              <a:pPr/>
              <a:t>10/20/2024</a:t>
            </a:fld>
            <a:endParaRPr lang="en-IN"/>
          </a:p>
        </p:txBody>
      </p:sp>
      <p:sp>
        <p:nvSpPr>
          <p:cNvPr id="8" name="Footer Placeholder 7"/>
          <p:cNvSpPr>
            <a:spLocks noGrp="1"/>
          </p:cNvSpPr>
          <p:nvPr>
            <p:ph type="ftr" sz="quarter" idx="11"/>
          </p:nvPr>
        </p:nvSpPr>
        <p:spPr>
          <a:xfrm>
            <a:off x="457200" y="6480969"/>
            <a:ext cx="4261104" cy="301752"/>
          </a:xfrm>
        </p:spPr>
        <p:txBody>
          <a:bodyPr/>
          <a:lstStyle/>
          <a:p>
            <a:endParaRPr lang="en-IN"/>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25A7E97-B7BD-4C21-A32D-1F1BC49ACDD5}"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25A7E97-B7BD-4C21-A32D-1F1BC49ACDD5}" type="slidenum">
              <a:rPr lang="en-IN" smtClean="0"/>
              <a:pPr/>
              <a:t>‹#›</a:t>
            </a:fld>
            <a:endParaRPr lang="en-I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52AA074-7A3B-496B-97D3-63AFA5147548}" type="datetimeFigureOut">
              <a:rPr lang="en-US" smtClean="0"/>
              <a:pPr/>
              <a:t>10/20/2024</a:t>
            </a:fld>
            <a:endParaRPr lang="en-IN"/>
          </a:p>
        </p:txBody>
      </p:sp>
      <p:sp>
        <p:nvSpPr>
          <p:cNvPr id="3" name="Footer Placeholder 2"/>
          <p:cNvSpPr>
            <a:spLocks noGrp="1"/>
          </p:cNvSpPr>
          <p:nvPr>
            <p:ph type="ftr" sz="quarter" idx="11"/>
          </p:nvPr>
        </p:nvSpPr>
        <p:spPr>
          <a:xfrm>
            <a:off x="457200" y="6481890"/>
            <a:ext cx="4260056" cy="300831"/>
          </a:xfrm>
        </p:spPr>
        <p:txBody>
          <a:bodyPr/>
          <a:lstStyle/>
          <a:p>
            <a:endParaRPr lang="en-IN"/>
          </a:p>
        </p:txBody>
      </p:sp>
      <p:sp>
        <p:nvSpPr>
          <p:cNvPr id="4" name="Slide Number Placeholder 3"/>
          <p:cNvSpPr>
            <a:spLocks noGrp="1"/>
          </p:cNvSpPr>
          <p:nvPr>
            <p:ph type="sldNum" sz="quarter" idx="12"/>
          </p:nvPr>
        </p:nvSpPr>
        <p:spPr>
          <a:xfrm>
            <a:off x="7589520" y="6480969"/>
            <a:ext cx="502920" cy="301752"/>
          </a:xfrm>
        </p:spPr>
        <p:txBody>
          <a:bodyPr/>
          <a:lstStyle/>
          <a:p>
            <a:fld id="{925A7E97-B7BD-4C21-A32D-1F1BC49ACDD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5A7E97-B7BD-4C21-A32D-1F1BC49ACDD5}" type="slidenum">
              <a:rPr lang="en-IN" smtClean="0"/>
              <a:pPr/>
              <a:t>‹#›</a:t>
            </a:fld>
            <a:endParaRPr lang="en-I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A52AA074-7A3B-496B-97D3-63AFA5147548}" type="datetimeFigureOut">
              <a:rPr lang="en-US" smtClean="0"/>
              <a:pPr/>
              <a:t>10/20/2024</a:t>
            </a:fld>
            <a:endParaRPr lang="en-IN"/>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IN"/>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25A7E97-B7BD-4C21-A32D-1F1BC49ACDD5}"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A52AA074-7A3B-496B-97D3-63AFA5147548}" type="datetimeFigureOut">
              <a:rPr lang="en-US" smtClean="0"/>
              <a:pPr/>
              <a:t>10/20/2024</a:t>
            </a:fld>
            <a:endParaRPr lang="en-IN"/>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IN"/>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25A7E97-B7BD-4C21-A32D-1F1BC49ACDD5}"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5A7E97-B7BD-4C21-A32D-1F1BC49ACDD5}" type="slidenum">
              <a:rPr lang="en-IN" smtClean="0"/>
              <a:pPr/>
              <a:t>‹#›</a:t>
            </a:fld>
            <a:endParaRPr lang="en-I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5A7E97-B7BD-4C21-A32D-1F1BC49ACDD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5A7E97-B7BD-4C21-A32D-1F1BC49ACDD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25A7E97-B7BD-4C21-A32D-1F1BC49ACDD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25A7E97-B7BD-4C21-A32D-1F1BC49ACDD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25A7E97-B7BD-4C21-A32D-1F1BC49ACDD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5A7E97-B7BD-4C21-A32D-1F1BC49ACDD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2AA074-7A3B-496B-97D3-63AFA5147548}" type="datetimeFigureOut">
              <a:rPr lang="en-US" smtClean="0"/>
              <a:pPr/>
              <a:t>10/20/2024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5A7E97-B7BD-4C21-A32D-1F1BC49ACDD5}"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AA074-7A3B-496B-97D3-63AFA5147548}" type="datetimeFigureOut">
              <a:rPr lang="en-US" smtClean="0"/>
              <a:pPr/>
              <a:t>10/20/2024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A7E97-B7BD-4C21-A32D-1F1BC49ACDD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52AA074-7A3B-496B-97D3-63AFA5147548}" type="datetimeFigureOut">
              <a:rPr lang="en-US" smtClean="0"/>
              <a:pPr/>
              <a:t>10/20/2024</a:t>
            </a:fld>
            <a:endParaRPr lang="en-IN"/>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IN"/>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25A7E97-B7BD-4C21-A32D-1F1BC49ACDD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52AA074-7A3B-496B-97D3-63AFA5147548}" type="datetimeFigureOut">
              <a:rPr lang="en-US" smtClean="0"/>
              <a:pPr/>
              <a:t>10/20/2024</a:t>
            </a:fld>
            <a:endParaRPr lang="en-IN"/>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IN"/>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25A7E97-B7BD-4C21-A32D-1F1BC49ACDD5}"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wmf"/><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3.bin"/><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w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4.bin"/><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ângulo 43"/>
          <p:cNvSpPr/>
          <p:nvPr/>
        </p:nvSpPr>
        <p:spPr>
          <a:xfrm>
            <a:off x="0" y="0"/>
            <a:ext cx="611188" cy="6858000"/>
          </a:xfrm>
          <a:prstGeom prst="rect">
            <a:avLst/>
          </a:prstGeom>
          <a:solidFill>
            <a:srgbClr val="007F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5" name="Wave 12"/>
          <p:cNvSpPr/>
          <p:nvPr/>
        </p:nvSpPr>
        <p:spPr>
          <a:xfrm rot="5400000">
            <a:off x="-2097087" y="2781300"/>
            <a:ext cx="6858000" cy="1295400"/>
          </a:xfrm>
          <a:prstGeom prst="wave">
            <a:avLst>
              <a:gd name="adj1" fmla="val 20000"/>
              <a:gd name="adj2" fmla="val 0"/>
            </a:avLst>
          </a:prstGeom>
          <a:solidFill>
            <a:srgbClr val="E1F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4" name="Wave 17"/>
          <p:cNvSpPr/>
          <p:nvPr/>
        </p:nvSpPr>
        <p:spPr>
          <a:xfrm rot="5400000">
            <a:off x="-2348706" y="2817019"/>
            <a:ext cx="6858000" cy="1223962"/>
          </a:xfrm>
          <a:prstGeom prst="wave">
            <a:avLst>
              <a:gd name="adj1" fmla="val 20000"/>
              <a:gd name="adj2" fmla="val 0"/>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3" name="Wave 16"/>
          <p:cNvSpPr/>
          <p:nvPr/>
        </p:nvSpPr>
        <p:spPr>
          <a:xfrm rot="5400000">
            <a:off x="-2529681" y="2924969"/>
            <a:ext cx="6858000" cy="1008062"/>
          </a:xfrm>
          <a:prstGeom prst="wave">
            <a:avLst>
              <a:gd name="adj1" fmla="val 20000"/>
              <a:gd name="adj2"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2" name="Wave 14"/>
          <p:cNvSpPr/>
          <p:nvPr/>
        </p:nvSpPr>
        <p:spPr>
          <a:xfrm rot="5400000">
            <a:off x="-2799556" y="2870994"/>
            <a:ext cx="6858000" cy="1116012"/>
          </a:xfrm>
          <a:prstGeom prst="wave">
            <a:avLst>
              <a:gd name="adj1" fmla="val 20000"/>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cxnSp>
        <p:nvCxnSpPr>
          <p:cNvPr id="9" name="Conexão recta 8"/>
          <p:cNvCxnSpPr/>
          <p:nvPr/>
        </p:nvCxnSpPr>
        <p:spPr>
          <a:xfrm rot="5400000">
            <a:off x="-2601912" y="3429000"/>
            <a:ext cx="6858000" cy="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50825" y="3573463"/>
            <a:ext cx="1441450" cy="1439862"/>
          </a:xfrm>
          <a:prstGeom prst="ellipse">
            <a:avLst/>
          </a:prstGeom>
          <a:solidFill>
            <a:srgbClr val="007F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7" name="Oval 36"/>
          <p:cNvSpPr/>
          <p:nvPr/>
        </p:nvSpPr>
        <p:spPr>
          <a:xfrm>
            <a:off x="1258888" y="5300663"/>
            <a:ext cx="504825" cy="504825"/>
          </a:xfrm>
          <a:prstGeom prst="ellipse">
            <a:avLst/>
          </a:prstGeom>
          <a:solidFill>
            <a:srgbClr val="007F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8" name="Oval 37"/>
          <p:cNvSpPr/>
          <p:nvPr/>
        </p:nvSpPr>
        <p:spPr>
          <a:xfrm>
            <a:off x="1908175" y="5013325"/>
            <a:ext cx="287338" cy="287338"/>
          </a:xfrm>
          <a:prstGeom prst="ellipse">
            <a:avLst/>
          </a:prstGeom>
          <a:solidFill>
            <a:srgbClr val="007F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9" name="Oval 38"/>
          <p:cNvSpPr/>
          <p:nvPr/>
        </p:nvSpPr>
        <p:spPr>
          <a:xfrm>
            <a:off x="1619250" y="6165850"/>
            <a:ext cx="288925" cy="287338"/>
          </a:xfrm>
          <a:prstGeom prst="ellipse">
            <a:avLst/>
          </a:prstGeom>
          <a:solidFill>
            <a:srgbClr val="007F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40" name="Oval 39"/>
          <p:cNvSpPr/>
          <p:nvPr/>
        </p:nvSpPr>
        <p:spPr>
          <a:xfrm>
            <a:off x="1042988" y="5949950"/>
            <a:ext cx="144462" cy="142875"/>
          </a:xfrm>
          <a:prstGeom prst="ellipse">
            <a:avLst/>
          </a:prstGeom>
          <a:solidFill>
            <a:srgbClr val="007F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2061" name="Title 12"/>
          <p:cNvSpPr>
            <a:spLocks noGrp="1"/>
          </p:cNvSpPr>
          <p:nvPr>
            <p:ph type="ctrTitle"/>
          </p:nvPr>
        </p:nvSpPr>
        <p:spPr>
          <a:xfrm>
            <a:off x="762000" y="1981200"/>
            <a:ext cx="8077200" cy="1470025"/>
          </a:xfrm>
        </p:spPr>
        <p:txBody>
          <a:bodyPr>
            <a:normAutofit fontScale="90000"/>
          </a:bodyPr>
          <a:lstStyle/>
          <a:p>
            <a:pPr eaLnBrk="1" hangingPunct="1">
              <a:defRPr/>
            </a:pPr>
            <a:r>
              <a:rPr lang="en-US" sz="5400" b="1" dirty="0">
                <a:solidFill>
                  <a:schemeClr val="accent5">
                    <a:lumMod val="75000"/>
                  </a:schemeClr>
                </a:solidFill>
                <a:latin typeface="Comic Sans MS" pitchFamily="66" charset="0"/>
              </a:rPr>
              <a:t>PLAY &amp; CHILD DEVELOPMENT </a:t>
            </a:r>
          </a:p>
        </p:txBody>
      </p:sp>
      <p:pic>
        <p:nvPicPr>
          <p:cNvPr id="2062" name="Picture 2" descr="http://communities.canada.com/vancouversun/cfs-file.ashx/__key/CommunityServer.Components.PostAttachments/00.00.19.03.63/playground.JPG"/>
          <p:cNvPicPr>
            <a:picLocks noChangeAspect="1" noChangeArrowheads="1"/>
          </p:cNvPicPr>
          <p:nvPr/>
        </p:nvPicPr>
        <p:blipFill>
          <a:blip r:embed="rId3"/>
          <a:srcRect/>
          <a:stretch>
            <a:fillRect/>
          </a:stretch>
        </p:blipFill>
        <p:spPr bwMode="auto">
          <a:xfrm>
            <a:off x="5486400" y="4038600"/>
            <a:ext cx="3378200" cy="2535238"/>
          </a:xfrm>
          <a:prstGeom prst="rect">
            <a:avLst/>
          </a:prstGeom>
          <a:noFill/>
          <a:ln w="9525">
            <a:noFill/>
            <a:miter lim="800000"/>
            <a:headEnd/>
            <a:tailEnd/>
          </a:ln>
        </p:spPr>
      </p:pic>
      <p:pic>
        <p:nvPicPr>
          <p:cNvPr id="2065" name="Picture 8" descr="http://www.aqualeisure.com/site/assets/images/products/firstfitness/6965.jpg"/>
          <p:cNvPicPr>
            <a:picLocks noChangeAspect="1" noChangeArrowheads="1"/>
          </p:cNvPicPr>
          <p:nvPr/>
        </p:nvPicPr>
        <p:blipFill>
          <a:blip r:embed="rId4"/>
          <a:srcRect/>
          <a:stretch>
            <a:fillRect/>
          </a:stretch>
        </p:blipFill>
        <p:spPr bwMode="auto">
          <a:xfrm>
            <a:off x="1428728" y="0"/>
            <a:ext cx="2362200" cy="1968500"/>
          </a:xfrm>
          <a:prstGeom prst="rect">
            <a:avLst/>
          </a:prstGeom>
          <a:noFill/>
          <a:ln w="9525">
            <a:noFill/>
            <a:miter lim="800000"/>
            <a:headEnd/>
            <a:tailEnd/>
          </a:ln>
        </p:spPr>
      </p:pic>
      <p:pic>
        <p:nvPicPr>
          <p:cNvPr id="18" name="Picture 4" descr="MCj02326530000[1]"/>
          <p:cNvPicPr>
            <a:picLocks noChangeAspect="1" noChangeArrowheads="1"/>
          </p:cNvPicPr>
          <p:nvPr/>
        </p:nvPicPr>
        <p:blipFill>
          <a:blip r:embed="rId5"/>
          <a:srcRect/>
          <a:stretch>
            <a:fillRect/>
          </a:stretch>
        </p:blipFill>
        <p:spPr bwMode="auto">
          <a:xfrm>
            <a:off x="7072330" y="0"/>
            <a:ext cx="1890713" cy="17446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affective play</a:t>
            </a:r>
            <a:endParaRPr lang="en-IN" dirty="0"/>
          </a:p>
        </p:txBody>
      </p:sp>
      <p:sp>
        <p:nvSpPr>
          <p:cNvPr id="3" name="Content Placeholder 2"/>
          <p:cNvSpPr>
            <a:spLocks noGrp="1"/>
          </p:cNvSpPr>
          <p:nvPr>
            <p:ph idx="1"/>
          </p:nvPr>
        </p:nvSpPr>
        <p:spPr/>
        <p:txBody>
          <a:bodyPr/>
          <a:lstStyle/>
          <a:p>
            <a:r>
              <a:rPr lang="en-US" dirty="0"/>
              <a:t>Infants take pleasure in relationship with the people.  Infant response to adult talk and touch. They show </a:t>
            </a:r>
            <a:r>
              <a:rPr lang="en-US" dirty="0" err="1"/>
              <a:t>behaviours</a:t>
            </a:r>
            <a:r>
              <a:rPr lang="en-US" dirty="0"/>
              <a:t> like smiling, cooing etc.</a:t>
            </a:r>
            <a:endParaRPr lang="en-IN" dirty="0"/>
          </a:p>
        </p:txBody>
      </p:sp>
      <p:pic>
        <p:nvPicPr>
          <p:cNvPr id="4" name="Picture 16" descr="http://www.wvdhhr.org/rfts/sad_baby.jpg"/>
          <p:cNvPicPr>
            <a:picLocks noChangeAspect="1" noChangeArrowheads="1"/>
          </p:cNvPicPr>
          <p:nvPr/>
        </p:nvPicPr>
        <p:blipFill>
          <a:blip r:embed="rId2"/>
          <a:srcRect/>
          <a:stretch>
            <a:fillRect/>
          </a:stretch>
        </p:blipFill>
        <p:spPr bwMode="auto">
          <a:xfrm>
            <a:off x="4113189" y="4214818"/>
            <a:ext cx="5030811" cy="24939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Sense – pleasure play</a:t>
            </a:r>
            <a:endParaRPr lang="en-IN" b="1" dirty="0"/>
          </a:p>
        </p:txBody>
      </p:sp>
      <p:sp>
        <p:nvSpPr>
          <p:cNvPr id="3" name="Content Placeholder 2"/>
          <p:cNvSpPr>
            <a:spLocks noGrp="1"/>
          </p:cNvSpPr>
          <p:nvPr>
            <p:ph idx="1"/>
          </p:nvPr>
        </p:nvSpPr>
        <p:spPr>
          <a:xfrm>
            <a:off x="457200" y="1600200"/>
            <a:ext cx="8472518" cy="5043510"/>
          </a:xfrm>
        </p:spPr>
        <p:txBody>
          <a:bodyPr/>
          <a:lstStyle/>
          <a:p>
            <a:r>
              <a:rPr lang="en-US" dirty="0"/>
              <a:t>In this type objects in the environment- light and </a:t>
            </a:r>
            <a:r>
              <a:rPr lang="en-US" dirty="0" err="1"/>
              <a:t>colour</a:t>
            </a:r>
            <a:r>
              <a:rPr lang="en-US" dirty="0"/>
              <a:t>, tastes and odors, textures and consistencies- attract children’s attention, stimulate their senses and give pleasure.</a:t>
            </a:r>
          </a:p>
          <a:p>
            <a:pPr>
              <a:buNone/>
            </a:pPr>
            <a:r>
              <a:rPr lang="en-US" dirty="0"/>
              <a:t>  </a:t>
            </a:r>
            <a:r>
              <a:rPr lang="en-US" dirty="0" err="1"/>
              <a:t>eg</a:t>
            </a:r>
            <a:r>
              <a:rPr lang="en-US" dirty="0"/>
              <a:t>:- handling raw materials, body motions.</a:t>
            </a:r>
            <a:endParaRPr lang="en-IN" dirty="0"/>
          </a:p>
        </p:txBody>
      </p:sp>
      <p:pic>
        <p:nvPicPr>
          <p:cNvPr id="4" name="Picture 4" descr="MCBD09465_0000[1]"/>
          <p:cNvPicPr>
            <a:picLocks noChangeAspect="1" noChangeArrowheads="1"/>
          </p:cNvPicPr>
          <p:nvPr/>
        </p:nvPicPr>
        <p:blipFill>
          <a:blip r:embed="rId2"/>
          <a:srcRect/>
          <a:stretch>
            <a:fillRect/>
          </a:stretch>
        </p:blipFill>
        <p:spPr bwMode="auto">
          <a:xfrm>
            <a:off x="6286512" y="4471253"/>
            <a:ext cx="2857488" cy="2386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b="1" dirty="0"/>
              <a:t>Skill play</a:t>
            </a:r>
            <a:endParaRPr lang="en-IN" b="1" dirty="0"/>
          </a:p>
        </p:txBody>
      </p:sp>
      <p:sp>
        <p:nvSpPr>
          <p:cNvPr id="3" name="Content Placeholder 2"/>
          <p:cNvSpPr>
            <a:spLocks noGrp="1"/>
          </p:cNvSpPr>
          <p:nvPr>
            <p:ph idx="1"/>
          </p:nvPr>
        </p:nvSpPr>
        <p:spPr>
          <a:xfrm>
            <a:off x="0" y="1600200"/>
            <a:ext cx="9144000" cy="5257800"/>
          </a:xfrm>
        </p:spPr>
        <p:txBody>
          <a:bodyPr/>
          <a:lstStyle/>
          <a:p>
            <a:r>
              <a:rPr lang="en-US" dirty="0"/>
              <a:t>Children persistently demonstrate and exercise their newly acquired abilities through skill play, repeating an action over and over again. </a:t>
            </a:r>
          </a:p>
          <a:p>
            <a:pPr>
              <a:buNone/>
            </a:pPr>
            <a:r>
              <a:rPr lang="en-US" dirty="0"/>
              <a:t>           </a:t>
            </a:r>
            <a:r>
              <a:rPr lang="en-US" dirty="0" err="1"/>
              <a:t>Eg</a:t>
            </a:r>
            <a:r>
              <a:rPr lang="en-US" dirty="0"/>
              <a:t>:- learning to get in to a play car</a:t>
            </a:r>
            <a:endParaRPr lang="en-IN" dirty="0"/>
          </a:p>
        </p:txBody>
      </p:sp>
      <p:pic>
        <p:nvPicPr>
          <p:cNvPr id="4" name="Picture 3" descr="Picture 061.jpg"/>
          <p:cNvPicPr/>
          <p:nvPr/>
        </p:nvPicPr>
        <p:blipFill>
          <a:blip r:embed="rId2"/>
          <a:srcRect/>
          <a:stretch>
            <a:fillRect/>
          </a:stretch>
        </p:blipFill>
        <p:spPr bwMode="auto">
          <a:xfrm>
            <a:off x="6357950" y="0"/>
            <a:ext cx="2071670" cy="1441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preschool 025 (2).JPG"/>
          <p:cNvPicPr/>
          <p:nvPr/>
        </p:nvPicPr>
        <p:blipFill>
          <a:blip r:embed="rId3"/>
          <a:srcRect/>
          <a:stretch>
            <a:fillRect/>
          </a:stretch>
        </p:blipFill>
        <p:spPr bwMode="auto">
          <a:xfrm>
            <a:off x="6929422" y="4000504"/>
            <a:ext cx="2214578" cy="2857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Unoccupied </a:t>
            </a:r>
            <a:r>
              <a:rPr lang="en-US" dirty="0" err="1"/>
              <a:t>behaviour</a:t>
            </a:r>
            <a:endParaRPr lang="en-IN" dirty="0"/>
          </a:p>
        </p:txBody>
      </p:sp>
      <p:sp>
        <p:nvSpPr>
          <p:cNvPr id="3" name="Content Placeholder 2"/>
          <p:cNvSpPr>
            <a:spLocks noGrp="1"/>
          </p:cNvSpPr>
          <p:nvPr>
            <p:ph sz="quarter" idx="1"/>
          </p:nvPr>
        </p:nvSpPr>
        <p:spPr>
          <a:xfrm>
            <a:off x="0" y="1600200"/>
            <a:ext cx="9144000" cy="5257800"/>
          </a:xfrm>
        </p:spPr>
        <p:txBody>
          <a:bodyPr/>
          <a:lstStyle/>
          <a:p>
            <a:r>
              <a:rPr lang="en-US" dirty="0"/>
              <a:t>In unoccupied </a:t>
            </a:r>
            <a:r>
              <a:rPr lang="en-US" dirty="0" err="1"/>
              <a:t>behaviour</a:t>
            </a:r>
            <a:r>
              <a:rPr lang="en-US" dirty="0"/>
              <a:t> children are not playful but focusing their attention momentarily on anything that strikes their attention. Children day dream, fiddle with clothes or other objects or walk aimlessly.</a:t>
            </a:r>
            <a:endParaRPr lang="en-IN" dirty="0"/>
          </a:p>
        </p:txBody>
      </p:sp>
      <p:pic>
        <p:nvPicPr>
          <p:cNvPr id="5" name="Picture 18" descr="http://static.howstuffworks.com/gif/understanding-cognitive-and-social-development-in-a-newborn1.jpg"/>
          <p:cNvPicPr>
            <a:picLocks noChangeAspect="1" noChangeArrowheads="1"/>
          </p:cNvPicPr>
          <p:nvPr/>
        </p:nvPicPr>
        <p:blipFill>
          <a:blip r:embed="rId2"/>
          <a:srcRect/>
          <a:stretch>
            <a:fillRect/>
          </a:stretch>
        </p:blipFill>
        <p:spPr bwMode="auto">
          <a:xfrm>
            <a:off x="5000628" y="4071942"/>
            <a:ext cx="4143372" cy="278605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Dramatic or pretend play</a:t>
            </a:r>
            <a:endParaRPr lang="en-IN" b="1" dirty="0"/>
          </a:p>
        </p:txBody>
      </p:sp>
      <p:sp>
        <p:nvSpPr>
          <p:cNvPr id="3" name="Content Placeholder 2"/>
          <p:cNvSpPr>
            <a:spLocks noGrp="1"/>
          </p:cNvSpPr>
          <p:nvPr>
            <p:ph sz="quarter" idx="1"/>
          </p:nvPr>
        </p:nvSpPr>
        <p:spPr>
          <a:xfrm>
            <a:off x="214282" y="1643050"/>
            <a:ext cx="8929718" cy="5214950"/>
          </a:xfrm>
        </p:spPr>
        <p:txBody>
          <a:bodyPr/>
          <a:lstStyle/>
          <a:p>
            <a:r>
              <a:rPr lang="en-US" b="1" dirty="0"/>
              <a:t>It also known as symbolic play.</a:t>
            </a:r>
          </a:p>
          <a:p>
            <a:r>
              <a:rPr lang="en-US" b="1" dirty="0"/>
              <a:t>It start from late infancy(11-13 months)</a:t>
            </a:r>
          </a:p>
          <a:p>
            <a:r>
              <a:rPr lang="en-US" b="1" dirty="0" err="1"/>
              <a:t>Predominent</a:t>
            </a:r>
            <a:r>
              <a:rPr lang="en-US" b="1" dirty="0"/>
              <a:t> in preschool children.</a:t>
            </a:r>
          </a:p>
          <a:p>
            <a:r>
              <a:rPr lang="en-US" b="1" dirty="0"/>
              <a:t>By acting out events of daily life, children learn and practice the roles modeled by the members of the family and society.</a:t>
            </a:r>
            <a:endParaRPr lang="en-IN" b="1" dirty="0"/>
          </a:p>
        </p:txBody>
      </p:sp>
      <p:pic>
        <p:nvPicPr>
          <p:cNvPr id="4" name="Picture 4"/>
          <p:cNvPicPr>
            <a:picLocks noChangeAspect="1" noChangeArrowheads="1"/>
          </p:cNvPicPr>
          <p:nvPr/>
        </p:nvPicPr>
        <p:blipFill>
          <a:blip r:embed="rId2"/>
          <a:srcRect/>
          <a:stretch>
            <a:fillRect/>
          </a:stretch>
        </p:blipFill>
        <p:spPr bwMode="auto">
          <a:xfrm>
            <a:off x="5594350" y="4214818"/>
            <a:ext cx="3549650" cy="264318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FF0000"/>
                </a:solidFill>
              </a:rPr>
              <a:t>Games</a:t>
            </a:r>
            <a:r>
              <a:rPr lang="en-US" dirty="0"/>
              <a:t> </a:t>
            </a:r>
            <a:endParaRPr lang="en-IN" dirty="0"/>
          </a:p>
        </p:txBody>
      </p:sp>
      <p:sp>
        <p:nvSpPr>
          <p:cNvPr id="3" name="Content Placeholder 2"/>
          <p:cNvSpPr>
            <a:spLocks noGrp="1"/>
          </p:cNvSpPr>
          <p:nvPr>
            <p:ph sz="quarter" idx="1"/>
          </p:nvPr>
        </p:nvSpPr>
        <p:spPr>
          <a:xfrm>
            <a:off x="214282" y="1600200"/>
            <a:ext cx="8929718" cy="5043510"/>
          </a:xfrm>
        </p:spPr>
        <p:txBody>
          <a:bodyPr/>
          <a:lstStyle/>
          <a:p>
            <a:r>
              <a:rPr lang="en-US" b="1" dirty="0"/>
              <a:t>Imitative game:- pat- a- cake, peek-a- boo</a:t>
            </a:r>
          </a:p>
          <a:p>
            <a:endParaRPr lang="en-US" b="1" dirty="0"/>
          </a:p>
          <a:p>
            <a:r>
              <a:rPr lang="en-US" b="1" dirty="0"/>
              <a:t>Formal games: </a:t>
            </a:r>
          </a:p>
          <a:p>
            <a:endParaRPr lang="en-US" b="1" dirty="0"/>
          </a:p>
          <a:p>
            <a:r>
              <a:rPr lang="en-US" b="1" dirty="0"/>
              <a:t>Competitive game</a:t>
            </a:r>
            <a:endParaRPr lang="en-IN" b="1" dirty="0"/>
          </a:p>
        </p:txBody>
      </p:sp>
      <p:pic>
        <p:nvPicPr>
          <p:cNvPr id="4" name="Picture 6" descr="MCj03982590000[1]"/>
          <p:cNvPicPr>
            <a:picLocks noChangeAspect="1" noChangeArrowheads="1"/>
          </p:cNvPicPr>
          <p:nvPr/>
        </p:nvPicPr>
        <p:blipFill>
          <a:blip r:embed="rId2"/>
          <a:srcRect/>
          <a:stretch>
            <a:fillRect/>
          </a:stretch>
        </p:blipFill>
        <p:spPr bwMode="auto">
          <a:xfrm>
            <a:off x="6929454" y="0"/>
            <a:ext cx="1854200" cy="1485900"/>
          </a:xfrm>
          <a:prstGeom prst="rect">
            <a:avLst/>
          </a:prstGeom>
          <a:noFill/>
          <a:ln w="9525">
            <a:noFill/>
            <a:miter lim="800000"/>
            <a:headEnd/>
            <a:tailEnd/>
          </a:ln>
        </p:spPr>
      </p:pic>
      <p:pic>
        <p:nvPicPr>
          <p:cNvPr id="5" name="Picture 4" descr="Chapter 1 8 to 12 year old.JPG"/>
          <p:cNvPicPr/>
          <p:nvPr/>
        </p:nvPicPr>
        <p:blipFill>
          <a:blip r:embed="rId3"/>
          <a:srcRect/>
          <a:stretch>
            <a:fillRect/>
          </a:stretch>
        </p:blipFill>
        <p:spPr bwMode="auto">
          <a:xfrm>
            <a:off x="5572132" y="3000372"/>
            <a:ext cx="3286116" cy="385762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irc_mi" descr="http://t0.gstatic.com/images?q=tbn:ANd9GcTAHGfDBLPPNzJcYbqdCGA1TRp3Lwp08yZlDL_QShYCX1RSELZF"/>
          <p:cNvPicPr/>
          <p:nvPr/>
        </p:nvPicPr>
        <p:blipFill>
          <a:blip r:embed="rId4"/>
          <a:srcRect/>
          <a:stretch>
            <a:fillRect/>
          </a:stretch>
        </p:blipFill>
        <p:spPr bwMode="auto">
          <a:xfrm>
            <a:off x="428596" y="4500570"/>
            <a:ext cx="2786082" cy="2357430"/>
          </a:xfrm>
          <a:prstGeom prst="rect">
            <a:avLst/>
          </a:prstGeom>
          <a:noFill/>
          <a:ln w="9525">
            <a:noFill/>
            <a:miter lim="800000"/>
            <a:headEnd/>
            <a:tailEnd/>
          </a:ln>
        </p:spPr>
      </p:pic>
      <p:pic>
        <p:nvPicPr>
          <p:cNvPr id="48130" name="Picture 2" descr="http://4.bp.blogspot.com/-LueDYZ5EGz4/TvY5pWwxC6I/AAAAAAAACU4/APZ8y4Gd5fY/s1600/peekaboo.jpg"/>
          <p:cNvPicPr>
            <a:picLocks noChangeAspect="1" noChangeArrowheads="1"/>
          </p:cNvPicPr>
          <p:nvPr/>
        </p:nvPicPr>
        <p:blipFill>
          <a:blip r:embed="rId5"/>
          <a:srcRect/>
          <a:stretch>
            <a:fillRect/>
          </a:stretch>
        </p:blipFill>
        <p:spPr bwMode="auto">
          <a:xfrm>
            <a:off x="3357554" y="2214554"/>
            <a:ext cx="2214546" cy="171445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CHARACTER OF PLAY</a:t>
            </a:r>
            <a:endParaRPr lang="en-IN" b="1" dirty="0"/>
          </a:p>
        </p:txBody>
      </p:sp>
      <p:graphicFrame>
        <p:nvGraphicFramePr>
          <p:cNvPr id="8194" name="Object 2"/>
          <p:cNvGraphicFramePr>
            <a:graphicFrameLocks noGrp="1" noChangeAspect="1"/>
          </p:cNvGraphicFramePr>
          <p:nvPr>
            <p:ph sz="quarter" idx="1"/>
          </p:nvPr>
        </p:nvGraphicFramePr>
        <p:xfrm>
          <a:off x="142844" y="1521516"/>
          <a:ext cx="9032605" cy="5336484"/>
        </p:xfrm>
        <a:graphic>
          <a:graphicData uri="http://schemas.openxmlformats.org/presentationml/2006/ole">
            <mc:AlternateContent xmlns:mc="http://schemas.openxmlformats.org/markup-compatibility/2006">
              <mc:Choice xmlns:v="urn:schemas-microsoft-com:vml" Requires="v">
                <p:oleObj spid="_x0000_s8194" name="CorelDRAW" r:id="rId2" imgW="6707520" imgH="3432240" progId="">
                  <p:embed/>
                </p:oleObj>
              </mc:Choice>
              <mc:Fallback>
                <p:oleObj name="CorelDRAW" r:id="rId2" imgW="6707520" imgH="343224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44" y="1521516"/>
                        <a:ext cx="9032605" cy="533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looker play</a:t>
            </a:r>
            <a:endParaRPr lang="en-IN" dirty="0"/>
          </a:p>
        </p:txBody>
      </p:sp>
      <p:sp>
        <p:nvSpPr>
          <p:cNvPr id="3" name="Content Placeholder 2"/>
          <p:cNvSpPr>
            <a:spLocks noGrp="1"/>
          </p:cNvSpPr>
          <p:nvPr>
            <p:ph sz="quarter" idx="1"/>
          </p:nvPr>
        </p:nvSpPr>
        <p:spPr>
          <a:xfrm>
            <a:off x="142844" y="1600200"/>
            <a:ext cx="8623204" cy="4972072"/>
          </a:xfrm>
        </p:spPr>
        <p:txBody>
          <a:bodyPr/>
          <a:lstStyle/>
          <a:p>
            <a:r>
              <a:rPr lang="en-US" dirty="0"/>
              <a:t>Children watch what the other people are doing but make no attempt to enter in to the play activity. There is an active interest in observing the movements of others but make no effort to make close to or speak to them.</a:t>
            </a:r>
            <a:endParaRPr lang="en-IN" dirty="0"/>
          </a:p>
        </p:txBody>
      </p:sp>
      <p:pic>
        <p:nvPicPr>
          <p:cNvPr id="4" name="Picture 4" descr="http://www.wiu.edu/thecenter/art/artexpress/graphics/Calling%20on%20phone.jpg"/>
          <p:cNvPicPr>
            <a:picLocks noChangeAspect="1" noChangeArrowheads="1"/>
          </p:cNvPicPr>
          <p:nvPr/>
        </p:nvPicPr>
        <p:blipFill>
          <a:blip r:embed="rId2"/>
          <a:srcRect/>
          <a:stretch>
            <a:fillRect/>
          </a:stretch>
        </p:blipFill>
        <p:spPr bwMode="auto">
          <a:xfrm>
            <a:off x="6215074" y="3895725"/>
            <a:ext cx="2928926" cy="29622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Solitary play</a:t>
            </a:r>
            <a:endParaRPr lang="en-IN" b="1" dirty="0"/>
          </a:p>
        </p:txBody>
      </p:sp>
      <p:sp>
        <p:nvSpPr>
          <p:cNvPr id="3" name="Content Placeholder 2"/>
          <p:cNvSpPr>
            <a:spLocks noGrp="1"/>
          </p:cNvSpPr>
          <p:nvPr>
            <p:ph sz="quarter" idx="1"/>
          </p:nvPr>
        </p:nvSpPr>
        <p:spPr/>
        <p:txBody>
          <a:bodyPr/>
          <a:lstStyle/>
          <a:p>
            <a:r>
              <a:rPr lang="en-US" dirty="0"/>
              <a:t>Children play alone with toys different from those used by other children in the same area. They enjoy the presence of other children but make no effort to get close to or speak to them.</a:t>
            </a:r>
            <a:endParaRPr lang="en-IN" dirty="0"/>
          </a:p>
        </p:txBody>
      </p:sp>
      <p:pic>
        <p:nvPicPr>
          <p:cNvPr id="4" name="Picture 7" descr="MCj02321290000[1]"/>
          <p:cNvPicPr>
            <a:picLocks noChangeAspect="1" noChangeArrowheads="1"/>
          </p:cNvPicPr>
          <p:nvPr/>
        </p:nvPicPr>
        <p:blipFill>
          <a:blip r:embed="rId2"/>
          <a:srcRect/>
          <a:stretch>
            <a:fillRect/>
          </a:stretch>
        </p:blipFill>
        <p:spPr bwMode="auto">
          <a:xfrm>
            <a:off x="7532687" y="0"/>
            <a:ext cx="1611313" cy="1825625"/>
          </a:xfrm>
          <a:prstGeom prst="rect">
            <a:avLst/>
          </a:prstGeom>
          <a:noFill/>
          <a:ln w="9525">
            <a:noFill/>
            <a:miter lim="800000"/>
            <a:headEnd/>
            <a:tailEnd/>
          </a:ln>
        </p:spPr>
      </p:pic>
      <p:pic>
        <p:nvPicPr>
          <p:cNvPr id="6" name="Picture 6" descr="http://www.littlefirstactdiscovery.com/images/home_main.jpg"/>
          <p:cNvPicPr>
            <a:picLocks noChangeAspect="1" noChangeArrowheads="1"/>
          </p:cNvPicPr>
          <p:nvPr/>
        </p:nvPicPr>
        <p:blipFill>
          <a:blip r:embed="rId3"/>
          <a:srcRect/>
          <a:stretch>
            <a:fillRect/>
          </a:stretch>
        </p:blipFill>
        <p:spPr bwMode="auto">
          <a:xfrm>
            <a:off x="5429256" y="4071942"/>
            <a:ext cx="3714744" cy="278605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Paralell</a:t>
            </a:r>
            <a:r>
              <a:rPr lang="en-US" dirty="0"/>
              <a:t> play</a:t>
            </a:r>
            <a:endParaRPr lang="en-IN" dirty="0"/>
          </a:p>
        </p:txBody>
      </p:sp>
      <p:sp>
        <p:nvSpPr>
          <p:cNvPr id="3" name="Content Placeholder 2"/>
          <p:cNvSpPr>
            <a:spLocks noGrp="1"/>
          </p:cNvSpPr>
          <p:nvPr>
            <p:ph sz="quarter" idx="1"/>
          </p:nvPr>
        </p:nvSpPr>
        <p:spPr>
          <a:xfrm>
            <a:off x="285720" y="1600200"/>
            <a:ext cx="8858280" cy="5043510"/>
          </a:xfrm>
        </p:spPr>
        <p:txBody>
          <a:bodyPr/>
          <a:lstStyle/>
          <a:p>
            <a:r>
              <a:rPr lang="en-US" dirty="0"/>
              <a:t>Children play independently but among other children. They play with the toys like those the children around them are using, but they neither influencing nor being influenced by other children</a:t>
            </a:r>
          </a:p>
          <a:p>
            <a:r>
              <a:rPr lang="en-US" dirty="0"/>
              <a:t>There is no group association</a:t>
            </a:r>
          </a:p>
          <a:p>
            <a:r>
              <a:rPr lang="en-US" dirty="0"/>
              <a:t>It is the characteristics of the toddlers.</a:t>
            </a:r>
            <a:endParaRPr lang="en-IN" dirty="0"/>
          </a:p>
        </p:txBody>
      </p:sp>
      <p:pic>
        <p:nvPicPr>
          <p:cNvPr id="4" name="irc_mi" descr="http://t3.gstatic.com/images?q=tbn:ANd9GcTbaH-n0qBuR9z4Bag5QL5pEyEHzWrV06QSbAQoIaNZYwVybxf2CQ"/>
          <p:cNvPicPr/>
          <p:nvPr/>
        </p:nvPicPr>
        <p:blipFill>
          <a:blip r:embed="rId2"/>
          <a:srcRect/>
          <a:stretch>
            <a:fillRect/>
          </a:stretch>
        </p:blipFill>
        <p:spPr bwMode="auto">
          <a:xfrm>
            <a:off x="6500826" y="4143381"/>
            <a:ext cx="2643174" cy="2714620"/>
          </a:xfrm>
          <a:prstGeom prst="rect">
            <a:avLst/>
          </a:prstGeom>
          <a:noFill/>
          <a:ln w="9525">
            <a:noFill/>
            <a:miter lim="800000"/>
            <a:headEnd/>
            <a:tailEnd/>
          </a:ln>
        </p:spPr>
      </p:pic>
      <p:pic>
        <p:nvPicPr>
          <p:cNvPr id="5" name="Picture 5" descr="MCj01499590000[1]"/>
          <p:cNvPicPr>
            <a:picLocks noChangeAspect="1" noChangeArrowheads="1"/>
          </p:cNvPicPr>
          <p:nvPr/>
        </p:nvPicPr>
        <p:blipFill>
          <a:blip r:embed="rId3"/>
          <a:srcRect/>
          <a:stretch>
            <a:fillRect/>
          </a:stretch>
        </p:blipFill>
        <p:spPr bwMode="auto">
          <a:xfrm>
            <a:off x="7694482" y="142852"/>
            <a:ext cx="1449517" cy="135732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OBJECTIVES </a:t>
            </a:r>
          </a:p>
        </p:txBody>
      </p:sp>
      <p:sp>
        <p:nvSpPr>
          <p:cNvPr id="3" name="Content Placeholder 2"/>
          <p:cNvSpPr>
            <a:spLocks noGrp="1"/>
          </p:cNvSpPr>
          <p:nvPr>
            <p:ph idx="1"/>
          </p:nvPr>
        </p:nvSpPr>
        <p:spPr/>
        <p:txBody>
          <a:bodyPr/>
          <a:lstStyle/>
          <a:p>
            <a:pPr algn="just"/>
            <a:r>
              <a:rPr lang="en-IN" sz="2800" b="1" dirty="0"/>
              <a:t>General  Objective</a:t>
            </a:r>
            <a:r>
              <a:rPr lang="en-IN" sz="2800" dirty="0"/>
              <a:t>:- On  completion  of  class  student  will acquire in depth knowledge  regarding  play and can apply this knowledge in their practice with a positive attitude .</a:t>
            </a:r>
            <a:endParaRPr lang="en-US" sz="2800" dirty="0"/>
          </a:p>
          <a:p>
            <a:pPr marL="0" indent="0" algn="just">
              <a:buNone/>
            </a:pPr>
            <a:endParaRPr lang="en-US" dirty="0"/>
          </a:p>
        </p:txBody>
      </p:sp>
    </p:spTree>
    <p:extLst>
      <p:ext uri="{BB962C8B-B14F-4D97-AF65-F5344CB8AC3E}">
        <p14:creationId xmlns:p14="http://schemas.microsoft.com/office/powerpoint/2010/main" val="1701897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Associative play</a:t>
            </a:r>
            <a:endParaRPr lang="en-IN" b="1" dirty="0"/>
          </a:p>
        </p:txBody>
      </p:sp>
      <p:sp>
        <p:nvSpPr>
          <p:cNvPr id="3" name="Content Placeholder 2"/>
          <p:cNvSpPr>
            <a:spLocks noGrp="1"/>
          </p:cNvSpPr>
          <p:nvPr>
            <p:ph sz="quarter" idx="1"/>
          </p:nvPr>
        </p:nvSpPr>
        <p:spPr>
          <a:xfrm>
            <a:off x="0" y="1600200"/>
            <a:ext cx="9144000" cy="5257800"/>
          </a:xfrm>
        </p:spPr>
        <p:txBody>
          <a:bodyPr/>
          <a:lstStyle/>
          <a:p>
            <a:r>
              <a:rPr lang="en-US" dirty="0"/>
              <a:t>In associative play children play together and are engaged in similar or even identical activities , but there is no organization, division of labor, leadership assignment and mutual goal.</a:t>
            </a:r>
          </a:p>
          <a:p>
            <a:r>
              <a:rPr lang="en-US" dirty="0"/>
              <a:t>No group goal</a:t>
            </a:r>
          </a:p>
          <a:p>
            <a:r>
              <a:rPr lang="en-US" dirty="0"/>
              <a:t>Children borrow and lend play materials.</a:t>
            </a:r>
            <a:endParaRPr lang="en-IN" dirty="0"/>
          </a:p>
        </p:txBody>
      </p:sp>
      <p:pic>
        <p:nvPicPr>
          <p:cNvPr id="4" name="Picture 3" descr="preschool 041.JPG"/>
          <p:cNvPicPr/>
          <p:nvPr/>
        </p:nvPicPr>
        <p:blipFill>
          <a:blip r:embed="rId2"/>
          <a:srcRect/>
          <a:stretch>
            <a:fillRect/>
          </a:stretch>
        </p:blipFill>
        <p:spPr bwMode="auto">
          <a:xfrm>
            <a:off x="6572264" y="3357562"/>
            <a:ext cx="2571736" cy="3500438"/>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play</a:t>
            </a:r>
            <a:endParaRPr lang="en-IN" dirty="0"/>
          </a:p>
        </p:txBody>
      </p:sp>
      <p:sp>
        <p:nvSpPr>
          <p:cNvPr id="3" name="Content Placeholder 2"/>
          <p:cNvSpPr>
            <a:spLocks noGrp="1"/>
          </p:cNvSpPr>
          <p:nvPr>
            <p:ph sz="quarter" idx="1"/>
          </p:nvPr>
        </p:nvSpPr>
        <p:spPr>
          <a:xfrm>
            <a:off x="0" y="1600200"/>
            <a:ext cx="9144000" cy="5257800"/>
          </a:xfrm>
        </p:spPr>
        <p:txBody>
          <a:bodyPr/>
          <a:lstStyle/>
          <a:p>
            <a:r>
              <a:rPr lang="en-US" dirty="0"/>
              <a:t>It is organized </a:t>
            </a:r>
          </a:p>
          <a:p>
            <a:r>
              <a:rPr lang="en-US" dirty="0"/>
              <a:t>Child play in a group with the other children</a:t>
            </a:r>
          </a:p>
          <a:p>
            <a:r>
              <a:rPr lang="en-US" dirty="0"/>
              <a:t>They discuss the plan of activities for the accomplishment of goal</a:t>
            </a:r>
          </a:p>
          <a:p>
            <a:r>
              <a:rPr lang="en-US" dirty="0"/>
              <a:t>In this type there is a goal and their attainment required organization of activities, division of </a:t>
            </a:r>
            <a:r>
              <a:rPr lang="en-US" dirty="0" err="1"/>
              <a:t>labour</a:t>
            </a:r>
            <a:r>
              <a:rPr lang="en-US" dirty="0"/>
              <a:t> and role playing</a:t>
            </a:r>
          </a:p>
          <a:p>
            <a:r>
              <a:rPr lang="en-US" dirty="0" err="1"/>
              <a:t>Activiity</a:t>
            </a:r>
            <a:r>
              <a:rPr lang="en-US" dirty="0"/>
              <a:t> is controlled by one or two persons.</a:t>
            </a:r>
            <a:endParaRPr lang="en-IN" dirty="0"/>
          </a:p>
        </p:txBody>
      </p:sp>
      <p:pic>
        <p:nvPicPr>
          <p:cNvPr id="5" name="Picture 16" descr="http://www.sandbox-learning.com/images2/ss_friends2.jpg"/>
          <p:cNvPicPr>
            <a:picLocks noChangeAspect="1" noChangeArrowheads="1"/>
          </p:cNvPicPr>
          <p:nvPr/>
        </p:nvPicPr>
        <p:blipFill>
          <a:blip r:embed="rId2"/>
          <a:srcRect/>
          <a:stretch>
            <a:fillRect/>
          </a:stretch>
        </p:blipFill>
        <p:spPr bwMode="auto">
          <a:xfrm>
            <a:off x="6429388" y="0"/>
            <a:ext cx="2714612" cy="194466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play</a:t>
            </a:r>
            <a:endParaRPr lang="en-IN" dirty="0"/>
          </a:p>
        </p:txBody>
      </p:sp>
      <p:sp>
        <p:nvSpPr>
          <p:cNvPr id="3" name="Content Placeholder 2"/>
          <p:cNvSpPr>
            <a:spLocks noGrp="1"/>
          </p:cNvSpPr>
          <p:nvPr>
            <p:ph sz="quarter" idx="1"/>
          </p:nvPr>
        </p:nvSpPr>
        <p:spPr/>
        <p:txBody>
          <a:bodyPr/>
          <a:lstStyle/>
          <a:p>
            <a:pPr>
              <a:buNone/>
            </a:pPr>
            <a:r>
              <a:rPr lang="en-US" b="1" dirty="0"/>
              <a:t>Sensory motor development</a:t>
            </a:r>
          </a:p>
          <a:p>
            <a:r>
              <a:rPr lang="en-US" dirty="0"/>
              <a:t>Sensory motor activity is  the </a:t>
            </a:r>
            <a:r>
              <a:rPr lang="en-US" dirty="0" err="1"/>
              <a:t>predominent</a:t>
            </a:r>
            <a:r>
              <a:rPr lang="en-US" dirty="0"/>
              <a:t> form of play in infancy</a:t>
            </a:r>
          </a:p>
          <a:p>
            <a:r>
              <a:rPr lang="en-US" dirty="0"/>
              <a:t>Active play is essential for  muscle development</a:t>
            </a:r>
          </a:p>
          <a:p>
            <a:r>
              <a:rPr lang="en-US" dirty="0"/>
              <a:t>Children gain an impression of self and the world</a:t>
            </a:r>
            <a:endParaRPr lang="en-IN" dirty="0"/>
          </a:p>
        </p:txBody>
      </p:sp>
      <p:pic>
        <p:nvPicPr>
          <p:cNvPr id="4" name="Picture 18" descr="http://www.mylittlebun.com/images/stk_baby_ball.jpg"/>
          <p:cNvPicPr>
            <a:picLocks noChangeAspect="1" noChangeArrowheads="1"/>
          </p:cNvPicPr>
          <p:nvPr/>
        </p:nvPicPr>
        <p:blipFill>
          <a:blip r:embed="rId2"/>
          <a:srcRect/>
          <a:stretch>
            <a:fillRect/>
          </a:stretch>
        </p:blipFill>
        <p:spPr bwMode="auto">
          <a:xfrm>
            <a:off x="5929322" y="4541837"/>
            <a:ext cx="3214678" cy="23161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development</a:t>
            </a:r>
            <a:endParaRPr lang="en-IN" dirty="0"/>
          </a:p>
        </p:txBody>
      </p:sp>
      <p:sp>
        <p:nvSpPr>
          <p:cNvPr id="3" name="Content Placeholder 2"/>
          <p:cNvSpPr>
            <a:spLocks noGrp="1"/>
          </p:cNvSpPr>
          <p:nvPr>
            <p:ph sz="quarter" idx="1"/>
          </p:nvPr>
        </p:nvSpPr>
        <p:spPr>
          <a:xfrm>
            <a:off x="142844" y="1600200"/>
            <a:ext cx="8623204" cy="5257800"/>
          </a:xfrm>
        </p:spPr>
        <p:txBody>
          <a:bodyPr/>
          <a:lstStyle/>
          <a:p>
            <a:r>
              <a:rPr lang="en-US" dirty="0"/>
              <a:t>Through exploration and manipulation children learn colors, shapes, sizes, textures and the significance of objects.</a:t>
            </a:r>
          </a:p>
          <a:p>
            <a:r>
              <a:rPr lang="en-US" dirty="0"/>
              <a:t>They learn the significance of numbers and how to use them.</a:t>
            </a:r>
          </a:p>
          <a:p>
            <a:r>
              <a:rPr lang="en-US" dirty="0"/>
              <a:t>Play help to develop problem solving skills.</a:t>
            </a:r>
          </a:p>
          <a:p>
            <a:r>
              <a:rPr lang="en-US" dirty="0"/>
              <a:t>Play provides means to practice and expand language skills </a:t>
            </a:r>
          </a:p>
          <a:p>
            <a:r>
              <a:rPr lang="en-US" dirty="0"/>
              <a:t>Books, stories and collections expand knowledge and provide enjoyment.</a:t>
            </a:r>
            <a:endParaRPr lang="en-IN" dirty="0"/>
          </a:p>
        </p:txBody>
      </p:sp>
      <p:pic>
        <p:nvPicPr>
          <p:cNvPr id="4" name="Picture 2" descr="http://www.keepaboo.com/images/about_quote.jpg"/>
          <p:cNvPicPr>
            <a:picLocks noChangeAspect="1" noChangeArrowheads="1"/>
          </p:cNvPicPr>
          <p:nvPr/>
        </p:nvPicPr>
        <p:blipFill>
          <a:blip r:embed="rId2"/>
          <a:srcRect/>
          <a:stretch>
            <a:fillRect/>
          </a:stretch>
        </p:blipFill>
        <p:spPr bwMode="auto">
          <a:xfrm>
            <a:off x="6786578" y="214290"/>
            <a:ext cx="2000252" cy="12763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Socialization </a:t>
            </a:r>
            <a:endParaRPr lang="en-IN" dirty="0"/>
          </a:p>
        </p:txBody>
      </p:sp>
      <p:sp>
        <p:nvSpPr>
          <p:cNvPr id="3" name="Content Placeholder 2"/>
          <p:cNvSpPr>
            <a:spLocks noGrp="1"/>
          </p:cNvSpPr>
          <p:nvPr>
            <p:ph sz="quarter" idx="1"/>
          </p:nvPr>
        </p:nvSpPr>
        <p:spPr>
          <a:xfrm>
            <a:off x="0" y="1600200"/>
            <a:ext cx="9144000" cy="5257800"/>
          </a:xfrm>
        </p:spPr>
        <p:txBody>
          <a:bodyPr/>
          <a:lstStyle/>
          <a:p>
            <a:r>
              <a:rPr lang="en-US" dirty="0"/>
              <a:t>Through play children learn to establish social relationships and solve problems associated with these relationship.</a:t>
            </a:r>
          </a:p>
          <a:p>
            <a:r>
              <a:rPr lang="en-US" dirty="0"/>
              <a:t>They learn to give and take</a:t>
            </a:r>
          </a:p>
          <a:p>
            <a:r>
              <a:rPr lang="en-US" dirty="0"/>
              <a:t>They learn sex role that society expects them to full fill, as well as approved behavior.</a:t>
            </a:r>
            <a:endParaRPr lang="en-IN" dirty="0"/>
          </a:p>
        </p:txBody>
      </p:sp>
      <p:pic>
        <p:nvPicPr>
          <p:cNvPr id="4" name="Picture 16" descr="http://img.webmd.com/dtmcms/live/webmd/consumer_assets/site_images/articles/health_tools/baby_milestones_1_slideshow/getty_rr_photo_of_baby_talking.jpg"/>
          <p:cNvPicPr>
            <a:picLocks noChangeAspect="1" noChangeArrowheads="1"/>
          </p:cNvPicPr>
          <p:nvPr/>
        </p:nvPicPr>
        <p:blipFill>
          <a:blip r:embed="rId2"/>
          <a:srcRect/>
          <a:stretch>
            <a:fillRect/>
          </a:stretch>
        </p:blipFill>
        <p:spPr bwMode="auto">
          <a:xfrm>
            <a:off x="5429256" y="4071942"/>
            <a:ext cx="3714744" cy="2786058"/>
          </a:xfrm>
          <a:prstGeom prst="rect">
            <a:avLst/>
          </a:prstGeom>
          <a:noFill/>
          <a:ln w="9525">
            <a:noFill/>
            <a:miter lim="800000"/>
            <a:headEnd/>
            <a:tailEnd/>
          </a:ln>
        </p:spPr>
      </p:pic>
      <p:pic>
        <p:nvPicPr>
          <p:cNvPr id="5" name="Picture 5" descr="MCj02321110000[1]"/>
          <p:cNvPicPr>
            <a:picLocks noChangeAspect="1" noChangeArrowheads="1"/>
          </p:cNvPicPr>
          <p:nvPr/>
        </p:nvPicPr>
        <p:blipFill>
          <a:blip r:embed="rId3"/>
          <a:srcRect/>
          <a:stretch>
            <a:fillRect/>
          </a:stretch>
        </p:blipFill>
        <p:spPr bwMode="auto">
          <a:xfrm>
            <a:off x="7000892" y="0"/>
            <a:ext cx="1519238" cy="14303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Creativity </a:t>
            </a:r>
            <a:endParaRPr lang="en-IN" b="1" dirty="0"/>
          </a:p>
        </p:txBody>
      </p:sp>
      <p:sp>
        <p:nvSpPr>
          <p:cNvPr id="3" name="Content Placeholder 2"/>
          <p:cNvSpPr>
            <a:spLocks noGrp="1"/>
          </p:cNvSpPr>
          <p:nvPr>
            <p:ph sz="quarter" idx="1"/>
          </p:nvPr>
        </p:nvSpPr>
        <p:spPr>
          <a:xfrm>
            <a:off x="285720" y="1600200"/>
            <a:ext cx="8480328" cy="4900634"/>
          </a:xfrm>
        </p:spPr>
        <p:txBody>
          <a:bodyPr/>
          <a:lstStyle/>
          <a:p>
            <a:r>
              <a:rPr lang="en-US" dirty="0"/>
              <a:t>Children can experiment and try out their ideas in play.</a:t>
            </a:r>
          </a:p>
          <a:p>
            <a:r>
              <a:rPr lang="en-US" dirty="0"/>
              <a:t>After children feel the satisfaction of creating something new and different, they transfer this creative interest to situations outside the world of play.</a:t>
            </a:r>
            <a:endParaRPr lang="en-IN" dirty="0"/>
          </a:p>
        </p:txBody>
      </p:sp>
      <p:pic>
        <p:nvPicPr>
          <p:cNvPr id="4" name="Picture 18" descr="http://playonwords.com/wp-content/uploads/2009/05/play-hospital.jpg"/>
          <p:cNvPicPr>
            <a:picLocks noChangeAspect="1" noChangeArrowheads="1"/>
          </p:cNvPicPr>
          <p:nvPr/>
        </p:nvPicPr>
        <p:blipFill>
          <a:blip r:embed="rId2"/>
          <a:srcRect/>
          <a:stretch>
            <a:fillRect/>
          </a:stretch>
        </p:blipFill>
        <p:spPr bwMode="auto">
          <a:xfrm>
            <a:off x="5810259" y="4357695"/>
            <a:ext cx="3333741" cy="250030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awareness</a:t>
            </a:r>
            <a:endParaRPr lang="en-IN" dirty="0"/>
          </a:p>
        </p:txBody>
      </p:sp>
      <p:sp>
        <p:nvSpPr>
          <p:cNvPr id="3" name="Content Placeholder 2"/>
          <p:cNvSpPr>
            <a:spLocks noGrp="1"/>
          </p:cNvSpPr>
          <p:nvPr>
            <p:ph sz="quarter" idx="1"/>
          </p:nvPr>
        </p:nvSpPr>
        <p:spPr>
          <a:xfrm>
            <a:off x="0" y="1600200"/>
            <a:ext cx="8766048" cy="5257800"/>
          </a:xfrm>
        </p:spPr>
        <p:txBody>
          <a:bodyPr/>
          <a:lstStyle/>
          <a:p>
            <a:r>
              <a:rPr lang="en-US" dirty="0"/>
              <a:t>Beginning with active explorations of their bodies and awareness of themselves as separate from the mother.</a:t>
            </a:r>
          </a:p>
          <a:p>
            <a:r>
              <a:rPr lang="en-US" dirty="0"/>
              <a:t>Children learn who they are and their place in the world.</a:t>
            </a:r>
          </a:p>
          <a:p>
            <a:r>
              <a:rPr lang="en-US" dirty="0"/>
              <a:t>Children can regulate their own </a:t>
            </a:r>
            <a:r>
              <a:rPr lang="en-US" dirty="0" err="1"/>
              <a:t>behaviour</a:t>
            </a:r>
            <a:endParaRPr lang="en-US" dirty="0"/>
          </a:p>
          <a:p>
            <a:r>
              <a:rPr lang="en-US" dirty="0"/>
              <a:t>Compare their abilities with that of others.</a:t>
            </a:r>
            <a:endParaRPr lang="en-IN" dirty="0"/>
          </a:p>
        </p:txBody>
      </p:sp>
      <p:pic>
        <p:nvPicPr>
          <p:cNvPr id="4" name="irc_mi" descr="http://t2.gstatic.com/images?q=tbn:ANd9GcTb8UShBx_A-jStKKCqhjGCoVsNB-EYV_rPVSuq6Q5tfClzBVUl"/>
          <p:cNvPicPr/>
          <p:nvPr/>
        </p:nvPicPr>
        <p:blipFill>
          <a:blip r:embed="rId2"/>
          <a:srcRect/>
          <a:stretch>
            <a:fillRect/>
          </a:stretch>
        </p:blipFill>
        <p:spPr bwMode="auto">
          <a:xfrm>
            <a:off x="0" y="4572008"/>
            <a:ext cx="3214678" cy="2285992"/>
          </a:xfrm>
          <a:prstGeom prst="rect">
            <a:avLst/>
          </a:prstGeom>
          <a:noFill/>
          <a:ln w="9525">
            <a:noFill/>
            <a:miter lim="800000"/>
            <a:headEnd/>
            <a:tailEnd/>
          </a:ln>
        </p:spPr>
      </p:pic>
      <p:pic>
        <p:nvPicPr>
          <p:cNvPr id="5" name="Picture 4" descr="preschool 011.jpg"/>
          <p:cNvPicPr/>
          <p:nvPr/>
        </p:nvPicPr>
        <p:blipFill>
          <a:blip r:embed="rId3"/>
          <a:srcRect/>
          <a:stretch>
            <a:fillRect/>
          </a:stretch>
        </p:blipFill>
        <p:spPr bwMode="auto">
          <a:xfrm>
            <a:off x="7429499" y="0"/>
            <a:ext cx="1714501" cy="1537497"/>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Therapeutic value</a:t>
            </a:r>
            <a:endParaRPr lang="en-IN" b="1" dirty="0"/>
          </a:p>
        </p:txBody>
      </p:sp>
      <p:sp>
        <p:nvSpPr>
          <p:cNvPr id="3" name="Content Placeholder 2"/>
          <p:cNvSpPr>
            <a:spLocks noGrp="1"/>
          </p:cNvSpPr>
          <p:nvPr>
            <p:ph sz="quarter" idx="1"/>
          </p:nvPr>
        </p:nvSpPr>
        <p:spPr/>
        <p:txBody>
          <a:bodyPr/>
          <a:lstStyle/>
          <a:p>
            <a:r>
              <a:rPr lang="en-US" dirty="0"/>
              <a:t>Children can express emotions and release </a:t>
            </a:r>
            <a:r>
              <a:rPr lang="en-US" dirty="0" err="1"/>
              <a:t>unaceptable</a:t>
            </a:r>
            <a:r>
              <a:rPr lang="en-US" dirty="0"/>
              <a:t> impulses in a socially acceptable manner.</a:t>
            </a:r>
          </a:p>
          <a:p>
            <a:r>
              <a:rPr lang="en-US" dirty="0"/>
              <a:t>Through play children can able to communicate their needs, fears and desires that are unable to express with their limited language skills</a:t>
            </a:r>
            <a:endParaRPr lang="en-IN" dirty="0"/>
          </a:p>
        </p:txBody>
      </p:sp>
      <p:graphicFrame>
        <p:nvGraphicFramePr>
          <p:cNvPr id="9218" name="Object 2"/>
          <p:cNvGraphicFramePr>
            <a:graphicFrameLocks noChangeAspect="1"/>
          </p:cNvGraphicFramePr>
          <p:nvPr/>
        </p:nvGraphicFramePr>
        <p:xfrm>
          <a:off x="6072198" y="4143380"/>
          <a:ext cx="2536825" cy="2405063"/>
        </p:xfrm>
        <a:graphic>
          <a:graphicData uri="http://schemas.openxmlformats.org/presentationml/2006/ole">
            <mc:AlternateContent xmlns:mc="http://schemas.openxmlformats.org/markup-compatibility/2006">
              <mc:Choice xmlns:v="urn:schemas-microsoft-com:vml" Requires="v">
                <p:oleObj spid="_x0000_s9218" name="CorelDRAW" r:id="rId2" imgW="4005360" imgH="3797280" progId="">
                  <p:embed/>
                </p:oleObj>
              </mc:Choice>
              <mc:Fallback>
                <p:oleObj name="CorelDRAW" r:id="rId2" imgW="4005360" imgH="379728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98" y="4143380"/>
                        <a:ext cx="2536825"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Moral value</a:t>
            </a:r>
            <a:endParaRPr lang="en-IN" b="1" dirty="0">
              <a:solidFill>
                <a:srgbClr val="FF0000"/>
              </a:solidFill>
            </a:endParaRPr>
          </a:p>
        </p:txBody>
      </p:sp>
      <p:sp>
        <p:nvSpPr>
          <p:cNvPr id="3" name="Content Placeholder 2"/>
          <p:cNvSpPr>
            <a:spLocks noGrp="1"/>
          </p:cNvSpPr>
          <p:nvPr>
            <p:ph sz="quarter" idx="1"/>
          </p:nvPr>
        </p:nvSpPr>
        <p:spPr/>
        <p:txBody>
          <a:bodyPr/>
          <a:lstStyle/>
          <a:p>
            <a:r>
              <a:rPr lang="en-US" dirty="0"/>
              <a:t>Interactions with peers during play contributes significantly to their moral development training.</a:t>
            </a:r>
          </a:p>
          <a:p>
            <a:endParaRPr lang="en-IN" dirty="0"/>
          </a:p>
        </p:txBody>
      </p:sp>
      <p:pic>
        <p:nvPicPr>
          <p:cNvPr id="4" name="Picture 3" descr="SOCCCER1"/>
          <p:cNvPicPr/>
          <p:nvPr/>
        </p:nvPicPr>
        <p:blipFill>
          <a:blip r:embed="rId2"/>
          <a:srcRect/>
          <a:stretch>
            <a:fillRect/>
          </a:stretch>
        </p:blipFill>
        <p:spPr bwMode="auto">
          <a:xfrm>
            <a:off x="6143636" y="3786190"/>
            <a:ext cx="3000364" cy="3071810"/>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Others </a:t>
            </a:r>
            <a:endParaRPr lang="en-IN" dirty="0"/>
          </a:p>
        </p:txBody>
      </p:sp>
      <p:sp>
        <p:nvSpPr>
          <p:cNvPr id="3" name="Content Placeholder 2"/>
          <p:cNvSpPr>
            <a:spLocks noGrp="1"/>
          </p:cNvSpPr>
          <p:nvPr>
            <p:ph sz="quarter" idx="1"/>
          </p:nvPr>
        </p:nvSpPr>
        <p:spPr>
          <a:xfrm>
            <a:off x="0" y="1600200"/>
            <a:ext cx="9144000" cy="5257800"/>
          </a:xfrm>
        </p:spPr>
        <p:txBody>
          <a:bodyPr/>
          <a:lstStyle/>
          <a:p>
            <a:r>
              <a:rPr lang="en-US" dirty="0"/>
              <a:t>Play activities help the child to develop muscular coordination and communication skills.</a:t>
            </a:r>
          </a:p>
          <a:p>
            <a:r>
              <a:rPr lang="en-US" dirty="0"/>
              <a:t>Helps in maintaining the body weight.</a:t>
            </a:r>
          </a:p>
          <a:p>
            <a:r>
              <a:rPr lang="en-US" dirty="0"/>
              <a:t>Develops more definite and realistic concepts.</a:t>
            </a:r>
          </a:p>
          <a:p>
            <a:r>
              <a:rPr lang="en-US" dirty="0"/>
              <a:t>Helps the children to understand the world in which they live and to distinguish reality and fantasy.</a:t>
            </a:r>
          </a:p>
          <a:p>
            <a:r>
              <a:rPr lang="en-US" dirty="0"/>
              <a:t>Makes the children  to learn the problem solving  approach</a:t>
            </a:r>
            <a:endParaRPr lang="en-IN" dirty="0"/>
          </a:p>
        </p:txBody>
      </p:sp>
      <p:pic>
        <p:nvPicPr>
          <p:cNvPr id="4" name="Picture 3"/>
          <p:cNvPicPr/>
          <p:nvPr/>
        </p:nvPicPr>
        <p:blipFill>
          <a:blip r:embed="rId2"/>
          <a:srcRect r="16942"/>
          <a:stretch>
            <a:fillRect/>
          </a:stretch>
        </p:blipFill>
        <p:spPr bwMode="auto">
          <a:xfrm>
            <a:off x="6286513" y="0"/>
            <a:ext cx="2857488" cy="152854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a:xfrm>
            <a:off x="539552" y="1628800"/>
            <a:ext cx="8229600" cy="4525963"/>
          </a:xfrm>
        </p:spPr>
        <p:txBody>
          <a:bodyPr>
            <a:normAutofit fontScale="92500"/>
          </a:bodyPr>
          <a:lstStyle/>
          <a:p>
            <a:pPr marL="0" indent="0">
              <a:buNone/>
            </a:pPr>
            <a:r>
              <a:rPr lang="en-IN" b="1" dirty="0"/>
              <a:t>Specific  Objective:</a:t>
            </a:r>
            <a:r>
              <a:rPr lang="en-IN" dirty="0"/>
              <a:t>-  At the end of the class the student will be able to.</a:t>
            </a:r>
            <a:endParaRPr lang="en-US" dirty="0"/>
          </a:p>
          <a:p>
            <a:pPr lvl="0"/>
            <a:r>
              <a:rPr lang="en-IN" dirty="0"/>
              <a:t>define  the play </a:t>
            </a:r>
          </a:p>
          <a:p>
            <a:pPr lvl="0"/>
            <a:r>
              <a:rPr lang="en-IN" dirty="0"/>
              <a:t>classify the play</a:t>
            </a:r>
          </a:p>
          <a:p>
            <a:pPr lvl="0"/>
            <a:r>
              <a:rPr lang="en-IN" dirty="0"/>
              <a:t>explain the characteristics of different play </a:t>
            </a:r>
          </a:p>
          <a:p>
            <a:r>
              <a:rPr lang="en-IN" dirty="0"/>
              <a:t>discuss the functions of play </a:t>
            </a:r>
          </a:p>
          <a:p>
            <a:pPr lvl="0"/>
            <a:r>
              <a:rPr lang="en-US" dirty="0"/>
              <a:t>plan health education  for parents regarding the  selection  of age appropriate play materials </a:t>
            </a:r>
          </a:p>
          <a:p>
            <a:endParaRPr lang="en-US" dirty="0"/>
          </a:p>
        </p:txBody>
      </p:sp>
    </p:spTree>
    <p:extLst>
      <p:ext uri="{BB962C8B-B14F-4D97-AF65-F5344CB8AC3E}">
        <p14:creationId xmlns:p14="http://schemas.microsoft.com/office/powerpoint/2010/main" val="2918699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a:t>Cont.. </a:t>
            </a:r>
            <a:endParaRPr lang="en-IN" dirty="0"/>
          </a:p>
        </p:txBody>
      </p:sp>
      <p:sp>
        <p:nvSpPr>
          <p:cNvPr id="3" name="Content Placeholder 2"/>
          <p:cNvSpPr>
            <a:spLocks noGrp="1"/>
          </p:cNvSpPr>
          <p:nvPr>
            <p:ph sz="quarter" idx="1"/>
          </p:nvPr>
        </p:nvSpPr>
        <p:spPr>
          <a:xfrm>
            <a:off x="0" y="1600200"/>
            <a:ext cx="9144000" cy="5257800"/>
          </a:xfrm>
        </p:spPr>
        <p:txBody>
          <a:bodyPr/>
          <a:lstStyle/>
          <a:p>
            <a:r>
              <a:rPr lang="en-US" dirty="0"/>
              <a:t>Desirable personality traits will be acquired </a:t>
            </a:r>
            <a:r>
              <a:rPr lang="en-US" dirty="0" err="1"/>
              <a:t>eg</a:t>
            </a:r>
            <a:r>
              <a:rPr lang="en-US" dirty="0"/>
              <a:t>: cooperation, truthful and pleasantness.</a:t>
            </a:r>
          </a:p>
          <a:p>
            <a:r>
              <a:rPr lang="en-US" dirty="0"/>
              <a:t>Increases attention, concentration and ability in task oriented activities thus the child learns to control emotions.</a:t>
            </a:r>
          </a:p>
          <a:p>
            <a:r>
              <a:rPr lang="en-US" dirty="0"/>
              <a:t>Develops honesty, sportsman ship and compassion</a:t>
            </a:r>
          </a:p>
          <a:p>
            <a:r>
              <a:rPr lang="en-US" dirty="0"/>
              <a:t>It enables the child to develop characters such as self- control, self reliance and patience</a:t>
            </a:r>
          </a:p>
          <a:p>
            <a:endParaRPr lang="en-IN" dirty="0"/>
          </a:p>
        </p:txBody>
      </p:sp>
      <p:pic>
        <p:nvPicPr>
          <p:cNvPr id="4" name="Picture 3"/>
          <p:cNvPicPr/>
          <p:nvPr/>
        </p:nvPicPr>
        <p:blipFill>
          <a:blip r:embed="rId2"/>
          <a:srcRect/>
          <a:stretch>
            <a:fillRect/>
          </a:stretch>
        </p:blipFill>
        <p:spPr bwMode="auto">
          <a:xfrm>
            <a:off x="5857885" y="4786322"/>
            <a:ext cx="3286116" cy="207167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pPr algn="ctr"/>
            <a:r>
              <a:rPr lang="en-US" b="1" dirty="0"/>
              <a:t>STAGES OF PLAY DEVELOPMENT</a:t>
            </a:r>
            <a:endParaRPr lang="en-IN" b="1" dirty="0"/>
          </a:p>
        </p:txBody>
      </p:sp>
      <p:sp>
        <p:nvSpPr>
          <p:cNvPr id="3" name="Content Placeholder 2"/>
          <p:cNvSpPr>
            <a:spLocks noGrp="1"/>
          </p:cNvSpPr>
          <p:nvPr>
            <p:ph sz="quarter" idx="1"/>
          </p:nvPr>
        </p:nvSpPr>
        <p:spPr>
          <a:xfrm>
            <a:off x="0" y="1571612"/>
            <a:ext cx="9144000" cy="5286388"/>
          </a:xfrm>
        </p:spPr>
        <p:txBody>
          <a:bodyPr/>
          <a:lstStyle/>
          <a:p>
            <a:r>
              <a:rPr lang="en-US" b="1" dirty="0"/>
              <a:t>Exploratory stage</a:t>
            </a:r>
          </a:p>
          <a:p>
            <a:pPr>
              <a:buNone/>
            </a:pPr>
            <a:r>
              <a:rPr lang="en-US" dirty="0"/>
              <a:t>    from birth to three month infants enjoys play by seeing at people and objects, make random movements in grasping objects. After gaining voluntary control, child grasps, holds, examines objects within reach by creeping, crawling and walking.</a:t>
            </a:r>
            <a:endParaRPr lang="en-IN" dirty="0"/>
          </a:p>
        </p:txBody>
      </p:sp>
      <p:pic>
        <p:nvPicPr>
          <p:cNvPr id="4" name="Picture 3" descr="MPj01785330000[1]"/>
          <p:cNvPicPr/>
          <p:nvPr/>
        </p:nvPicPr>
        <p:blipFill>
          <a:blip r:embed="rId2"/>
          <a:srcRect/>
          <a:stretch>
            <a:fillRect/>
          </a:stretch>
        </p:blipFill>
        <p:spPr bwMode="auto">
          <a:xfrm>
            <a:off x="5000628" y="4071943"/>
            <a:ext cx="4143372" cy="27860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pPr algn="ctr"/>
            <a:r>
              <a:rPr lang="en-US" b="1" dirty="0"/>
              <a:t>Toy stage</a:t>
            </a:r>
            <a:endParaRPr lang="en-IN" b="1" dirty="0"/>
          </a:p>
        </p:txBody>
      </p:sp>
      <p:sp>
        <p:nvSpPr>
          <p:cNvPr id="3" name="Content Placeholder 2"/>
          <p:cNvSpPr>
            <a:spLocks noGrp="1"/>
          </p:cNvSpPr>
          <p:nvPr>
            <p:ph sz="quarter" idx="1"/>
          </p:nvPr>
        </p:nvSpPr>
        <p:spPr>
          <a:xfrm>
            <a:off x="0" y="1571612"/>
            <a:ext cx="9144000" cy="5286388"/>
          </a:xfrm>
        </p:spPr>
        <p:txBody>
          <a:bodyPr/>
          <a:lstStyle/>
          <a:p>
            <a:r>
              <a:rPr lang="en-US" dirty="0"/>
              <a:t>Toddler enjoys with toys and feels that their toys have life and capable of acting talking and feeling. Preschoolers and school age children enjoys cooperative, associative play.</a:t>
            </a:r>
            <a:endParaRPr lang="en-IN" dirty="0"/>
          </a:p>
        </p:txBody>
      </p:sp>
      <p:pic>
        <p:nvPicPr>
          <p:cNvPr id="4" name="irc_mi" descr="http://4.bp.blogspot.com/-QjJRYqQKCzI/UH-1rv7OVmI/AAAAAAAAE9A/RFCMFRpQ99E/s1600/toddler+play.jpg"/>
          <p:cNvPicPr/>
          <p:nvPr/>
        </p:nvPicPr>
        <p:blipFill>
          <a:blip r:embed="rId2"/>
          <a:srcRect/>
          <a:stretch>
            <a:fillRect/>
          </a:stretch>
        </p:blipFill>
        <p:spPr bwMode="auto">
          <a:xfrm>
            <a:off x="4500562" y="3714753"/>
            <a:ext cx="4643438" cy="314324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pPr algn="ctr"/>
            <a:r>
              <a:rPr lang="en-US" b="1" dirty="0"/>
              <a:t>PLAY STAGE</a:t>
            </a:r>
            <a:endParaRPr lang="en-IN" b="1" dirty="0"/>
          </a:p>
        </p:txBody>
      </p:sp>
      <p:sp>
        <p:nvSpPr>
          <p:cNvPr id="3" name="Content Placeholder 2"/>
          <p:cNvSpPr>
            <a:spLocks noGrp="1"/>
          </p:cNvSpPr>
          <p:nvPr>
            <p:ph sz="quarter" idx="1"/>
          </p:nvPr>
        </p:nvSpPr>
        <p:spPr>
          <a:xfrm>
            <a:off x="0" y="1600200"/>
            <a:ext cx="9144000" cy="5257800"/>
          </a:xfrm>
        </p:spPr>
        <p:txBody>
          <a:bodyPr/>
          <a:lstStyle/>
          <a:p>
            <a:r>
              <a:rPr lang="en-US" dirty="0"/>
              <a:t>Play becomes social and increases with age</a:t>
            </a:r>
          </a:p>
          <a:p>
            <a:r>
              <a:rPr lang="en-US" dirty="0"/>
              <a:t>Number of playmates decreases with age</a:t>
            </a:r>
          </a:p>
          <a:p>
            <a:r>
              <a:rPr lang="en-US" dirty="0"/>
              <a:t>As age advances the child engages their play activities with their own sex companions, follows rules, regulations in a formal manner.</a:t>
            </a:r>
            <a:endParaRPr lang="en-IN" dirty="0"/>
          </a:p>
        </p:txBody>
      </p:sp>
      <p:pic>
        <p:nvPicPr>
          <p:cNvPr id="4" name="Picture 3"/>
          <p:cNvPicPr/>
          <p:nvPr/>
        </p:nvPicPr>
        <p:blipFill>
          <a:blip r:embed="rId2"/>
          <a:srcRect/>
          <a:stretch>
            <a:fillRect/>
          </a:stretch>
        </p:blipFill>
        <p:spPr bwMode="auto">
          <a:xfrm>
            <a:off x="4997450" y="3898900"/>
            <a:ext cx="4146550" cy="29591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Day dream stage</a:t>
            </a:r>
            <a:endParaRPr lang="en-IN" b="1" dirty="0"/>
          </a:p>
        </p:txBody>
      </p:sp>
      <p:sp>
        <p:nvSpPr>
          <p:cNvPr id="3" name="Content Placeholder 2"/>
          <p:cNvSpPr>
            <a:spLocks noGrp="1"/>
          </p:cNvSpPr>
          <p:nvPr>
            <p:ph sz="quarter" idx="1"/>
          </p:nvPr>
        </p:nvSpPr>
        <p:spPr/>
        <p:txBody>
          <a:bodyPr/>
          <a:lstStyle/>
          <a:p>
            <a:r>
              <a:rPr lang="en-US" dirty="0"/>
              <a:t>Adolescent losses interest in games and sports also. Whatever their desires, hobbies in which they are interested, they will like to enjoy and live.</a:t>
            </a: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Selection and care of play materials</a:t>
            </a:r>
            <a:endParaRPr lang="en-IN" dirty="0"/>
          </a:p>
        </p:txBody>
      </p:sp>
      <p:sp>
        <p:nvSpPr>
          <p:cNvPr id="3" name="Content Placeholder 2"/>
          <p:cNvSpPr>
            <a:spLocks noGrp="1"/>
          </p:cNvSpPr>
          <p:nvPr>
            <p:ph sz="quarter" idx="1"/>
          </p:nvPr>
        </p:nvSpPr>
        <p:spPr/>
        <p:txBody>
          <a:bodyPr/>
          <a:lstStyle/>
          <a:p>
            <a:r>
              <a:rPr lang="en-US" dirty="0"/>
              <a:t>Safe, washable, light weight , simple, durable, easy to handle and non breakable</a:t>
            </a:r>
          </a:p>
          <a:p>
            <a:r>
              <a:rPr lang="en-US" dirty="0"/>
              <a:t>Realistic, attractive constructive and offer problem solving opportunities</a:t>
            </a:r>
          </a:p>
          <a:p>
            <a:r>
              <a:rPr lang="en-US" dirty="0"/>
              <a:t>No sharp edges and no small removable parts which may be swallowed or inhaled</a:t>
            </a:r>
          </a:p>
          <a:p>
            <a:r>
              <a:rPr lang="en-US" dirty="0"/>
              <a:t>Not over stimulating and frustrating</a:t>
            </a:r>
          </a:p>
          <a:p>
            <a:r>
              <a:rPr lang="en-US" dirty="0"/>
              <a:t>No toxic paints, not costly, not inflammable and not excessive noisy</a:t>
            </a:r>
          </a:p>
          <a:p>
            <a:endParaRPr lang="en-US" dirty="0"/>
          </a:p>
          <a:p>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IN" dirty="0"/>
          </a:p>
        </p:txBody>
      </p:sp>
      <p:sp>
        <p:nvSpPr>
          <p:cNvPr id="3" name="Content Placeholder 2"/>
          <p:cNvSpPr>
            <a:spLocks noGrp="1"/>
          </p:cNvSpPr>
          <p:nvPr>
            <p:ph sz="quarter" idx="1"/>
          </p:nvPr>
        </p:nvSpPr>
        <p:spPr/>
        <p:txBody>
          <a:bodyPr/>
          <a:lstStyle/>
          <a:p>
            <a:r>
              <a:rPr lang="en-US" dirty="0"/>
              <a:t>Play things with electrical plug should be avoided, only children over 8 yrs should be permitted to use them</a:t>
            </a:r>
          </a:p>
          <a:p>
            <a:r>
              <a:rPr lang="en-US" dirty="0"/>
              <a:t>Supervision during play is important to avoid accidental injury</a:t>
            </a:r>
          </a:p>
          <a:p>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 children </a:t>
            </a:r>
            <a:endParaRPr lang="en-IN" dirty="0"/>
          </a:p>
        </p:txBody>
      </p:sp>
      <p:sp>
        <p:nvSpPr>
          <p:cNvPr id="3" name="Content Placeholder 2"/>
          <p:cNvSpPr>
            <a:spLocks noGrp="1"/>
          </p:cNvSpPr>
          <p:nvPr>
            <p:ph sz="quarter" idx="1"/>
          </p:nvPr>
        </p:nvSpPr>
        <p:spPr/>
        <p:txBody>
          <a:bodyPr/>
          <a:lstStyle/>
          <a:p>
            <a:r>
              <a:rPr lang="en-US" dirty="0"/>
              <a:t>Correct use of toys</a:t>
            </a:r>
          </a:p>
          <a:p>
            <a:r>
              <a:rPr lang="en-US" dirty="0"/>
              <a:t>Safe storing of toys</a:t>
            </a:r>
          </a:p>
          <a:p>
            <a:r>
              <a:rPr lang="en-US" dirty="0"/>
              <a:t>Keep play things in good condition</a:t>
            </a:r>
          </a:p>
          <a:p>
            <a:r>
              <a:rPr lang="en-US" dirty="0"/>
              <a:t>Keep </a:t>
            </a:r>
            <a:r>
              <a:rPr lang="en-US"/>
              <a:t>away play materials </a:t>
            </a:r>
            <a:r>
              <a:rPr lang="en-US" dirty="0"/>
              <a:t>of older children from younger</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srgbClr val="FFFF00"/>
                </a:solidFill>
              </a:rPr>
              <a:t>REFERENCE</a:t>
            </a:r>
            <a:r>
              <a:rPr lang="en-US" sz="3200" dirty="0">
                <a:solidFill>
                  <a:srgbClr val="FFFF00"/>
                </a:solidFill>
              </a:rPr>
              <a:t> </a:t>
            </a:r>
          </a:p>
        </p:txBody>
      </p:sp>
      <p:sp>
        <p:nvSpPr>
          <p:cNvPr id="3" name="Content Placeholder 2"/>
          <p:cNvSpPr>
            <a:spLocks noGrp="1"/>
          </p:cNvSpPr>
          <p:nvPr>
            <p:ph idx="1"/>
          </p:nvPr>
        </p:nvSpPr>
        <p:spPr>
          <a:xfrm>
            <a:off x="683568" y="1412776"/>
            <a:ext cx="7920880" cy="4680520"/>
          </a:xfrm>
        </p:spPr>
        <p:txBody>
          <a:bodyPr>
            <a:normAutofit/>
          </a:bodyPr>
          <a:lstStyle/>
          <a:p>
            <a:pPr lvl="0"/>
            <a:r>
              <a:rPr lang="en-IN" sz="2400" dirty="0" err="1">
                <a:latin typeface="Arial" pitchFamily="34" charset="0"/>
                <a:cs typeface="Arial" pitchFamily="34" charset="0"/>
              </a:rPr>
              <a:t>Hockenberry.J.M</a:t>
            </a:r>
            <a:r>
              <a:rPr lang="en-IN" sz="2400" dirty="0">
                <a:latin typeface="Arial" pitchFamily="34" charset="0"/>
                <a:cs typeface="Arial" pitchFamily="34" charset="0"/>
              </a:rPr>
              <a:t>.(2015) Wong’s Essentials of </a:t>
            </a:r>
            <a:r>
              <a:rPr lang="en-IN" sz="2400" dirty="0" err="1">
                <a:latin typeface="Arial" pitchFamily="34" charset="0"/>
                <a:cs typeface="Arial" pitchFamily="34" charset="0"/>
              </a:rPr>
              <a:t>Pediatric</a:t>
            </a:r>
            <a:r>
              <a:rPr lang="en-IN" sz="2400" dirty="0">
                <a:latin typeface="Arial" pitchFamily="34" charset="0"/>
                <a:cs typeface="Arial" pitchFamily="34" charset="0"/>
              </a:rPr>
              <a:t> Nursing (9</a:t>
            </a:r>
            <a:r>
              <a:rPr lang="en-IN" sz="2400" baseline="30000" dirty="0">
                <a:latin typeface="Arial" pitchFamily="34" charset="0"/>
                <a:cs typeface="Arial" pitchFamily="34" charset="0"/>
              </a:rPr>
              <a:t>th</a:t>
            </a:r>
            <a:r>
              <a:rPr lang="en-IN" sz="2400" dirty="0">
                <a:latin typeface="Arial" pitchFamily="34" charset="0"/>
                <a:cs typeface="Arial" pitchFamily="34" charset="0"/>
              </a:rPr>
              <a:t> edition). </a:t>
            </a:r>
            <a:r>
              <a:rPr lang="en-IN" sz="2400" dirty="0" err="1">
                <a:latin typeface="Arial" pitchFamily="34" charset="0"/>
                <a:cs typeface="Arial" pitchFamily="34" charset="0"/>
              </a:rPr>
              <a:t>Missouri:Mosby</a:t>
            </a:r>
            <a:r>
              <a:rPr lang="en-IN" sz="2400" dirty="0">
                <a:latin typeface="Arial" pitchFamily="34" charset="0"/>
                <a:cs typeface="Arial" pitchFamily="34" charset="0"/>
              </a:rPr>
              <a:t> publications.PP-897-898</a:t>
            </a:r>
            <a:endParaRPr lang="en-US" sz="2400" dirty="0">
              <a:latin typeface="Arial" pitchFamily="34" charset="0"/>
              <a:cs typeface="Arial" pitchFamily="34" charset="0"/>
            </a:endParaRPr>
          </a:p>
          <a:p>
            <a:pPr lvl="0"/>
            <a:r>
              <a:rPr lang="en-IN" sz="2400" dirty="0" err="1">
                <a:latin typeface="Arial" pitchFamily="34" charset="0"/>
                <a:cs typeface="Arial" pitchFamily="34" charset="0"/>
              </a:rPr>
              <a:t>Marlow.R.D</a:t>
            </a:r>
            <a:r>
              <a:rPr lang="en-IN" sz="2400" dirty="0">
                <a:latin typeface="Arial" pitchFamily="34" charset="0"/>
                <a:cs typeface="Arial" pitchFamily="34" charset="0"/>
              </a:rPr>
              <a:t>., and  Redding. A.B,(2013).Textbook of </a:t>
            </a:r>
            <a:r>
              <a:rPr lang="en-IN" sz="2400" dirty="0" err="1">
                <a:latin typeface="Arial" pitchFamily="34" charset="0"/>
                <a:cs typeface="Arial" pitchFamily="34" charset="0"/>
              </a:rPr>
              <a:t>Pediatric</a:t>
            </a:r>
            <a:r>
              <a:rPr lang="en-IN" sz="2400" dirty="0">
                <a:latin typeface="Arial" pitchFamily="34" charset="0"/>
                <a:cs typeface="Arial" pitchFamily="34" charset="0"/>
              </a:rPr>
              <a:t> Nursing(6</a:t>
            </a:r>
            <a:r>
              <a:rPr lang="en-IN" sz="2400" baseline="30000" dirty="0">
                <a:latin typeface="Arial" pitchFamily="34" charset="0"/>
                <a:cs typeface="Arial" pitchFamily="34" charset="0"/>
              </a:rPr>
              <a:t>th</a:t>
            </a:r>
            <a:r>
              <a:rPr lang="en-IN" sz="2400" dirty="0">
                <a:latin typeface="Arial" pitchFamily="34" charset="0"/>
                <a:cs typeface="Arial" pitchFamily="34" charset="0"/>
              </a:rPr>
              <a:t> edition). New Delhi:  Publication.PP-476-491</a:t>
            </a:r>
            <a:endParaRPr lang="en-US" sz="2400" dirty="0">
              <a:latin typeface="Arial" pitchFamily="34" charset="0"/>
              <a:cs typeface="Arial" pitchFamily="34" charset="0"/>
            </a:endParaRPr>
          </a:p>
          <a:p>
            <a:pPr lvl="0"/>
            <a:r>
              <a:rPr lang="en-IN" sz="2400" dirty="0">
                <a:latin typeface="Arial" pitchFamily="34" charset="0"/>
                <a:cs typeface="Arial" pitchFamily="34" charset="0"/>
              </a:rPr>
              <a:t>Kyle Terri (2013) Essentials of </a:t>
            </a:r>
            <a:r>
              <a:rPr lang="en-IN" sz="2400" dirty="0" err="1">
                <a:latin typeface="Arial" pitchFamily="34" charset="0"/>
                <a:cs typeface="Arial" pitchFamily="34" charset="0"/>
              </a:rPr>
              <a:t>Pediatric</a:t>
            </a:r>
            <a:r>
              <a:rPr lang="en-IN" sz="2400" dirty="0">
                <a:latin typeface="Arial" pitchFamily="34" charset="0"/>
                <a:cs typeface="Arial" pitchFamily="34" charset="0"/>
              </a:rPr>
              <a:t> Nursing (2</a:t>
            </a:r>
            <a:r>
              <a:rPr lang="en-IN" sz="2400" baseline="30000" dirty="0">
                <a:latin typeface="Arial" pitchFamily="34" charset="0"/>
                <a:cs typeface="Arial" pitchFamily="34" charset="0"/>
              </a:rPr>
              <a:t>nd</a:t>
            </a:r>
            <a:r>
              <a:rPr lang="en-IN" sz="2400" dirty="0">
                <a:latin typeface="Arial" pitchFamily="34" charset="0"/>
                <a:cs typeface="Arial" pitchFamily="34" charset="0"/>
              </a:rPr>
              <a:t> edition) Philadelphia: Lippincott Williams &amp; Wilkins, PP:634-636</a:t>
            </a:r>
            <a:endParaRPr lang="en-US" sz="2400" dirty="0">
              <a:latin typeface="Arial" pitchFamily="34" charset="0"/>
              <a:cs typeface="Arial" pitchFamily="34" charset="0"/>
            </a:endParaRPr>
          </a:p>
          <a:p>
            <a:pPr lvl="0"/>
            <a:r>
              <a:rPr lang="en-IN" sz="2400" dirty="0" err="1">
                <a:latin typeface="Arial" pitchFamily="34" charset="0"/>
                <a:cs typeface="Arial" pitchFamily="34" charset="0"/>
              </a:rPr>
              <a:t>O.P.Ghai</a:t>
            </a:r>
            <a:r>
              <a:rPr lang="en-IN" sz="2400" dirty="0">
                <a:latin typeface="Arial" pitchFamily="34" charset="0"/>
                <a:cs typeface="Arial" pitchFamily="34" charset="0"/>
              </a:rPr>
              <a:t> and et al (2013) </a:t>
            </a:r>
            <a:r>
              <a:rPr lang="en-IN" sz="2400" dirty="0" err="1">
                <a:latin typeface="Arial" pitchFamily="34" charset="0"/>
                <a:cs typeface="Arial" pitchFamily="34" charset="0"/>
              </a:rPr>
              <a:t>Ghai</a:t>
            </a:r>
            <a:r>
              <a:rPr lang="en-IN" sz="2400" dirty="0">
                <a:latin typeface="Arial" pitchFamily="34" charset="0"/>
                <a:cs typeface="Arial" pitchFamily="34" charset="0"/>
              </a:rPr>
              <a:t> Essential </a:t>
            </a:r>
            <a:r>
              <a:rPr lang="en-IN" sz="2400" dirty="0" err="1">
                <a:latin typeface="Arial" pitchFamily="34" charset="0"/>
                <a:cs typeface="Arial" pitchFamily="34" charset="0"/>
              </a:rPr>
              <a:t>Pediatrics</a:t>
            </a:r>
            <a:r>
              <a:rPr lang="en-IN" sz="2400" dirty="0">
                <a:latin typeface="Arial" pitchFamily="34" charset="0"/>
                <a:cs typeface="Arial" pitchFamily="34" charset="0"/>
              </a:rPr>
              <a:t> (8</a:t>
            </a:r>
            <a:r>
              <a:rPr lang="en-IN" sz="2400" baseline="30000" dirty="0">
                <a:latin typeface="Arial" pitchFamily="34" charset="0"/>
                <a:cs typeface="Arial" pitchFamily="34" charset="0"/>
              </a:rPr>
              <a:t>th</a:t>
            </a:r>
            <a:r>
              <a:rPr lang="en-IN" sz="2400" dirty="0">
                <a:latin typeface="Arial" pitchFamily="34" charset="0"/>
                <a:cs typeface="Arial" pitchFamily="34" charset="0"/>
              </a:rPr>
              <a:t> edition) New Delhi: CBS publishers PP-402-404</a:t>
            </a:r>
            <a:r>
              <a:rPr lang="en-IN" sz="2800" dirty="0">
                <a:latin typeface="Arial" pitchFamily="34" charset="0"/>
                <a:cs typeface="Arial" pitchFamily="34" charset="0"/>
              </a:rPr>
              <a:t>.</a:t>
            </a:r>
            <a:endParaRPr lang="en-US" sz="28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3424568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style>
          <a:lnRef idx="3">
            <a:schemeClr val="lt1"/>
          </a:lnRef>
          <a:fillRef idx="1">
            <a:schemeClr val="accent1"/>
          </a:fillRef>
          <a:effectRef idx="1">
            <a:schemeClr val="accent1"/>
          </a:effectRef>
          <a:fontRef idx="minor">
            <a:schemeClr val="lt1"/>
          </a:fontRef>
        </p:style>
        <p:txBody>
          <a:bodyPr>
            <a:normAutofit/>
          </a:bodyPr>
          <a:lstStyle/>
          <a:p>
            <a:pPr algn="ctr"/>
            <a:r>
              <a:rPr lang="en-US" sz="6000" b="1" dirty="0">
                <a:solidFill>
                  <a:schemeClr val="tx1"/>
                </a:solidFill>
              </a:rPr>
              <a:t>Thank you</a:t>
            </a:r>
            <a:endParaRPr lang="en-IN" sz="6000" b="1" dirty="0">
              <a:solidFill>
                <a:schemeClr val="tx1"/>
              </a:solidFill>
            </a:endParaRPr>
          </a:p>
        </p:txBody>
      </p:sp>
      <p:pic>
        <p:nvPicPr>
          <p:cNvPr id="4" name="Content Placeholder 3" descr="em hose"/>
          <p:cNvPicPr>
            <a:picLocks noGrp="1"/>
          </p:cNvPicPr>
          <p:nvPr>
            <p:ph sz="quarter" idx="1"/>
          </p:nvPr>
        </p:nvPicPr>
        <p:blipFill>
          <a:blip r:embed="rId2"/>
          <a:srcRect/>
          <a:stretch>
            <a:fillRect/>
          </a:stretch>
        </p:blipFill>
        <p:spPr bwMode="auto">
          <a:xfrm>
            <a:off x="0" y="1214422"/>
            <a:ext cx="9143999" cy="5643578"/>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428604"/>
            <a:ext cx="7772400" cy="1470025"/>
          </a:xfrm>
        </p:spPr>
        <p:txBody>
          <a:bodyPr/>
          <a:lstStyle/>
          <a:p>
            <a:r>
              <a:rPr lang="en-IN" b="1" dirty="0"/>
              <a:t>PLAY IS A CHILD’S WORK. PLAY IS IMPORTANT</a:t>
            </a:r>
            <a:endParaRPr lang="en-IN" dirty="0"/>
          </a:p>
        </p:txBody>
      </p:sp>
      <p:sp>
        <p:nvSpPr>
          <p:cNvPr id="3" name="Subtitle 2"/>
          <p:cNvSpPr>
            <a:spLocks noGrp="1"/>
          </p:cNvSpPr>
          <p:nvPr>
            <p:ph type="subTitle" idx="1"/>
          </p:nvPr>
        </p:nvSpPr>
        <p:spPr>
          <a:xfrm>
            <a:off x="428596" y="2357430"/>
            <a:ext cx="8358246" cy="4286280"/>
          </a:xfrm>
        </p:spPr>
        <p:txBody>
          <a:bodyPr/>
          <a:lstStyle/>
          <a:p>
            <a:endParaRPr lang="en-IN" dirty="0"/>
          </a:p>
        </p:txBody>
      </p:sp>
      <p:graphicFrame>
        <p:nvGraphicFramePr>
          <p:cNvPr id="1026" name="Object 4"/>
          <p:cNvGraphicFramePr>
            <a:graphicFrameLocks noChangeAspect="1"/>
          </p:cNvGraphicFramePr>
          <p:nvPr/>
        </p:nvGraphicFramePr>
        <p:xfrm>
          <a:off x="285720" y="2357430"/>
          <a:ext cx="8501122" cy="4286280"/>
        </p:xfrm>
        <a:graphic>
          <a:graphicData uri="http://schemas.openxmlformats.org/presentationml/2006/ole">
            <mc:AlternateContent xmlns:mc="http://schemas.openxmlformats.org/markup-compatibility/2006">
              <mc:Choice xmlns:v="urn:schemas-microsoft-com:vml" Requires="v">
                <p:oleObj spid="_x0000_s1026" name="CorelDRAW" r:id="rId2" imgW="4611960" imgH="4103640" progId="">
                  <p:embed/>
                </p:oleObj>
              </mc:Choice>
              <mc:Fallback>
                <p:oleObj name="CorelDRAW" r:id="rId2" imgW="4611960" imgH="4103640" progId="">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357430"/>
                        <a:ext cx="8501122" cy="428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ângulo 43"/>
          <p:cNvSpPr/>
          <p:nvPr/>
        </p:nvSpPr>
        <p:spPr>
          <a:xfrm>
            <a:off x="0" y="0"/>
            <a:ext cx="611188" cy="6858000"/>
          </a:xfrm>
          <a:prstGeom prst="rect">
            <a:avLst/>
          </a:prstGeom>
          <a:solidFill>
            <a:srgbClr val="007F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5" name="Wave 12"/>
          <p:cNvSpPr/>
          <p:nvPr/>
        </p:nvSpPr>
        <p:spPr>
          <a:xfrm rot="5400000">
            <a:off x="-2097087" y="2781300"/>
            <a:ext cx="6858000" cy="1295400"/>
          </a:xfrm>
          <a:prstGeom prst="wave">
            <a:avLst>
              <a:gd name="adj1" fmla="val 20000"/>
              <a:gd name="adj2" fmla="val 0"/>
            </a:avLst>
          </a:prstGeom>
          <a:solidFill>
            <a:srgbClr val="E1F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4" name="Wave 17"/>
          <p:cNvSpPr/>
          <p:nvPr/>
        </p:nvSpPr>
        <p:spPr>
          <a:xfrm rot="5400000">
            <a:off x="-2348706" y="2817019"/>
            <a:ext cx="6858000" cy="1223962"/>
          </a:xfrm>
          <a:prstGeom prst="wave">
            <a:avLst>
              <a:gd name="adj1" fmla="val 20000"/>
              <a:gd name="adj2" fmla="val 0"/>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3" name="Wave 16"/>
          <p:cNvSpPr/>
          <p:nvPr/>
        </p:nvSpPr>
        <p:spPr>
          <a:xfrm rot="5400000">
            <a:off x="-2529681" y="2924969"/>
            <a:ext cx="6858000" cy="1008062"/>
          </a:xfrm>
          <a:prstGeom prst="wave">
            <a:avLst>
              <a:gd name="adj1" fmla="val 20000"/>
              <a:gd name="adj2"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2" name="Wave 14"/>
          <p:cNvSpPr/>
          <p:nvPr/>
        </p:nvSpPr>
        <p:spPr>
          <a:xfrm rot="5400000">
            <a:off x="-2799556" y="2870994"/>
            <a:ext cx="6858000" cy="1116012"/>
          </a:xfrm>
          <a:prstGeom prst="wave">
            <a:avLst>
              <a:gd name="adj1" fmla="val 20000"/>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cxnSp>
        <p:nvCxnSpPr>
          <p:cNvPr id="9" name="Conexão recta 8"/>
          <p:cNvCxnSpPr/>
          <p:nvPr/>
        </p:nvCxnSpPr>
        <p:spPr>
          <a:xfrm rot="5400000">
            <a:off x="-2601912" y="3429000"/>
            <a:ext cx="6858000" cy="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50825" y="3733800"/>
            <a:ext cx="1196975" cy="1279525"/>
          </a:xfrm>
          <a:prstGeom prst="ellipse">
            <a:avLst/>
          </a:prstGeom>
          <a:solidFill>
            <a:srgbClr val="007F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9" name="Oval 38"/>
          <p:cNvSpPr/>
          <p:nvPr/>
        </p:nvSpPr>
        <p:spPr>
          <a:xfrm>
            <a:off x="457200" y="5486400"/>
            <a:ext cx="288925" cy="287338"/>
          </a:xfrm>
          <a:prstGeom prst="ellipse">
            <a:avLst/>
          </a:prstGeom>
          <a:solidFill>
            <a:srgbClr val="007F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40" name="Oval 39"/>
          <p:cNvSpPr/>
          <p:nvPr/>
        </p:nvSpPr>
        <p:spPr>
          <a:xfrm>
            <a:off x="1042988" y="5949950"/>
            <a:ext cx="144462" cy="142875"/>
          </a:xfrm>
          <a:prstGeom prst="ellipse">
            <a:avLst/>
          </a:prstGeom>
          <a:solidFill>
            <a:srgbClr val="007F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083" name="Title 12"/>
          <p:cNvSpPr>
            <a:spLocks noGrp="1"/>
          </p:cNvSpPr>
          <p:nvPr>
            <p:ph type="title"/>
          </p:nvPr>
        </p:nvSpPr>
        <p:spPr>
          <a:xfrm>
            <a:off x="457200" y="152400"/>
            <a:ext cx="8229600" cy="914400"/>
          </a:xfrm>
        </p:spPr>
        <p:txBody>
          <a:bodyPr/>
          <a:lstStyle/>
          <a:p>
            <a:pPr eaLnBrk="1" hangingPunct="1">
              <a:defRPr/>
            </a:pPr>
            <a:r>
              <a:rPr lang="en-US" dirty="0">
                <a:solidFill>
                  <a:schemeClr val="accent5">
                    <a:lumMod val="75000"/>
                  </a:schemeClr>
                </a:solidFill>
                <a:latin typeface="Arial Rounded MT Bold" pitchFamily="34" charset="0"/>
              </a:rPr>
              <a:t>What is Play?</a:t>
            </a:r>
          </a:p>
        </p:txBody>
      </p:sp>
      <p:sp>
        <p:nvSpPr>
          <p:cNvPr id="3084" name="Content Placeholder 13"/>
          <p:cNvSpPr>
            <a:spLocks noGrp="1"/>
          </p:cNvSpPr>
          <p:nvPr>
            <p:ph idx="1"/>
          </p:nvPr>
        </p:nvSpPr>
        <p:spPr>
          <a:xfrm>
            <a:off x="1295400" y="990600"/>
            <a:ext cx="7543800" cy="4525963"/>
          </a:xfrm>
        </p:spPr>
        <p:txBody>
          <a:bodyPr>
            <a:normAutofit fontScale="92500" lnSpcReduction="10000"/>
          </a:bodyPr>
          <a:lstStyle/>
          <a:p>
            <a:pPr eaLnBrk="1" hangingPunct="1"/>
            <a:r>
              <a:rPr lang="en-US" sz="3400"/>
              <a:t>It is educational – it enables                            children to learn about themselves and the world around them</a:t>
            </a:r>
          </a:p>
          <a:p>
            <a:pPr eaLnBrk="1" hangingPunct="1"/>
            <a:r>
              <a:rPr lang="en-US" sz="3400"/>
              <a:t>It provides an opportunity to make choices and problem solve</a:t>
            </a:r>
          </a:p>
          <a:p>
            <a:pPr eaLnBrk="1" hangingPunct="1"/>
            <a:r>
              <a:rPr lang="en-US" sz="3400"/>
              <a:t>It allows children to use their imagination</a:t>
            </a:r>
          </a:p>
          <a:p>
            <a:pPr eaLnBrk="1" hangingPunct="1"/>
            <a:r>
              <a:rPr lang="en-US" sz="3400"/>
              <a:t>It is a way of making friends </a:t>
            </a:r>
          </a:p>
          <a:p>
            <a:pPr eaLnBrk="1" hangingPunct="1"/>
            <a:r>
              <a:rPr lang="en-US" sz="3400"/>
              <a:t>It is essential to a young child’s development</a:t>
            </a:r>
          </a:p>
        </p:txBody>
      </p:sp>
      <p:pic>
        <p:nvPicPr>
          <p:cNvPr id="3085" name="Picture 14" descr="http://www.behavioradvisor.com/sbPuzzled.jpg"/>
          <p:cNvPicPr>
            <a:picLocks noChangeAspect="1" noChangeArrowheads="1"/>
          </p:cNvPicPr>
          <p:nvPr/>
        </p:nvPicPr>
        <p:blipFill>
          <a:blip r:embed="rId3"/>
          <a:srcRect/>
          <a:stretch>
            <a:fillRect/>
          </a:stretch>
        </p:blipFill>
        <p:spPr bwMode="auto">
          <a:xfrm>
            <a:off x="0" y="5381625"/>
            <a:ext cx="1600200" cy="1476375"/>
          </a:xfrm>
          <a:prstGeom prst="rect">
            <a:avLst/>
          </a:prstGeom>
          <a:noFill/>
          <a:ln w="9525">
            <a:noFill/>
            <a:miter lim="800000"/>
            <a:headEnd/>
            <a:tailEnd/>
          </a:ln>
        </p:spPr>
      </p:pic>
      <p:pic>
        <p:nvPicPr>
          <p:cNvPr id="3086" name="Picture 16" descr="http://www.sandbox-learning.com/images2/ss_friends2.jpg"/>
          <p:cNvPicPr>
            <a:picLocks noChangeAspect="1" noChangeArrowheads="1"/>
          </p:cNvPicPr>
          <p:nvPr/>
        </p:nvPicPr>
        <p:blipFill>
          <a:blip r:embed="rId4"/>
          <a:srcRect/>
          <a:stretch>
            <a:fillRect/>
          </a:stretch>
        </p:blipFill>
        <p:spPr bwMode="auto">
          <a:xfrm>
            <a:off x="6858016" y="3857628"/>
            <a:ext cx="2285984" cy="3000372"/>
          </a:xfrm>
          <a:prstGeom prst="rect">
            <a:avLst/>
          </a:prstGeom>
          <a:noFill/>
          <a:ln w="9525">
            <a:noFill/>
            <a:miter lim="800000"/>
            <a:headEnd/>
            <a:tailEnd/>
          </a:ln>
        </p:spPr>
      </p:pic>
      <p:pic>
        <p:nvPicPr>
          <p:cNvPr id="3087" name="Picture 18" descr="http://playonwords.com/wp-content/uploads/2009/05/play-hospital.jpg"/>
          <p:cNvPicPr>
            <a:picLocks noChangeAspect="1" noChangeArrowheads="1"/>
          </p:cNvPicPr>
          <p:nvPr/>
        </p:nvPicPr>
        <p:blipFill>
          <a:blip r:embed="rId5"/>
          <a:srcRect/>
          <a:stretch>
            <a:fillRect/>
          </a:stretch>
        </p:blipFill>
        <p:spPr bwMode="auto">
          <a:xfrm>
            <a:off x="6858016" y="1"/>
            <a:ext cx="2285984" cy="135729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 of play</a:t>
            </a:r>
            <a:endParaRPr lang="en-IN" dirty="0"/>
          </a:p>
        </p:txBody>
      </p:sp>
      <p:sp>
        <p:nvSpPr>
          <p:cNvPr id="3" name="Content Placeholder 2"/>
          <p:cNvSpPr>
            <a:spLocks noGrp="1"/>
          </p:cNvSpPr>
          <p:nvPr>
            <p:ph idx="1"/>
          </p:nvPr>
        </p:nvSpPr>
        <p:spPr/>
        <p:txBody>
          <a:bodyPr/>
          <a:lstStyle/>
          <a:p>
            <a:r>
              <a:rPr lang="en-US" b="1" dirty="0">
                <a:solidFill>
                  <a:srgbClr val="FF0000"/>
                </a:solidFill>
              </a:rPr>
              <a:t>Content of play</a:t>
            </a:r>
          </a:p>
          <a:p>
            <a:pPr>
              <a:buNone/>
            </a:pPr>
            <a:r>
              <a:rPr lang="en-US" dirty="0"/>
              <a:t>   The content of play involves primarily the physical aspect of the play, although social relationships cannot be ignored.</a:t>
            </a:r>
            <a:endParaRPr lang="en-IN" dirty="0"/>
          </a:p>
        </p:txBody>
      </p:sp>
      <p:pic>
        <p:nvPicPr>
          <p:cNvPr id="6" name="Picture 6" descr="touch screen"/>
          <p:cNvPicPr>
            <a:picLocks noChangeAspect="1" noChangeArrowheads="1"/>
          </p:cNvPicPr>
          <p:nvPr/>
        </p:nvPicPr>
        <p:blipFill>
          <a:blip r:embed="rId2"/>
          <a:srcRect/>
          <a:stretch>
            <a:fillRect/>
          </a:stretch>
        </p:blipFill>
        <p:spPr bwMode="auto">
          <a:xfrm>
            <a:off x="6643702" y="4786322"/>
            <a:ext cx="1944688" cy="16605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IN" dirty="0"/>
          </a:p>
        </p:txBody>
      </p:sp>
      <p:sp>
        <p:nvSpPr>
          <p:cNvPr id="3" name="Content Placeholder 2"/>
          <p:cNvSpPr>
            <a:spLocks noGrp="1"/>
          </p:cNvSpPr>
          <p:nvPr>
            <p:ph idx="1"/>
          </p:nvPr>
        </p:nvSpPr>
        <p:spPr/>
        <p:txBody>
          <a:bodyPr/>
          <a:lstStyle/>
          <a:p>
            <a:r>
              <a:rPr lang="en-US" dirty="0"/>
              <a:t>Social –affective play</a:t>
            </a:r>
          </a:p>
          <a:p>
            <a:r>
              <a:rPr lang="en-US" dirty="0"/>
              <a:t>Sense – pleasure play</a:t>
            </a:r>
          </a:p>
          <a:p>
            <a:r>
              <a:rPr lang="en-US" dirty="0"/>
              <a:t>Skill play</a:t>
            </a:r>
          </a:p>
          <a:p>
            <a:r>
              <a:rPr lang="en-US" dirty="0"/>
              <a:t>Unoccupied </a:t>
            </a:r>
            <a:r>
              <a:rPr lang="en-US" dirty="0" err="1"/>
              <a:t>behaviour</a:t>
            </a:r>
            <a:endParaRPr lang="en-US" dirty="0"/>
          </a:p>
          <a:p>
            <a:r>
              <a:rPr lang="en-US" dirty="0"/>
              <a:t>Dramatic or pretend play</a:t>
            </a:r>
          </a:p>
          <a:p>
            <a:r>
              <a:rPr lang="en-US" dirty="0"/>
              <a:t>games</a:t>
            </a:r>
            <a:endParaRPr lang="en-IN" dirty="0"/>
          </a:p>
        </p:txBody>
      </p:sp>
      <p:pic>
        <p:nvPicPr>
          <p:cNvPr id="4" name="Picture 3" descr="frances 015.jpg"/>
          <p:cNvPicPr>
            <a:picLocks noChangeAspect="1"/>
          </p:cNvPicPr>
          <p:nvPr/>
        </p:nvPicPr>
        <p:blipFill>
          <a:blip r:embed="rId2"/>
          <a:srcRect/>
          <a:stretch>
            <a:fillRect/>
          </a:stretch>
        </p:blipFill>
        <p:spPr bwMode="auto">
          <a:xfrm>
            <a:off x="6572264" y="4143380"/>
            <a:ext cx="2101850" cy="2154237"/>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329642" cy="368280"/>
          </a:xfrm>
        </p:spPr>
        <p:txBody>
          <a:bodyPr>
            <a:normAutofit fontScale="90000"/>
          </a:bodyPr>
          <a:lstStyle/>
          <a:p>
            <a:endParaRPr lang="en-IN" dirty="0"/>
          </a:p>
        </p:txBody>
      </p:sp>
      <p:sp>
        <p:nvSpPr>
          <p:cNvPr id="3" name="Content Placeholder 2"/>
          <p:cNvSpPr>
            <a:spLocks noGrp="1"/>
          </p:cNvSpPr>
          <p:nvPr>
            <p:ph idx="1"/>
          </p:nvPr>
        </p:nvSpPr>
        <p:spPr>
          <a:xfrm>
            <a:off x="285720" y="714356"/>
            <a:ext cx="8401080" cy="5411807"/>
          </a:xfrm>
        </p:spPr>
        <p:txBody>
          <a:bodyPr/>
          <a:lstStyle/>
          <a:p>
            <a:pPr>
              <a:buNone/>
            </a:pPr>
            <a:r>
              <a:rPr lang="en-US" b="1" dirty="0">
                <a:solidFill>
                  <a:srgbClr val="FF0000"/>
                </a:solidFill>
              </a:rPr>
              <a:t>Social character of play</a:t>
            </a:r>
          </a:p>
          <a:p>
            <a:r>
              <a:rPr lang="en-US" b="1" dirty="0"/>
              <a:t>On looker play</a:t>
            </a:r>
          </a:p>
          <a:p>
            <a:r>
              <a:rPr lang="en-US" b="1" dirty="0" err="1"/>
              <a:t>Paralell</a:t>
            </a:r>
            <a:r>
              <a:rPr lang="en-US" b="1" dirty="0"/>
              <a:t> play</a:t>
            </a:r>
          </a:p>
          <a:p>
            <a:r>
              <a:rPr lang="en-US" b="1" dirty="0"/>
              <a:t>Associative play</a:t>
            </a:r>
          </a:p>
          <a:p>
            <a:r>
              <a:rPr lang="en-US" b="1" dirty="0"/>
              <a:t>Cooperative play</a:t>
            </a:r>
          </a:p>
          <a:p>
            <a:endParaRPr lang="en-IN" b="1" dirty="0">
              <a:solidFill>
                <a:srgbClr val="FF0000"/>
              </a:solidFill>
            </a:endParaRPr>
          </a:p>
        </p:txBody>
      </p:sp>
      <p:pic>
        <p:nvPicPr>
          <p:cNvPr id="4" name="irc_mi" descr="http://t2.gstatic.com/images?q=tbn:ANd9GcTb8UShBx_A-jStKKCqhjGCoVsNB-EYV_rPVSuq6Q5tfClzBVUl"/>
          <p:cNvPicPr/>
          <p:nvPr/>
        </p:nvPicPr>
        <p:blipFill>
          <a:blip r:embed="rId2"/>
          <a:srcRect/>
          <a:stretch>
            <a:fillRect/>
          </a:stretch>
        </p:blipFill>
        <p:spPr bwMode="auto">
          <a:xfrm>
            <a:off x="4143372" y="2714620"/>
            <a:ext cx="4689167" cy="3878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
            <a:ext cx="8929718" cy="1214422"/>
          </a:xfrm>
        </p:spPr>
        <p:txBody>
          <a:bodyPr/>
          <a:lstStyle/>
          <a:p>
            <a:pPr algn="ctr"/>
            <a:r>
              <a:rPr lang="en-US" b="1" dirty="0"/>
              <a:t>BASED ON THE CONTENT</a:t>
            </a:r>
            <a:endParaRPr lang="en-IN" dirty="0"/>
          </a:p>
        </p:txBody>
      </p:sp>
      <p:sp>
        <p:nvSpPr>
          <p:cNvPr id="3" name="Subtitle 2"/>
          <p:cNvSpPr>
            <a:spLocks noGrp="1"/>
          </p:cNvSpPr>
          <p:nvPr>
            <p:ph type="subTitle" idx="1"/>
          </p:nvPr>
        </p:nvSpPr>
        <p:spPr>
          <a:xfrm>
            <a:off x="540544" y="2250280"/>
            <a:ext cx="8062912" cy="4107678"/>
          </a:xfrm>
        </p:spPr>
        <p:txBody>
          <a:bodyPr/>
          <a:lstStyle/>
          <a:p>
            <a:endParaRPr lang="en-IN" dirty="0"/>
          </a:p>
        </p:txBody>
      </p:sp>
      <p:graphicFrame>
        <p:nvGraphicFramePr>
          <p:cNvPr id="6146" name="Object 12"/>
          <p:cNvGraphicFramePr>
            <a:graphicFrameLocks noChangeAspect="1"/>
          </p:cNvGraphicFramePr>
          <p:nvPr/>
        </p:nvGraphicFramePr>
        <p:xfrm>
          <a:off x="0" y="1357298"/>
          <a:ext cx="9143999" cy="5500702"/>
        </p:xfrm>
        <a:graphic>
          <a:graphicData uri="http://schemas.openxmlformats.org/presentationml/2006/ole">
            <mc:AlternateContent xmlns:mc="http://schemas.openxmlformats.org/markup-compatibility/2006">
              <mc:Choice xmlns:v="urn:schemas-microsoft-com:vml" Requires="v">
                <p:oleObj spid="_x0000_s7170" name="CorelDRAW" r:id="rId2" imgW="4129200" imgH="2770560" progId="">
                  <p:embed/>
                </p:oleObj>
              </mc:Choice>
              <mc:Fallback>
                <p:oleObj name="CorelDRAW" r:id="rId2" imgW="4129200" imgH="2770560" progId="">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7298"/>
                        <a:ext cx="9143999" cy="550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1407</Words>
  <Application>Microsoft Office PowerPoint</Application>
  <PresentationFormat>On-screen Show (4:3)</PresentationFormat>
  <Paragraphs>145</Paragraphs>
  <Slides>39</Slides>
  <Notes>2</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52" baseType="lpstr">
      <vt:lpstr>Arial</vt:lpstr>
      <vt:lpstr>Arial Rounded MT Bold</vt:lpstr>
      <vt:lpstr>Calibri</vt:lpstr>
      <vt:lpstr>Century Gothic</vt:lpstr>
      <vt:lpstr>Comic Sans MS</vt:lpstr>
      <vt:lpstr>Tw Cen MT</vt:lpstr>
      <vt:lpstr>Verdana</vt:lpstr>
      <vt:lpstr>Wingdings</vt:lpstr>
      <vt:lpstr>Wingdings 2</vt:lpstr>
      <vt:lpstr>Office Theme</vt:lpstr>
      <vt:lpstr>Median</vt:lpstr>
      <vt:lpstr>Verve</vt:lpstr>
      <vt:lpstr>CorelDRAW</vt:lpstr>
      <vt:lpstr>PLAY &amp; CHILD DEVELOPMENT </vt:lpstr>
      <vt:lpstr>OBJECTIVES </vt:lpstr>
      <vt:lpstr>Cont..</vt:lpstr>
      <vt:lpstr>PLAY IS A CHILD’S WORK. PLAY IS IMPORTANT</vt:lpstr>
      <vt:lpstr>What is Play?</vt:lpstr>
      <vt:lpstr>Classification of play</vt:lpstr>
      <vt:lpstr>Cont…</vt:lpstr>
      <vt:lpstr>PowerPoint Presentation</vt:lpstr>
      <vt:lpstr>BASED ON THE CONTENT</vt:lpstr>
      <vt:lpstr>Social affective play</vt:lpstr>
      <vt:lpstr>Sense – pleasure play</vt:lpstr>
      <vt:lpstr>Skill play</vt:lpstr>
      <vt:lpstr>Unoccupied behaviour</vt:lpstr>
      <vt:lpstr>Dramatic or pretend play</vt:lpstr>
      <vt:lpstr>Games </vt:lpstr>
      <vt:lpstr>SOCIAL CHARACTER OF PLAY</vt:lpstr>
      <vt:lpstr>On looker play</vt:lpstr>
      <vt:lpstr>Solitary play</vt:lpstr>
      <vt:lpstr>Paralell play</vt:lpstr>
      <vt:lpstr>Associative play</vt:lpstr>
      <vt:lpstr>Cooperative play</vt:lpstr>
      <vt:lpstr>Functions of play</vt:lpstr>
      <vt:lpstr>Intellectual development</vt:lpstr>
      <vt:lpstr>Socialization </vt:lpstr>
      <vt:lpstr>Creativity </vt:lpstr>
      <vt:lpstr>Self awareness</vt:lpstr>
      <vt:lpstr>Therapeutic value</vt:lpstr>
      <vt:lpstr>Moral value</vt:lpstr>
      <vt:lpstr>Others </vt:lpstr>
      <vt:lpstr>Cont.. </vt:lpstr>
      <vt:lpstr>STAGES OF PLAY DEVELOPMENT</vt:lpstr>
      <vt:lpstr>Toy stage</vt:lpstr>
      <vt:lpstr>PLAY STAGE</vt:lpstr>
      <vt:lpstr>Day dream stage</vt:lpstr>
      <vt:lpstr>Selection and care of play materials</vt:lpstr>
      <vt:lpstr>Cont..</vt:lpstr>
      <vt:lpstr>Education – children </vt:lpstr>
      <vt:lpstr>REFERENCE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 &amp; CHILD DEVELOPMENT</dc:title>
  <dc:creator>Win7</dc:creator>
  <cp:lastModifiedBy>JIBIN A K</cp:lastModifiedBy>
  <cp:revision>34</cp:revision>
  <dcterms:created xsi:type="dcterms:W3CDTF">2013-10-31T17:39:48Z</dcterms:created>
  <dcterms:modified xsi:type="dcterms:W3CDTF">2024-10-20T15:36:31Z</dcterms:modified>
</cp:coreProperties>
</file>