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85" r:id="rId3"/>
    <p:sldId id="257" r:id="rId4"/>
    <p:sldId id="258" r:id="rId5"/>
    <p:sldId id="259" r:id="rId6"/>
    <p:sldId id="260" r:id="rId7"/>
    <p:sldId id="261" r:id="rId8"/>
    <p:sldId id="262" r:id="rId9"/>
    <p:sldId id="265" r:id="rId10"/>
    <p:sldId id="266" r:id="rId11"/>
    <p:sldId id="267" r:id="rId12"/>
    <p:sldId id="286" r:id="rId13"/>
    <p:sldId id="287" r:id="rId14"/>
    <p:sldId id="288" r:id="rId15"/>
    <p:sldId id="289" r:id="rId16"/>
    <p:sldId id="268" r:id="rId17"/>
    <p:sldId id="269" r:id="rId18"/>
    <p:sldId id="270" r:id="rId19"/>
    <p:sldId id="271" r:id="rId20"/>
    <p:sldId id="294" r:id="rId21"/>
    <p:sldId id="295" r:id="rId22"/>
    <p:sldId id="297" r:id="rId23"/>
    <p:sldId id="298" r:id="rId24"/>
    <p:sldId id="272" r:id="rId25"/>
    <p:sldId id="300" r:id="rId26"/>
    <p:sldId id="301" r:id="rId27"/>
    <p:sldId id="280" r:id="rId28"/>
    <p:sldId id="281" r:id="rId29"/>
    <p:sldId id="282"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94660"/>
  </p:normalViewPr>
  <p:slideViewPr>
    <p:cSldViewPr>
      <p:cViewPr varScale="1">
        <p:scale>
          <a:sx n="69" d="100"/>
          <a:sy n="69"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B8E4FC-A989-45E4-9638-8E53A197F284}" type="datetimeFigureOut">
              <a:rPr lang="en-IN" smtClean="0"/>
              <a:t>02-08-2024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8E4FC-A989-45E4-9638-8E53A197F284}" type="datetimeFigureOut">
              <a:rPr lang="en-IN" smtClean="0"/>
              <a:t>02-08-2024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8E4FC-A989-45E4-9638-8E53A197F284}" type="datetimeFigureOut">
              <a:rPr lang="en-IN" smtClean="0"/>
              <a:t>02-08-2024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8E4FC-A989-45E4-9638-8E53A197F284}" type="datetimeFigureOut">
              <a:rPr lang="en-IN" smtClean="0"/>
              <a:t>02-08-2024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8E4FC-A989-45E4-9638-8E53A197F284}" type="datetimeFigureOut">
              <a:rPr lang="en-IN" smtClean="0"/>
              <a:t>02-08-2024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B8E4FC-A989-45E4-9638-8E53A197F284}" type="datetimeFigureOut">
              <a:rPr lang="en-IN" smtClean="0"/>
              <a:t>02-08-2024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B8E4FC-A989-45E4-9638-8E53A197F284}" type="datetimeFigureOut">
              <a:rPr lang="en-IN" smtClean="0"/>
              <a:t>02-08-2024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B8E4FC-A989-45E4-9638-8E53A197F284}" type="datetimeFigureOut">
              <a:rPr lang="en-IN" smtClean="0"/>
              <a:t>02-08-2024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8E4FC-A989-45E4-9638-8E53A197F284}" type="datetimeFigureOut">
              <a:rPr lang="en-IN" smtClean="0"/>
              <a:t>02-08-2024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8E4FC-A989-45E4-9638-8E53A197F284}" type="datetimeFigureOut">
              <a:rPr lang="en-IN" smtClean="0"/>
              <a:t>02-08-2024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124F57-7DF5-478F-92CE-AF5585BDC813}"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8E4FC-A989-45E4-9638-8E53A197F284}" type="datetimeFigureOut">
              <a:rPr lang="en-IN" smtClean="0"/>
              <a:t>02-08-2024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124F57-7DF5-478F-92CE-AF5585BDC813}" type="slidenum">
              <a:rPr lang="en-IN" smtClean="0"/>
              <a:t>‹#›</a:t>
            </a:fld>
            <a:endParaRPr lang="en-IN"/>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2B8E4FC-A989-45E4-9638-8E53A197F284}" type="datetimeFigureOut">
              <a:rPr lang="en-IN" smtClean="0"/>
              <a:t>02-08-2024</a:t>
            </a:fld>
            <a:endParaRPr lang="en-IN"/>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IN"/>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25124F57-7DF5-478F-92CE-AF5585BDC81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339494"/>
            <a:ext cx="7344816" cy="646331"/>
          </a:xfrm>
          <a:prstGeom prst="rect">
            <a:avLst/>
          </a:prstGeom>
          <a:noFill/>
        </p:spPr>
        <p:txBody>
          <a:bodyPr wrap="square" rtlCol="0">
            <a:spAutoFit/>
          </a:bodyPr>
          <a:lstStyle/>
          <a:p>
            <a:r>
              <a:rPr lang="en-US" sz="3600" dirty="0" smtClean="0">
                <a:solidFill>
                  <a:schemeClr val="accent5">
                    <a:lumMod val="75000"/>
                  </a:schemeClr>
                </a:solidFill>
                <a:latin typeface="Arial Black" pitchFamily="34" charset="0"/>
              </a:rPr>
              <a:t>MENTAL HEALTH NURSING</a:t>
            </a:r>
            <a:endParaRPr lang="en-IN" sz="3600" dirty="0">
              <a:solidFill>
                <a:schemeClr val="accent5">
                  <a:lumMod val="75000"/>
                </a:schemeClr>
              </a:solidFill>
              <a:latin typeface="Arial Black" pitchFamily="34" charset="0"/>
            </a:endParaRPr>
          </a:p>
        </p:txBody>
      </p:sp>
      <p:pic>
        <p:nvPicPr>
          <p:cNvPr id="1026" name="Picture 2" descr="Mental health Stock Photos, Royalty Free Mental heal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556792"/>
            <a:ext cx="8473689"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95936" y="5517232"/>
            <a:ext cx="4896544" cy="923330"/>
          </a:xfrm>
          <a:prstGeom prst="rect">
            <a:avLst/>
          </a:prstGeom>
          <a:noFill/>
        </p:spPr>
        <p:txBody>
          <a:bodyPr wrap="square" rtlCol="0">
            <a:spAutoFit/>
          </a:bodyPr>
          <a:lstStyle/>
          <a:p>
            <a:pPr>
              <a:lnSpc>
                <a:spcPct val="150000"/>
              </a:lnSpc>
            </a:pPr>
            <a:r>
              <a:rPr lang="en-US" dirty="0" smtClean="0">
                <a:latin typeface="Arial Black" pitchFamily="34" charset="0"/>
              </a:rPr>
              <a:t>PRESENTED BY : SR. PRIYA MATHEW</a:t>
            </a:r>
          </a:p>
          <a:p>
            <a:pPr>
              <a:lnSpc>
                <a:spcPct val="150000"/>
              </a:lnSpc>
            </a:pPr>
            <a:r>
              <a:rPr lang="en-US" dirty="0" smtClean="0">
                <a:latin typeface="Arial Black" pitchFamily="34" charset="0"/>
              </a:rPr>
              <a:t>                                 LECTURER</a:t>
            </a:r>
            <a:endParaRPr lang="en-IN" dirty="0">
              <a:latin typeface="Arial Black" pitchFamily="34" charset="0"/>
            </a:endParaRPr>
          </a:p>
        </p:txBody>
      </p:sp>
    </p:spTree>
    <p:extLst>
      <p:ext uri="{BB962C8B-B14F-4D97-AF65-F5344CB8AC3E}">
        <p14:creationId xmlns:p14="http://schemas.microsoft.com/office/powerpoint/2010/main" val="290378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48680"/>
            <a:ext cx="8424936" cy="3170099"/>
          </a:xfrm>
          <a:prstGeom prst="rect">
            <a:avLst/>
          </a:prstGeom>
          <a:noFill/>
        </p:spPr>
        <p:txBody>
          <a:bodyPr wrap="square" rtlCol="0">
            <a:spAutoFit/>
          </a:bodyPr>
          <a:lstStyle/>
          <a:p>
            <a:pPr algn="ctr">
              <a:lnSpc>
                <a:spcPct val="200000"/>
              </a:lnSpc>
            </a:pPr>
            <a:r>
              <a:rPr lang="en-US" sz="2800" dirty="0" smtClean="0">
                <a:solidFill>
                  <a:schemeClr val="accent5">
                    <a:lumMod val="75000"/>
                  </a:schemeClr>
                </a:solidFill>
                <a:latin typeface="Arial Black" pitchFamily="34" charset="0"/>
              </a:rPr>
              <a:t>TANGENTIALITY</a:t>
            </a:r>
          </a:p>
          <a:p>
            <a:pPr algn="just">
              <a:lnSpc>
                <a:spcPct val="200000"/>
              </a:lnSpc>
            </a:pPr>
            <a:r>
              <a:rPr lang="en-US" sz="2400" dirty="0" smtClean="0">
                <a:solidFill>
                  <a:srgbClr val="002060"/>
                </a:solidFill>
                <a:latin typeface="Arial Black" pitchFamily="34" charset="0"/>
              </a:rPr>
              <a:t>A form of thinking/ speech in which the client tends to wander away from the intended point, and never returning  to the original ideas</a:t>
            </a:r>
            <a:endParaRPr lang="en-IN" sz="2400" dirty="0">
              <a:solidFill>
                <a:srgbClr val="002060"/>
              </a:solidFill>
              <a:latin typeface="Arial Black" pitchFamily="34" charset="0"/>
            </a:endParaRPr>
          </a:p>
        </p:txBody>
      </p:sp>
      <p:sp>
        <p:nvSpPr>
          <p:cNvPr id="2" name="Oval 1"/>
          <p:cNvSpPr/>
          <p:nvPr/>
        </p:nvSpPr>
        <p:spPr>
          <a:xfrm>
            <a:off x="2987824" y="4941168"/>
            <a:ext cx="72008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4002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0"/>
            <a:ext cx="8568952" cy="3970318"/>
          </a:xfrm>
          <a:prstGeom prst="rect">
            <a:avLst/>
          </a:prstGeom>
          <a:noFill/>
        </p:spPr>
        <p:txBody>
          <a:bodyPr wrap="square" rtlCol="0">
            <a:spAutoFit/>
          </a:bodyPr>
          <a:lstStyle/>
          <a:p>
            <a:pPr algn="ctr"/>
            <a:r>
              <a:rPr lang="en-US" sz="2800" dirty="0" smtClean="0">
                <a:solidFill>
                  <a:schemeClr val="accent5">
                    <a:lumMod val="75000"/>
                  </a:schemeClr>
                </a:solidFill>
                <a:latin typeface="Arial Black" pitchFamily="34" charset="0"/>
              </a:rPr>
              <a:t>DELUSION</a:t>
            </a:r>
          </a:p>
          <a:p>
            <a:pPr algn="just">
              <a:lnSpc>
                <a:spcPct val="200000"/>
              </a:lnSpc>
            </a:pPr>
            <a:r>
              <a:rPr lang="en-US" sz="2800" dirty="0" smtClean="0">
                <a:solidFill>
                  <a:srgbClr val="002060"/>
                </a:solidFill>
                <a:latin typeface="Arial Black" pitchFamily="34" charset="0"/>
              </a:rPr>
              <a:t>A false, unshakable belief, which is not amenable to reasoning and is not in keeping with the patients socio- cultural and educational back ground</a:t>
            </a:r>
            <a:endParaRPr lang="en-IN" sz="2800" dirty="0">
              <a:solidFill>
                <a:srgbClr val="002060"/>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293096"/>
            <a:ext cx="3384376" cy="210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86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04664"/>
            <a:ext cx="8712968" cy="2431435"/>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DELUSION OF PERSECUTION</a:t>
            </a:r>
          </a:p>
          <a:p>
            <a:pPr>
              <a:lnSpc>
                <a:spcPct val="200000"/>
              </a:lnSpc>
            </a:pPr>
            <a:r>
              <a:rPr lang="en-US" sz="2400" dirty="0" smtClean="0">
                <a:solidFill>
                  <a:srgbClr val="002060"/>
                </a:solidFill>
                <a:latin typeface="Arial Black" pitchFamily="34" charset="0"/>
              </a:rPr>
              <a:t>In a persecutory delusions, individuals believe that they are being malevolently treated in some way.</a:t>
            </a:r>
            <a:endParaRPr lang="en-IN" sz="2400" dirty="0">
              <a:solidFill>
                <a:srgbClr val="002060"/>
              </a:solidFill>
              <a:latin typeface="Arial Black"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429000"/>
            <a:ext cx="3168352" cy="233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1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424936" cy="2431435"/>
          </a:xfrm>
          <a:prstGeom prst="rect">
            <a:avLst/>
          </a:prstGeom>
          <a:noFill/>
        </p:spPr>
        <p:txBody>
          <a:bodyPr wrap="square" rtlCol="0">
            <a:spAutoFit/>
          </a:bodyPr>
          <a:lstStyle/>
          <a:p>
            <a:pPr algn="ctr">
              <a:lnSpc>
                <a:spcPct val="200000"/>
              </a:lnSpc>
            </a:pPr>
            <a:r>
              <a:rPr lang="en-US" sz="2800" dirty="0" smtClean="0">
                <a:solidFill>
                  <a:schemeClr val="accent5">
                    <a:lumMod val="75000"/>
                  </a:schemeClr>
                </a:solidFill>
                <a:latin typeface="Arial Black" pitchFamily="34" charset="0"/>
              </a:rPr>
              <a:t>DELUSION OF REFERENCE</a:t>
            </a:r>
          </a:p>
          <a:p>
            <a:pPr>
              <a:lnSpc>
                <a:spcPct val="200000"/>
              </a:lnSpc>
            </a:pPr>
            <a:r>
              <a:rPr lang="en-US" sz="2400" dirty="0" smtClean="0">
                <a:solidFill>
                  <a:srgbClr val="002060"/>
                </a:solidFill>
                <a:latin typeface="Arial Black" pitchFamily="34" charset="0"/>
              </a:rPr>
              <a:t>The individual may falsely believe that others are talking about him</a:t>
            </a:r>
            <a:endParaRPr lang="en-IN" sz="2400" dirty="0">
              <a:solidFill>
                <a:srgbClr val="002060"/>
              </a:solidFill>
              <a:latin typeface="Arial Black"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755" y="3573016"/>
            <a:ext cx="31417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794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6"/>
            <a:ext cx="8856984" cy="3539430"/>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DELUSION OF JEALOUSY</a:t>
            </a:r>
          </a:p>
          <a:p>
            <a:pPr>
              <a:lnSpc>
                <a:spcPct val="200000"/>
              </a:lnSpc>
            </a:pPr>
            <a:r>
              <a:rPr lang="en-US" sz="2800" dirty="0" smtClean="0">
                <a:solidFill>
                  <a:srgbClr val="002060"/>
                </a:solidFill>
                <a:latin typeface="Arial Black" pitchFamily="34" charset="0"/>
              </a:rPr>
              <a:t>The content of jealous delusions centers around the theme that the person’s sexual partner is unfaithful.</a:t>
            </a:r>
            <a:endParaRPr lang="en-IN" sz="2800" dirty="0">
              <a:solidFill>
                <a:srgbClr val="002060"/>
              </a:solidFill>
              <a:latin typeface="Arial Black" pitchFamily="34"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05064"/>
            <a:ext cx="354062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903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496944" cy="3539430"/>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DELUSION OF GRANDIOSITY</a:t>
            </a:r>
          </a:p>
          <a:p>
            <a:pPr algn="just">
              <a:lnSpc>
                <a:spcPct val="200000"/>
              </a:lnSpc>
            </a:pPr>
            <a:r>
              <a:rPr lang="en-US" sz="2800" dirty="0" smtClean="0">
                <a:solidFill>
                  <a:srgbClr val="002060"/>
                </a:solidFill>
                <a:latin typeface="Arial Black" pitchFamily="34" charset="0"/>
              </a:rPr>
              <a:t>Individuals with grandiose delusions have irrational ideas regarding their own worth, talent, knowledge or power</a:t>
            </a:r>
            <a:endParaRPr lang="en-IN" sz="2800" dirty="0">
              <a:solidFill>
                <a:srgbClr val="002060"/>
              </a:solidFill>
              <a:latin typeface="Arial Black"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5" y="3645024"/>
            <a:ext cx="302433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464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712968" cy="3293209"/>
          </a:xfrm>
          <a:prstGeom prst="rect">
            <a:avLst/>
          </a:prstGeom>
          <a:noFill/>
        </p:spPr>
        <p:txBody>
          <a:bodyPr wrap="square" rtlCol="0">
            <a:spAutoFit/>
          </a:bodyPr>
          <a:lstStyle/>
          <a:p>
            <a:pPr algn="ctr">
              <a:lnSpc>
                <a:spcPct val="200000"/>
              </a:lnSpc>
            </a:pPr>
            <a:r>
              <a:rPr lang="en-US" sz="3200" dirty="0" smtClean="0">
                <a:solidFill>
                  <a:schemeClr val="accent5">
                    <a:lumMod val="50000"/>
                  </a:schemeClr>
                </a:solidFill>
                <a:latin typeface="Arial Black" pitchFamily="34" charset="0"/>
              </a:rPr>
              <a:t>ILLUSION</a:t>
            </a:r>
          </a:p>
          <a:p>
            <a:pPr>
              <a:lnSpc>
                <a:spcPct val="200000"/>
              </a:lnSpc>
            </a:pPr>
            <a:r>
              <a:rPr lang="en-US" sz="2400" dirty="0" smtClean="0">
                <a:solidFill>
                  <a:srgbClr val="002060"/>
                </a:solidFill>
                <a:latin typeface="Arial Black" pitchFamily="34" charset="0"/>
              </a:rPr>
              <a:t>The misinterpretation of a real, external sensory experience. It is mental misperception of actual sensory stimuli</a:t>
            </a:r>
            <a:endParaRPr lang="en-IN" sz="2400" dirty="0">
              <a:solidFill>
                <a:srgbClr val="002060"/>
              </a:solidFill>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429000"/>
            <a:ext cx="403244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378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8064896" cy="2677656"/>
          </a:xfrm>
          <a:prstGeom prst="rect">
            <a:avLst/>
          </a:prstGeom>
          <a:noFill/>
        </p:spPr>
        <p:txBody>
          <a:bodyPr wrap="square" rtlCol="0">
            <a:spAutoFit/>
          </a:bodyPr>
          <a:lstStyle/>
          <a:p>
            <a:pPr algn="just">
              <a:lnSpc>
                <a:spcPct val="200000"/>
              </a:lnSpc>
            </a:pPr>
            <a:r>
              <a:rPr lang="en-US" sz="2800" dirty="0" smtClean="0">
                <a:solidFill>
                  <a:schemeClr val="accent5">
                    <a:lumMod val="50000"/>
                  </a:schemeClr>
                </a:solidFill>
                <a:latin typeface="Arial Black" pitchFamily="34" charset="0"/>
              </a:rPr>
              <a:t>HALLUCINATION</a:t>
            </a:r>
          </a:p>
          <a:p>
            <a:pPr algn="just">
              <a:lnSpc>
                <a:spcPct val="200000"/>
              </a:lnSpc>
            </a:pPr>
            <a:r>
              <a:rPr lang="en-US" sz="2800" dirty="0" smtClean="0">
                <a:solidFill>
                  <a:srgbClr val="002060"/>
                </a:solidFill>
                <a:latin typeface="Arial Black" pitchFamily="34" charset="0"/>
              </a:rPr>
              <a:t>A false sensory perception in the absence of an actual external stimulus.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573016"/>
            <a:ext cx="439248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680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6"/>
            <a:ext cx="8496944" cy="2308324"/>
          </a:xfrm>
          <a:prstGeom prst="rect">
            <a:avLst/>
          </a:prstGeom>
          <a:noFill/>
        </p:spPr>
        <p:txBody>
          <a:bodyPr wrap="square" rtlCol="0">
            <a:spAutoFit/>
          </a:bodyPr>
          <a:lstStyle/>
          <a:p>
            <a:pPr algn="ctr">
              <a:lnSpc>
                <a:spcPct val="200000"/>
              </a:lnSpc>
            </a:pPr>
            <a:r>
              <a:rPr lang="en-US" sz="2400" dirty="0" smtClean="0">
                <a:solidFill>
                  <a:schemeClr val="accent5">
                    <a:lumMod val="50000"/>
                  </a:schemeClr>
                </a:solidFill>
                <a:latin typeface="Arial Black" pitchFamily="34" charset="0"/>
              </a:rPr>
              <a:t>DEPERSONALIZATION</a:t>
            </a:r>
          </a:p>
          <a:p>
            <a:pPr algn="just">
              <a:lnSpc>
                <a:spcPct val="200000"/>
              </a:lnSpc>
            </a:pPr>
            <a:r>
              <a:rPr lang="en-US" sz="2400" dirty="0" smtClean="0">
                <a:solidFill>
                  <a:srgbClr val="002060"/>
                </a:solidFill>
                <a:latin typeface="Arial Black" pitchFamily="34" charset="0"/>
              </a:rPr>
              <a:t>A person’s subjective sense of being unreal, strange or unfamiliar</a:t>
            </a:r>
            <a:endParaRPr lang="en-IN" sz="2400" dirty="0">
              <a:solidFill>
                <a:srgbClr val="002060"/>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645024"/>
            <a:ext cx="3114451"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7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76672"/>
            <a:ext cx="8424936" cy="3539430"/>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DEREALIZATION</a:t>
            </a:r>
            <a:r>
              <a:rPr lang="en-US" sz="2800" dirty="0" smtClean="0">
                <a:latin typeface="Arial Black" pitchFamily="34" charset="0"/>
              </a:rPr>
              <a:t> </a:t>
            </a:r>
          </a:p>
          <a:p>
            <a:pPr>
              <a:lnSpc>
                <a:spcPct val="200000"/>
              </a:lnSpc>
            </a:pPr>
            <a:r>
              <a:rPr lang="en-US" sz="2800" dirty="0" smtClean="0">
                <a:solidFill>
                  <a:srgbClr val="002060"/>
                </a:solidFill>
                <a:latin typeface="Arial Black" pitchFamily="34" charset="0"/>
              </a:rPr>
              <a:t>A subjective sense that the environment is strange or un real, a feeling of changed reality</a:t>
            </a:r>
            <a:endParaRPr lang="en-IN" sz="2800" dirty="0">
              <a:solidFill>
                <a:srgbClr val="002060"/>
              </a:solidFill>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902286"/>
            <a:ext cx="3347244" cy="236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344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0"/>
            <a:ext cx="7560840" cy="754437"/>
          </a:xfrm>
          <a:prstGeom prst="rect">
            <a:avLst/>
          </a:prstGeom>
          <a:noFill/>
        </p:spPr>
        <p:txBody>
          <a:bodyPr wrap="square" rtlCol="0">
            <a:spAutoFit/>
          </a:bodyPr>
          <a:lstStyle/>
          <a:p>
            <a:pPr algn="ctr">
              <a:lnSpc>
                <a:spcPct val="150000"/>
              </a:lnSpc>
            </a:pPr>
            <a:r>
              <a:rPr lang="en-US" sz="2800" dirty="0" smtClean="0">
                <a:solidFill>
                  <a:schemeClr val="accent3">
                    <a:lumMod val="50000"/>
                  </a:schemeClr>
                </a:solidFill>
                <a:latin typeface="Arial Black" pitchFamily="34" charset="0"/>
              </a:rPr>
              <a:t>SPECIFIC OBJECTIVES</a:t>
            </a:r>
          </a:p>
        </p:txBody>
      </p:sp>
      <p:sp>
        <p:nvSpPr>
          <p:cNvPr id="5" name="TextBox 4"/>
          <p:cNvSpPr txBox="1"/>
          <p:nvPr/>
        </p:nvSpPr>
        <p:spPr>
          <a:xfrm>
            <a:off x="395536" y="1700808"/>
            <a:ext cx="8496944" cy="2308324"/>
          </a:xfrm>
          <a:prstGeom prst="rect">
            <a:avLst/>
          </a:prstGeom>
          <a:noFill/>
        </p:spPr>
        <p:txBody>
          <a:bodyPr wrap="square" rtlCol="0">
            <a:spAutoFit/>
          </a:bodyPr>
          <a:lstStyle/>
          <a:p>
            <a:pPr marL="342900" indent="-342900" algn="just">
              <a:lnSpc>
                <a:spcPct val="200000"/>
              </a:lnSpc>
              <a:buFont typeface="Wingdings" pitchFamily="2" charset="2"/>
              <a:buChar char="q"/>
            </a:pPr>
            <a:r>
              <a:rPr lang="en-US" sz="2400" dirty="0" smtClean="0">
                <a:solidFill>
                  <a:srgbClr val="002060"/>
                </a:solidFill>
                <a:latin typeface="Arial Black" pitchFamily="34" charset="0"/>
              </a:rPr>
              <a:t>Define Mental </a:t>
            </a:r>
            <a:r>
              <a:rPr lang="en-US" sz="2400" dirty="0">
                <a:solidFill>
                  <a:srgbClr val="002060"/>
                </a:solidFill>
                <a:latin typeface="Arial Black" pitchFamily="34" charset="0"/>
              </a:rPr>
              <a:t>H</a:t>
            </a:r>
            <a:r>
              <a:rPr lang="en-US" sz="2400" dirty="0" smtClean="0">
                <a:solidFill>
                  <a:srgbClr val="002060"/>
                </a:solidFill>
                <a:latin typeface="Arial Black" pitchFamily="34" charset="0"/>
              </a:rPr>
              <a:t>ealth </a:t>
            </a:r>
          </a:p>
          <a:p>
            <a:pPr marL="342900" indent="-342900" algn="just">
              <a:lnSpc>
                <a:spcPct val="200000"/>
              </a:lnSpc>
              <a:buFont typeface="Wingdings" pitchFamily="2" charset="2"/>
              <a:buChar char="q"/>
            </a:pPr>
            <a:r>
              <a:rPr lang="en-US" sz="2400" dirty="0" smtClean="0">
                <a:solidFill>
                  <a:srgbClr val="002060"/>
                </a:solidFill>
                <a:latin typeface="Arial Black" pitchFamily="34" charset="0"/>
              </a:rPr>
              <a:t>Define Mental </a:t>
            </a:r>
            <a:r>
              <a:rPr lang="en-US" sz="2400" dirty="0">
                <a:solidFill>
                  <a:srgbClr val="002060"/>
                </a:solidFill>
                <a:latin typeface="Arial Black" pitchFamily="34" charset="0"/>
              </a:rPr>
              <a:t>H</a:t>
            </a:r>
            <a:r>
              <a:rPr lang="en-US" sz="2400" dirty="0" smtClean="0">
                <a:solidFill>
                  <a:srgbClr val="002060"/>
                </a:solidFill>
                <a:latin typeface="Arial Black" pitchFamily="34" charset="0"/>
              </a:rPr>
              <a:t>ealth </a:t>
            </a:r>
            <a:r>
              <a:rPr lang="en-US" sz="2400" dirty="0">
                <a:solidFill>
                  <a:srgbClr val="002060"/>
                </a:solidFill>
                <a:latin typeface="Arial Black" pitchFamily="34" charset="0"/>
              </a:rPr>
              <a:t>N</a:t>
            </a:r>
            <a:r>
              <a:rPr lang="en-US" sz="2400" dirty="0" smtClean="0">
                <a:solidFill>
                  <a:srgbClr val="002060"/>
                </a:solidFill>
                <a:latin typeface="Arial Black" pitchFamily="34" charset="0"/>
              </a:rPr>
              <a:t>ursing</a:t>
            </a:r>
          </a:p>
          <a:p>
            <a:pPr marL="342900" indent="-342900" algn="just">
              <a:lnSpc>
                <a:spcPct val="200000"/>
              </a:lnSpc>
              <a:buFont typeface="Wingdings" pitchFamily="2" charset="2"/>
              <a:buChar char="q"/>
            </a:pPr>
            <a:r>
              <a:rPr lang="en-US" sz="2400" dirty="0" smtClean="0">
                <a:solidFill>
                  <a:srgbClr val="002060"/>
                </a:solidFill>
                <a:latin typeface="Arial Black" pitchFamily="34" charset="0"/>
              </a:rPr>
              <a:t>Explain the Mental Health Terminologies</a:t>
            </a:r>
          </a:p>
        </p:txBody>
      </p:sp>
    </p:spTree>
    <p:extLst>
      <p:ext uri="{BB962C8B-B14F-4D97-AF65-F5344CB8AC3E}">
        <p14:creationId xmlns:p14="http://schemas.microsoft.com/office/powerpoint/2010/main" val="2115003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712968" cy="3539430"/>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DEMENTIA</a:t>
            </a:r>
          </a:p>
          <a:p>
            <a:pPr algn="just">
              <a:lnSpc>
                <a:spcPct val="200000"/>
              </a:lnSpc>
            </a:pPr>
            <a:r>
              <a:rPr lang="en-US" sz="2800" dirty="0" smtClean="0">
                <a:solidFill>
                  <a:srgbClr val="002060"/>
                </a:solidFill>
                <a:latin typeface="Arial Black" pitchFamily="34" charset="0"/>
              </a:rPr>
              <a:t>A global impairment of cognitive functioning that is progressive and interferes with social occupational abilities</a:t>
            </a:r>
            <a:endParaRPr lang="en-IN" sz="2800" dirty="0">
              <a:solidFill>
                <a:srgbClr val="002060"/>
              </a:solidFill>
              <a:latin typeface="Arial Black"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723" y="4437112"/>
            <a:ext cx="18002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215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12968" cy="4031873"/>
          </a:xfrm>
          <a:prstGeom prst="rect">
            <a:avLst/>
          </a:prstGeom>
          <a:noFill/>
        </p:spPr>
        <p:txBody>
          <a:bodyPr wrap="square" rtlCol="0">
            <a:spAutoFit/>
          </a:bodyPr>
          <a:lstStyle/>
          <a:p>
            <a:pPr algn="ctr">
              <a:lnSpc>
                <a:spcPct val="200000"/>
              </a:lnSpc>
            </a:pPr>
            <a:r>
              <a:rPr lang="en-US" sz="3200" dirty="0" smtClean="0">
                <a:solidFill>
                  <a:schemeClr val="accent5">
                    <a:lumMod val="50000"/>
                  </a:schemeClr>
                </a:solidFill>
                <a:latin typeface="Arial Black" pitchFamily="34" charset="0"/>
              </a:rPr>
              <a:t>DELIRIUM</a:t>
            </a:r>
          </a:p>
          <a:p>
            <a:pPr algn="just">
              <a:lnSpc>
                <a:spcPct val="200000"/>
              </a:lnSpc>
            </a:pPr>
            <a:r>
              <a:rPr lang="en-US" sz="2400" dirty="0" smtClean="0">
                <a:solidFill>
                  <a:srgbClr val="002060"/>
                </a:solidFill>
                <a:latin typeface="Arial Black" pitchFamily="34" charset="0"/>
              </a:rPr>
              <a:t>State of mental confusion and excitement that happens in a short period of time and is characterized by disorientation for time and place, usually, with illusions and hallucinations</a:t>
            </a:r>
            <a:r>
              <a:rPr lang="en-US" dirty="0" smtClean="0"/>
              <a:t>.</a:t>
            </a:r>
            <a:endParaRPr lang="en-IN"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653136"/>
            <a:ext cx="23812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640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548680"/>
            <a:ext cx="7776864" cy="2677656"/>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ECHOLALIA</a:t>
            </a:r>
          </a:p>
          <a:p>
            <a:pPr algn="just">
              <a:lnSpc>
                <a:spcPct val="200000"/>
              </a:lnSpc>
            </a:pPr>
            <a:r>
              <a:rPr lang="en-US" sz="2800" dirty="0" smtClean="0">
                <a:solidFill>
                  <a:srgbClr val="002060"/>
                </a:solidFill>
                <a:latin typeface="Arial Black" pitchFamily="34" charset="0"/>
              </a:rPr>
              <a:t>Pathological  repetition of the speech of another</a:t>
            </a:r>
            <a:endParaRPr lang="en-IN" sz="2800" dirty="0">
              <a:solidFill>
                <a:srgbClr val="002060"/>
              </a:solidFill>
              <a:latin typeface="Arial Black"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7" y="3356992"/>
            <a:ext cx="367240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44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04664"/>
            <a:ext cx="8352928" cy="2308324"/>
          </a:xfrm>
          <a:prstGeom prst="rect">
            <a:avLst/>
          </a:prstGeom>
          <a:noFill/>
        </p:spPr>
        <p:txBody>
          <a:bodyPr wrap="square" rtlCol="0">
            <a:spAutoFit/>
          </a:bodyPr>
          <a:lstStyle/>
          <a:p>
            <a:pPr algn="ctr">
              <a:lnSpc>
                <a:spcPct val="200000"/>
              </a:lnSpc>
            </a:pPr>
            <a:r>
              <a:rPr lang="en-US" sz="2400" dirty="0" smtClean="0">
                <a:solidFill>
                  <a:schemeClr val="accent5">
                    <a:lumMod val="50000"/>
                  </a:schemeClr>
                </a:solidFill>
                <a:latin typeface="Arial Black" pitchFamily="34" charset="0"/>
              </a:rPr>
              <a:t>ECHOPRAXIA</a:t>
            </a:r>
          </a:p>
          <a:p>
            <a:pPr>
              <a:lnSpc>
                <a:spcPct val="200000"/>
              </a:lnSpc>
            </a:pPr>
            <a:r>
              <a:rPr lang="en-US" sz="2400" dirty="0" smtClean="0">
                <a:solidFill>
                  <a:srgbClr val="002060"/>
                </a:solidFill>
                <a:latin typeface="Arial Black" pitchFamily="34" charset="0"/>
              </a:rPr>
              <a:t>Pathological repetition by imitation of the behavior of another</a:t>
            </a:r>
            <a:endParaRPr lang="en-IN" sz="2400" dirty="0">
              <a:solidFill>
                <a:srgbClr val="002060"/>
              </a:solidFill>
              <a:latin typeface="Arial Black" pitchFamily="34"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212976"/>
            <a:ext cx="327734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876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12968" cy="3908762"/>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LOOSENING OF ASSOCIATION</a:t>
            </a:r>
          </a:p>
          <a:p>
            <a:pPr algn="just">
              <a:lnSpc>
                <a:spcPct val="200000"/>
              </a:lnSpc>
            </a:pPr>
            <a:r>
              <a:rPr lang="en-US" sz="2400" dirty="0">
                <a:solidFill>
                  <a:srgbClr val="002060"/>
                </a:solidFill>
                <a:latin typeface="Arial Black" pitchFamily="34" charset="0"/>
              </a:rPr>
              <a:t>A pattern of </a:t>
            </a:r>
            <a:r>
              <a:rPr lang="en-IN" sz="2400" dirty="0" smtClean="0">
                <a:solidFill>
                  <a:srgbClr val="002060"/>
                </a:solidFill>
                <a:latin typeface="Arial Black" pitchFamily="34" charset="0"/>
              </a:rPr>
              <a:t> </a:t>
            </a:r>
            <a:r>
              <a:rPr lang="en-US" sz="2400" dirty="0" smtClean="0">
                <a:solidFill>
                  <a:srgbClr val="002060"/>
                </a:solidFill>
                <a:latin typeface="Arial Black" pitchFamily="34" charset="0"/>
              </a:rPr>
              <a:t>spontaneous speech in which things said lack  a meaningful relationship, or there is idiosyncratic shifting from one frame of reference to another</a:t>
            </a:r>
            <a:endParaRPr lang="en-IN" sz="2400" dirty="0">
              <a:solidFill>
                <a:srgbClr val="002060"/>
              </a:solidFill>
              <a:latin typeface="Arial Black"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308698"/>
            <a:ext cx="2986903" cy="207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365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2431435"/>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MOOD</a:t>
            </a:r>
          </a:p>
          <a:p>
            <a:pPr algn="just">
              <a:lnSpc>
                <a:spcPct val="200000"/>
              </a:lnSpc>
            </a:pPr>
            <a:r>
              <a:rPr lang="en-US" sz="2400" dirty="0" smtClean="0">
                <a:solidFill>
                  <a:srgbClr val="002060"/>
                </a:solidFill>
                <a:latin typeface="Arial Black" pitchFamily="34" charset="0"/>
              </a:rPr>
              <a:t>Emotion that is prolonged to the point that it colors a person’s entire psychological thinking. </a:t>
            </a:r>
            <a:endParaRPr lang="en-IN" sz="2400" dirty="0">
              <a:solidFill>
                <a:srgbClr val="002060"/>
              </a:solidFill>
              <a:latin typeface="Arial Black" pitchFamily="34"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459706"/>
            <a:ext cx="4248472" cy="227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048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0"/>
            <a:ext cx="8568952" cy="2431435"/>
          </a:xfrm>
          <a:prstGeom prst="rect">
            <a:avLst/>
          </a:prstGeom>
          <a:noFill/>
        </p:spPr>
        <p:txBody>
          <a:bodyPr wrap="square" rtlCol="0">
            <a:spAutoFit/>
          </a:bodyPr>
          <a:lstStyle/>
          <a:p>
            <a:pPr algn="ctr">
              <a:lnSpc>
                <a:spcPct val="200000"/>
              </a:lnSpc>
            </a:pPr>
            <a:r>
              <a:rPr lang="en-US" sz="2800" dirty="0" smtClean="0">
                <a:solidFill>
                  <a:schemeClr val="accent5">
                    <a:lumMod val="50000"/>
                  </a:schemeClr>
                </a:solidFill>
                <a:latin typeface="Arial Black" pitchFamily="34" charset="0"/>
              </a:rPr>
              <a:t>AFFECT</a:t>
            </a:r>
          </a:p>
          <a:p>
            <a:pPr algn="just">
              <a:lnSpc>
                <a:spcPct val="200000"/>
              </a:lnSpc>
            </a:pPr>
            <a:r>
              <a:rPr lang="en-US" sz="2400" dirty="0" smtClean="0">
                <a:solidFill>
                  <a:srgbClr val="002060"/>
                </a:solidFill>
                <a:latin typeface="Arial Black" pitchFamily="34" charset="0"/>
              </a:rPr>
              <a:t>A short lived emotional response to an idea or an event</a:t>
            </a:r>
            <a:endParaRPr lang="en-IN" sz="2400" dirty="0">
              <a:solidFill>
                <a:srgbClr val="002060"/>
              </a:solidFill>
              <a:latin typeface="Arial Black" pitchFamily="34"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84984"/>
            <a:ext cx="3960440" cy="245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168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76672"/>
            <a:ext cx="8424936" cy="2308324"/>
          </a:xfrm>
          <a:prstGeom prst="rect">
            <a:avLst/>
          </a:prstGeom>
          <a:noFill/>
        </p:spPr>
        <p:txBody>
          <a:bodyPr wrap="square" rtlCol="0">
            <a:spAutoFit/>
          </a:bodyPr>
          <a:lstStyle/>
          <a:p>
            <a:pPr algn="ctr">
              <a:lnSpc>
                <a:spcPct val="200000"/>
              </a:lnSpc>
            </a:pPr>
            <a:r>
              <a:rPr lang="en-US" sz="2400" dirty="0" smtClean="0">
                <a:solidFill>
                  <a:schemeClr val="accent5">
                    <a:lumMod val="50000"/>
                  </a:schemeClr>
                </a:solidFill>
                <a:latin typeface="Arial Black" pitchFamily="34" charset="0"/>
              </a:rPr>
              <a:t>THOUGHT INSERTION</a:t>
            </a:r>
          </a:p>
          <a:p>
            <a:pPr algn="just">
              <a:lnSpc>
                <a:spcPct val="200000"/>
              </a:lnSpc>
            </a:pPr>
            <a:r>
              <a:rPr lang="en-US" sz="2400" dirty="0" smtClean="0">
                <a:solidFill>
                  <a:srgbClr val="002060"/>
                </a:solidFill>
                <a:latin typeface="Arial Black" pitchFamily="34" charset="0"/>
              </a:rPr>
              <a:t>The delusional belief that thoughts are being put in to one’s mind</a:t>
            </a:r>
            <a:endParaRPr lang="en-IN" sz="2400" dirty="0">
              <a:solidFill>
                <a:srgbClr val="002060"/>
              </a:solidFill>
              <a:latin typeface="Arial Black"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212976"/>
            <a:ext cx="2655937"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383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992888" cy="3046988"/>
          </a:xfrm>
          <a:prstGeom prst="rect">
            <a:avLst/>
          </a:prstGeom>
          <a:noFill/>
        </p:spPr>
        <p:txBody>
          <a:bodyPr wrap="square" rtlCol="0">
            <a:spAutoFit/>
          </a:bodyPr>
          <a:lstStyle/>
          <a:p>
            <a:pPr algn="ctr">
              <a:lnSpc>
                <a:spcPct val="200000"/>
              </a:lnSpc>
            </a:pPr>
            <a:r>
              <a:rPr lang="en-US" sz="2400" dirty="0" smtClean="0">
                <a:solidFill>
                  <a:schemeClr val="accent5">
                    <a:lumMod val="50000"/>
                  </a:schemeClr>
                </a:solidFill>
                <a:latin typeface="Arial Black" pitchFamily="34" charset="0"/>
              </a:rPr>
              <a:t>THOUGHT WITHDRAWAL</a:t>
            </a:r>
          </a:p>
          <a:p>
            <a:pPr algn="just">
              <a:lnSpc>
                <a:spcPct val="200000"/>
              </a:lnSpc>
            </a:pPr>
            <a:r>
              <a:rPr lang="en-US" sz="2400" dirty="0" smtClean="0">
                <a:solidFill>
                  <a:srgbClr val="002060"/>
                </a:solidFill>
                <a:latin typeface="Arial Black" pitchFamily="34" charset="0"/>
              </a:rPr>
              <a:t>The delusional belief that thoughts are taken away by some external agent, often associated with thought block.</a:t>
            </a:r>
            <a:endParaRPr lang="en-IN" sz="2400" dirty="0">
              <a:solidFill>
                <a:srgbClr val="002060"/>
              </a:solidFill>
              <a:latin typeface="Arial Black"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293096"/>
            <a:ext cx="257554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295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8064896" cy="3046988"/>
          </a:xfrm>
          <a:prstGeom prst="rect">
            <a:avLst/>
          </a:prstGeom>
          <a:noFill/>
        </p:spPr>
        <p:txBody>
          <a:bodyPr wrap="square" rtlCol="0">
            <a:spAutoFit/>
          </a:bodyPr>
          <a:lstStyle/>
          <a:p>
            <a:pPr algn="ctr">
              <a:lnSpc>
                <a:spcPct val="200000"/>
              </a:lnSpc>
            </a:pPr>
            <a:r>
              <a:rPr lang="en-US" sz="2400" dirty="0" smtClean="0">
                <a:solidFill>
                  <a:schemeClr val="accent5">
                    <a:lumMod val="50000"/>
                  </a:schemeClr>
                </a:solidFill>
                <a:latin typeface="Arial Black" pitchFamily="34" charset="0"/>
              </a:rPr>
              <a:t>THOUGHT BROADCAST</a:t>
            </a:r>
          </a:p>
          <a:p>
            <a:pPr algn="just">
              <a:lnSpc>
                <a:spcPct val="200000"/>
              </a:lnSpc>
            </a:pPr>
            <a:r>
              <a:rPr lang="en-US" sz="2400" dirty="0" smtClean="0">
                <a:solidFill>
                  <a:srgbClr val="002060"/>
                </a:solidFill>
                <a:latin typeface="Arial Black" pitchFamily="34" charset="0"/>
              </a:rPr>
              <a:t>The delusional belief that one’s thoughts are being broadcast or projected in to the environment</a:t>
            </a:r>
            <a:endParaRPr lang="en-IN" sz="2400" dirty="0">
              <a:solidFill>
                <a:srgbClr val="002060"/>
              </a:solidFill>
              <a:latin typeface="Arial Black"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5" y="4015620"/>
            <a:ext cx="3672408" cy="178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75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6632"/>
            <a:ext cx="8568952" cy="3539430"/>
          </a:xfrm>
          <a:prstGeom prst="rect">
            <a:avLst/>
          </a:prstGeom>
          <a:noFill/>
        </p:spPr>
        <p:txBody>
          <a:bodyPr wrap="square" rtlCol="0">
            <a:spAutoFit/>
          </a:bodyPr>
          <a:lstStyle/>
          <a:p>
            <a:pPr>
              <a:lnSpc>
                <a:spcPct val="200000"/>
              </a:lnSpc>
            </a:pPr>
            <a:r>
              <a:rPr lang="en-US" sz="2800" dirty="0" smtClean="0">
                <a:solidFill>
                  <a:schemeClr val="accent5">
                    <a:lumMod val="75000"/>
                  </a:schemeClr>
                </a:solidFill>
                <a:latin typeface="Arial Black" pitchFamily="34" charset="0"/>
              </a:rPr>
              <a:t>MENTAL HEALTH</a:t>
            </a:r>
          </a:p>
          <a:p>
            <a:pPr>
              <a:lnSpc>
                <a:spcPct val="200000"/>
              </a:lnSpc>
            </a:pPr>
            <a:r>
              <a:rPr lang="en-US" sz="2800" dirty="0" smtClean="0">
                <a:solidFill>
                  <a:srgbClr val="7030A0"/>
                </a:solidFill>
                <a:latin typeface="Arial Black" pitchFamily="34" charset="0"/>
              </a:rPr>
              <a:t>Mental health is the successful adaptation to stressors from the internal or external environment</a:t>
            </a:r>
            <a:endParaRPr lang="en-IN" sz="2800" dirty="0">
              <a:solidFill>
                <a:srgbClr val="7030A0"/>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29000"/>
            <a:ext cx="4392488" cy="284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468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19" y="836712"/>
            <a:ext cx="732787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229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424936" cy="4154984"/>
          </a:xfrm>
          <a:prstGeom prst="rect">
            <a:avLst/>
          </a:prstGeom>
          <a:noFill/>
        </p:spPr>
        <p:txBody>
          <a:bodyPr wrap="square" rtlCol="0">
            <a:spAutoFit/>
          </a:bodyPr>
          <a:lstStyle/>
          <a:p>
            <a:pPr algn="just">
              <a:lnSpc>
                <a:spcPct val="200000"/>
              </a:lnSpc>
            </a:pPr>
            <a:r>
              <a:rPr lang="en-US" sz="3200" dirty="0" smtClean="0">
                <a:solidFill>
                  <a:schemeClr val="accent5">
                    <a:lumMod val="75000"/>
                  </a:schemeClr>
                </a:solidFill>
                <a:latin typeface="Arial Black" pitchFamily="34" charset="0"/>
              </a:rPr>
              <a:t>MENTAL ILLNESS</a:t>
            </a:r>
          </a:p>
          <a:p>
            <a:pPr algn="just">
              <a:lnSpc>
                <a:spcPct val="200000"/>
              </a:lnSpc>
            </a:pPr>
            <a:r>
              <a:rPr lang="en-US" sz="2000" dirty="0" smtClean="0">
                <a:solidFill>
                  <a:srgbClr val="002060"/>
                </a:solidFill>
                <a:latin typeface="Arial Black" pitchFamily="34" charset="0"/>
              </a:rPr>
              <a:t>Mental illness is the mal adaptive responses to stressors from the internal or external environment, evidenced by thoughts, feelings, and behaviors that are incongruent with the local and cultural norms, and interfere with the individuals social, occupational and physical functioning</a:t>
            </a:r>
            <a:endParaRPr lang="en-IN" sz="2000" dirty="0">
              <a:solidFill>
                <a:srgbClr val="002060"/>
              </a:solidFill>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389" y="4653136"/>
            <a:ext cx="5112568" cy="21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230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88640"/>
            <a:ext cx="8280920" cy="1754326"/>
          </a:xfrm>
          <a:prstGeom prst="rect">
            <a:avLst/>
          </a:prstGeom>
          <a:noFill/>
        </p:spPr>
        <p:txBody>
          <a:bodyPr wrap="square" rtlCol="0">
            <a:spAutoFit/>
          </a:bodyPr>
          <a:lstStyle/>
          <a:p>
            <a:pPr algn="ctr"/>
            <a:r>
              <a:rPr lang="en-US" sz="3600" dirty="0" smtClean="0">
                <a:solidFill>
                  <a:schemeClr val="accent5">
                    <a:lumMod val="75000"/>
                  </a:schemeClr>
                </a:solidFill>
                <a:latin typeface="Arial Black" pitchFamily="34" charset="0"/>
              </a:rPr>
              <a:t>APATHY</a:t>
            </a:r>
          </a:p>
          <a:p>
            <a:endParaRPr lang="en-US" sz="3600" dirty="0">
              <a:latin typeface="Arial Black" pitchFamily="34" charset="0"/>
            </a:endParaRPr>
          </a:p>
          <a:p>
            <a:r>
              <a:rPr lang="en-US" sz="3600" dirty="0" smtClean="0">
                <a:solidFill>
                  <a:srgbClr val="002060"/>
                </a:solidFill>
                <a:latin typeface="Arial Black" pitchFamily="34" charset="0"/>
              </a:rPr>
              <a:t>     Lack of emotional feeling</a:t>
            </a:r>
            <a:endParaRPr lang="en-IN" sz="3600" dirty="0">
              <a:solidFill>
                <a:srgbClr val="002060"/>
              </a:solidFill>
              <a:latin typeface="Arial Black"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568863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815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8424936" cy="2677656"/>
          </a:xfrm>
          <a:prstGeom prst="rect">
            <a:avLst/>
          </a:prstGeom>
          <a:noFill/>
        </p:spPr>
        <p:txBody>
          <a:bodyPr wrap="square" rtlCol="0">
            <a:spAutoFit/>
          </a:bodyPr>
          <a:lstStyle/>
          <a:p>
            <a:pPr algn="ctr">
              <a:lnSpc>
                <a:spcPct val="150000"/>
              </a:lnSpc>
            </a:pPr>
            <a:r>
              <a:rPr lang="en-US" sz="2800" dirty="0" smtClean="0">
                <a:solidFill>
                  <a:schemeClr val="accent5">
                    <a:lumMod val="50000"/>
                  </a:schemeClr>
                </a:solidFill>
                <a:latin typeface="Arial Black" pitchFamily="34" charset="0"/>
              </a:rPr>
              <a:t>APHASIA</a:t>
            </a:r>
          </a:p>
          <a:p>
            <a:pPr algn="just">
              <a:lnSpc>
                <a:spcPct val="150000"/>
              </a:lnSpc>
            </a:pPr>
            <a:r>
              <a:rPr lang="en-US" sz="2800" dirty="0" smtClean="0">
                <a:solidFill>
                  <a:srgbClr val="002060"/>
                </a:solidFill>
                <a:latin typeface="Arial Black" pitchFamily="34" charset="0"/>
              </a:rPr>
              <a:t>Absence or impairment of the ability to communicate through speech, writing, or signs, due to dysfunction of brain centers</a:t>
            </a:r>
            <a:endParaRPr lang="en-IN" sz="2800" dirty="0">
              <a:solidFill>
                <a:srgbClr val="002060"/>
              </a:solidFill>
              <a:latin typeface="Arial Black" pitchFamily="34" charset="0"/>
            </a:endParaRPr>
          </a:p>
        </p:txBody>
      </p:sp>
      <p:sp>
        <p:nvSpPr>
          <p:cNvPr id="2" name="AutoShape 2" descr="What does it mean to have Expressive or Receptive Aphasi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01009"/>
            <a:ext cx="446449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76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496944" cy="2031325"/>
          </a:xfrm>
          <a:prstGeom prst="rect">
            <a:avLst/>
          </a:prstGeom>
          <a:noFill/>
        </p:spPr>
        <p:txBody>
          <a:bodyPr wrap="square" rtlCol="0">
            <a:spAutoFit/>
          </a:bodyPr>
          <a:lstStyle/>
          <a:p>
            <a:pPr algn="ctr">
              <a:lnSpc>
                <a:spcPct val="150000"/>
              </a:lnSpc>
            </a:pPr>
            <a:r>
              <a:rPr lang="en-US" sz="2800" dirty="0" smtClean="0">
                <a:solidFill>
                  <a:schemeClr val="accent5">
                    <a:lumMod val="75000"/>
                  </a:schemeClr>
                </a:solidFill>
                <a:latin typeface="Arial Black" pitchFamily="34" charset="0"/>
              </a:rPr>
              <a:t>ANHEDONIA</a:t>
            </a:r>
          </a:p>
          <a:p>
            <a:pPr>
              <a:lnSpc>
                <a:spcPct val="150000"/>
              </a:lnSpc>
            </a:pPr>
            <a:r>
              <a:rPr lang="en-US" sz="2800" dirty="0" smtClean="0">
                <a:solidFill>
                  <a:srgbClr val="002060"/>
                </a:solidFill>
                <a:latin typeface="Arial Black" pitchFamily="34" charset="0"/>
              </a:rPr>
              <a:t>Inability to experience pleasure in any activity</a:t>
            </a:r>
            <a:endParaRPr lang="en-IN" sz="2800" dirty="0">
              <a:solidFill>
                <a:srgbClr val="002060"/>
              </a:solidFill>
              <a:latin typeface="Arial Black"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96952"/>
            <a:ext cx="4752527" cy="286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33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77065"/>
            <a:ext cx="8280920" cy="2031325"/>
          </a:xfrm>
          <a:prstGeom prst="rect">
            <a:avLst/>
          </a:prstGeom>
          <a:noFill/>
        </p:spPr>
        <p:txBody>
          <a:bodyPr wrap="square" rtlCol="0">
            <a:spAutoFit/>
          </a:bodyPr>
          <a:lstStyle/>
          <a:p>
            <a:pPr algn="ctr">
              <a:lnSpc>
                <a:spcPct val="150000"/>
              </a:lnSpc>
            </a:pPr>
            <a:r>
              <a:rPr lang="en-US" sz="2800" dirty="0" smtClean="0">
                <a:solidFill>
                  <a:schemeClr val="accent5">
                    <a:lumMod val="75000"/>
                  </a:schemeClr>
                </a:solidFill>
                <a:latin typeface="Arial Black" pitchFamily="34" charset="0"/>
              </a:rPr>
              <a:t>AUTISTIC THINKING</a:t>
            </a:r>
          </a:p>
          <a:p>
            <a:pPr algn="just">
              <a:lnSpc>
                <a:spcPct val="150000"/>
              </a:lnSpc>
            </a:pPr>
            <a:r>
              <a:rPr lang="en-US" sz="2800" dirty="0" smtClean="0">
                <a:solidFill>
                  <a:srgbClr val="002060"/>
                </a:solidFill>
                <a:latin typeface="Arial Black" pitchFamily="34" charset="0"/>
              </a:rPr>
              <a:t>Pre occupations totally removing a person from reality</a:t>
            </a:r>
            <a:endParaRPr lang="en-IN" sz="2800" dirty="0">
              <a:solidFill>
                <a:srgbClr val="002060"/>
              </a:solidFill>
              <a:latin typeface="Arial Black"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84984"/>
            <a:ext cx="489654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676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88640"/>
            <a:ext cx="8208912" cy="4031873"/>
          </a:xfrm>
          <a:prstGeom prst="rect">
            <a:avLst/>
          </a:prstGeom>
          <a:noFill/>
        </p:spPr>
        <p:txBody>
          <a:bodyPr wrap="square" rtlCol="0">
            <a:spAutoFit/>
          </a:bodyPr>
          <a:lstStyle/>
          <a:p>
            <a:pPr algn="ctr">
              <a:lnSpc>
                <a:spcPct val="200000"/>
              </a:lnSpc>
            </a:pPr>
            <a:r>
              <a:rPr lang="en-US" sz="3200" dirty="0" smtClean="0">
                <a:solidFill>
                  <a:schemeClr val="accent5">
                    <a:lumMod val="75000"/>
                  </a:schemeClr>
                </a:solidFill>
                <a:latin typeface="Arial Black" pitchFamily="34" charset="0"/>
              </a:rPr>
              <a:t>CIRCUMSTANTIALITY</a:t>
            </a:r>
          </a:p>
          <a:p>
            <a:pPr algn="just">
              <a:lnSpc>
                <a:spcPct val="200000"/>
              </a:lnSpc>
            </a:pPr>
            <a:r>
              <a:rPr lang="en-US" sz="2400" dirty="0" smtClean="0">
                <a:solidFill>
                  <a:srgbClr val="002060"/>
                </a:solidFill>
                <a:latin typeface="Arial Black" pitchFamily="34" charset="0"/>
              </a:rPr>
              <a:t>A pattern of communication that is demonstrated by the speaker’s inclusion of many irrelevant and un necessary details in his speech before he is able to come to he point</a:t>
            </a:r>
            <a:endParaRPr lang="en-IN" sz="2400" dirty="0">
              <a:solidFill>
                <a:srgbClr val="002060"/>
              </a:solidFill>
              <a:latin typeface="Arial Black" pitchFamily="34" charset="0"/>
            </a:endParaRPr>
          </a:p>
        </p:txBody>
      </p:sp>
      <p:sp>
        <p:nvSpPr>
          <p:cNvPr id="2" name="Oval 1"/>
          <p:cNvSpPr/>
          <p:nvPr/>
        </p:nvSpPr>
        <p:spPr>
          <a:xfrm>
            <a:off x="3419872" y="4869160"/>
            <a:ext cx="864096"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906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362</TotalTime>
  <Words>534</Words>
  <Application>Microsoft Office PowerPoint</Application>
  <PresentationFormat>On-screen Show (4:3)</PresentationFormat>
  <Paragraphs>62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Spring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F.C.C</dc:creator>
  <cp:lastModifiedBy>F.C.C</cp:lastModifiedBy>
  <cp:revision>126</cp:revision>
  <dcterms:created xsi:type="dcterms:W3CDTF">2024-02-29T11:26:49Z</dcterms:created>
  <dcterms:modified xsi:type="dcterms:W3CDTF">2024-08-01T19:25:02Z</dcterms:modified>
</cp:coreProperties>
</file>