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257" r:id="rId4"/>
    <p:sldId id="258" r:id="rId5"/>
    <p:sldId id="259" r:id="rId6"/>
    <p:sldId id="278" r:id="rId7"/>
    <p:sldId id="301" r:id="rId8"/>
    <p:sldId id="302" r:id="rId9"/>
    <p:sldId id="260" r:id="rId10"/>
    <p:sldId id="298" r:id="rId11"/>
    <p:sldId id="299" r:id="rId12"/>
    <p:sldId id="300" r:id="rId13"/>
    <p:sldId id="262" r:id="rId14"/>
    <p:sldId id="263" r:id="rId15"/>
    <p:sldId id="261" r:id="rId16"/>
    <p:sldId id="266" r:id="rId17"/>
    <p:sldId id="265" r:id="rId18"/>
    <p:sldId id="268" r:id="rId19"/>
    <p:sldId id="267" r:id="rId20"/>
    <p:sldId id="269" r:id="rId21"/>
    <p:sldId id="270" r:id="rId22"/>
    <p:sldId id="271" r:id="rId23"/>
    <p:sldId id="272" r:id="rId24"/>
    <p:sldId id="274" r:id="rId25"/>
    <p:sldId id="305" r:id="rId26"/>
    <p:sldId id="275" r:id="rId27"/>
    <p:sldId id="276" r:id="rId28"/>
    <p:sldId id="277" r:id="rId29"/>
    <p:sldId id="280" r:id="rId30"/>
    <p:sldId id="281" r:id="rId31"/>
    <p:sldId id="282" r:id="rId32"/>
    <p:sldId id="283" r:id="rId33"/>
    <p:sldId id="279" r:id="rId34"/>
    <p:sldId id="284" r:id="rId35"/>
    <p:sldId id="285" r:id="rId36"/>
    <p:sldId id="287" r:id="rId37"/>
    <p:sldId id="286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08" r:id="rId48"/>
    <p:sldId id="29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32AFD0-F6A4-4EBA-9D61-FD6206251B5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AEE6EC-9AA3-42F6-A186-6CC5600EEC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PRESSURE ULCER/BED SORE/DECUBITUS ULCER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MS.DEBBY LINDA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improve circulation</a:t>
            </a:r>
          </a:p>
          <a:p>
            <a:endParaRPr lang="en-US" dirty="0" smtClean="0"/>
          </a:p>
          <a:p>
            <a:r>
              <a:rPr lang="en-US" dirty="0" smtClean="0"/>
              <a:t>To facilitate healing</a:t>
            </a:r>
          </a:p>
          <a:p>
            <a:endParaRPr lang="en-US" dirty="0" smtClean="0"/>
          </a:p>
          <a:p>
            <a:r>
              <a:rPr lang="en-US" dirty="0" smtClean="0"/>
              <a:t>To prevent infection</a:t>
            </a:r>
          </a:p>
          <a:p>
            <a:endParaRPr lang="en-US" dirty="0" smtClean="0"/>
          </a:p>
          <a:p>
            <a:r>
              <a:rPr lang="en-US" dirty="0" smtClean="0"/>
              <a:t>To prevent further damage</a:t>
            </a:r>
          </a:p>
          <a:p>
            <a:endParaRPr lang="en-US" dirty="0" smtClean="0"/>
          </a:p>
          <a:p>
            <a:r>
              <a:rPr lang="en-US" dirty="0" smtClean="0"/>
              <a:t>To treat bedsores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        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PURPOSES of care of pressure sore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Redness of skin area</a:t>
            </a:r>
          </a:p>
          <a:p>
            <a:r>
              <a:rPr lang="en-US" dirty="0" smtClean="0"/>
              <a:t>Itching</a:t>
            </a:r>
          </a:p>
          <a:p>
            <a:r>
              <a:rPr lang="en-US" dirty="0" smtClean="0"/>
              <a:t>Pain at the site</a:t>
            </a:r>
          </a:p>
          <a:p>
            <a:r>
              <a:rPr lang="en-US" dirty="0" smtClean="0"/>
              <a:t>Dry or Rough skin</a:t>
            </a:r>
          </a:p>
          <a:p>
            <a:r>
              <a:rPr lang="en-US" dirty="0" smtClean="0"/>
              <a:t>Swelling anywhere in the skin</a:t>
            </a:r>
          </a:p>
          <a:p>
            <a:r>
              <a:rPr lang="en-US" dirty="0" smtClean="0"/>
              <a:t>Warmth</a:t>
            </a:r>
          </a:p>
          <a:p>
            <a:r>
              <a:rPr lang="en-US" dirty="0" smtClean="0"/>
              <a:t>Sometimes discharge also occurs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                     WARNING SIGNS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with long term illness, fracture  patients</a:t>
            </a:r>
          </a:p>
          <a:p>
            <a:r>
              <a:rPr lang="en-US" dirty="0" smtClean="0"/>
              <a:t>Patient with spinal injury</a:t>
            </a:r>
          </a:p>
          <a:p>
            <a:r>
              <a:rPr lang="en-US" dirty="0" smtClean="0"/>
              <a:t>Paralysis and limited movements</a:t>
            </a:r>
          </a:p>
          <a:p>
            <a:r>
              <a:rPr lang="en-US" dirty="0" smtClean="0"/>
              <a:t>Elderly with circulatory problems</a:t>
            </a:r>
          </a:p>
          <a:p>
            <a:r>
              <a:rPr lang="en-US" dirty="0" smtClean="0"/>
              <a:t>Obese and edematous patients</a:t>
            </a:r>
          </a:p>
          <a:p>
            <a:r>
              <a:rPr lang="en-US" dirty="0" smtClean="0"/>
              <a:t>Patients with incontinence</a:t>
            </a:r>
          </a:p>
          <a:p>
            <a:r>
              <a:rPr lang="en-US" dirty="0" smtClean="0"/>
              <a:t>Diabetic patients with ulcers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PREDISPOSING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Algerian" pitchFamily="82" charset="0"/>
            </a:endParaRPr>
          </a:p>
          <a:p>
            <a:endParaRPr lang="en-US" dirty="0">
              <a:solidFill>
                <a:srgbClr val="00206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002060"/>
                </a:solidFill>
                <a:latin typeface="Algerian" pitchFamily="82" charset="0"/>
              </a:rPr>
              <a:t> STAGES OF PRESSURE ULCER</a:t>
            </a:r>
            <a:endParaRPr lang="en-US" sz="40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 pressure ulcer has </a:t>
            </a:r>
            <a:r>
              <a:rPr lang="en-US" dirty="0" err="1" smtClean="0"/>
              <a:t>developed,it</a:t>
            </a:r>
            <a:r>
              <a:rPr lang="en-US" dirty="0" smtClean="0"/>
              <a:t> can rapidly get worse unless we take quick action to treat it.</a:t>
            </a:r>
          </a:p>
          <a:p>
            <a:r>
              <a:rPr lang="en-US" dirty="0" smtClean="0"/>
              <a:t>There are four stages of pressure ulcers</a:t>
            </a:r>
          </a:p>
          <a:p>
            <a:r>
              <a:rPr lang="en-US" dirty="0" smtClean="0"/>
              <a:t>It is very important to recognize and identify the sign and symptoms of pressure ulcers at each stage.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ssure Ulcer Prevention and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is intact and  un broken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with non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blanchable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redness of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localised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area usually over a bony prominence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Patients  complain of pain and discomfort at the  site.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Affects upper layer of skin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epidermis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STAGE-I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d s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 thickness skin loss that involves the epidermis or dermis (or both)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Dermis presenting as a shallow open ulcer with a red pink wound bed without slough.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time blister formation also occur.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  <a:cs typeface="Times New Roman" pitchFamily="18" charset="0"/>
              </a:rPr>
              <a:t>STAGE-2</a:t>
            </a:r>
            <a:endParaRPr lang="en-US" dirty="0"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d s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ubetic ulcer (bed sores) |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5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Full thickness skin loss that extends into the subcutaneous tissue ( below the skin)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Full subcutaneous fat may be visible but bone, tendon or muscles are not exposed.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STAGE-3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87 Pressure Ulcer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Full thickness loss with exposed bone, tendon or muscle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Exposed bone, tendon are usually directly visible /palpable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skin has turned black and shows signs of infection-red edges, pus, odor ,heat and / drainage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STAGE-4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essure S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Redness of skin areas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Itching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 at site, soft and warmer/cooler compared with surrounding skin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Dry or rough skin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Swelling anywhere in the skin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Warmth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Sometimes discharge also occurs at the site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Infected wound may often smell.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SIGNS AND SYMPTOMS 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GES OF PRESSURE UL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81" y="-2057400"/>
            <a:ext cx="9504608" cy="104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Prevention is the key treatment of pressure ulcer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Pressure ulcers are preventable in nature by taking small effort by caregivers for their own patient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CARE AND PREVENTION 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ssure Ulcers Definition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</a:t>
            </a:r>
            <a:r>
              <a:rPr lang="en-US" dirty="0" err="1" smtClean="0"/>
              <a:t>Assesment</a:t>
            </a:r>
            <a:endParaRPr lang="en-US" dirty="0" smtClean="0"/>
          </a:p>
          <a:p>
            <a:r>
              <a:rPr lang="en-US" dirty="0" smtClean="0"/>
              <a:t>Repositioning Techniques</a:t>
            </a:r>
          </a:p>
          <a:p>
            <a:r>
              <a:rPr lang="en-US" dirty="0" smtClean="0"/>
              <a:t>Skin hygiene and moisture control</a:t>
            </a:r>
          </a:p>
          <a:p>
            <a:r>
              <a:rPr lang="en-US" dirty="0" smtClean="0"/>
              <a:t>Pressure point care</a:t>
            </a:r>
          </a:p>
          <a:p>
            <a:r>
              <a:rPr lang="en-US" dirty="0" smtClean="0"/>
              <a:t>Use of proper pressure relieving devices</a:t>
            </a:r>
          </a:p>
          <a:p>
            <a:r>
              <a:rPr lang="en-US" dirty="0" smtClean="0"/>
              <a:t>Range of motion exercises</a:t>
            </a:r>
          </a:p>
          <a:p>
            <a:r>
              <a:rPr lang="en-US" dirty="0" smtClean="0"/>
              <a:t>Nutritional balance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Inspect all of the skin while repositioning the patient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Clean the skin promptly after the patient pass urine or stool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positioning an individual in an area of redness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rubbing or massaging skin too hard- especially over the bony prominences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 the skin dry with a soft towel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the skin clean and dry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ssure sore or bed sore or decubitus ulcer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 Specific vulnerable pressure points such as: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Supine</a:t>
            </a:r>
            <a:r>
              <a:rPr lang="en-US" dirty="0" smtClean="0"/>
              <a:t> : </a:t>
            </a:r>
            <a:r>
              <a:rPr lang="en-US" dirty="0" err="1" smtClean="0"/>
              <a:t>Occipit</a:t>
            </a:r>
            <a:r>
              <a:rPr lang="en-US" dirty="0" smtClean="0"/>
              <a:t>, </a:t>
            </a:r>
            <a:r>
              <a:rPr lang="en-US" dirty="0" err="1" smtClean="0"/>
              <a:t>Sacrum,heels</a:t>
            </a:r>
            <a:r>
              <a:rPr lang="en-US" dirty="0" smtClean="0"/>
              <a:t>, shoulder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Sitting</a:t>
            </a:r>
            <a:r>
              <a:rPr lang="en-US" dirty="0" smtClean="0"/>
              <a:t> : </a:t>
            </a:r>
            <a:r>
              <a:rPr lang="en-US" dirty="0" err="1" smtClean="0"/>
              <a:t>Ischial</a:t>
            </a:r>
            <a:r>
              <a:rPr lang="en-US" dirty="0" smtClean="0"/>
              <a:t>  </a:t>
            </a:r>
            <a:r>
              <a:rPr lang="en-US" dirty="0" err="1" smtClean="0"/>
              <a:t>tuberosities</a:t>
            </a:r>
            <a:r>
              <a:rPr lang="en-US" dirty="0" smtClean="0"/>
              <a:t>, Coccyx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Side lying position</a:t>
            </a:r>
            <a:r>
              <a:rPr lang="en-US" dirty="0" smtClean="0"/>
              <a:t>: Trochanters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several tools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assesing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risk for developing pressure ulcers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Prevention and treatment of pressure ulcers are major nursing  priorities.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assesment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scales  are used such as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Norton scale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Braden scale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Mclaren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scale.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commonly used are Norton scale and Braden scale.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scale has five or six factors that are ranked by number.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ASSESMENT OF PRESSURE ULCER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the first scale reported in 1962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scores five risk factors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Physical condition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Mental condition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Activity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Mobility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Incontinence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latin typeface="Algerian" pitchFamily="82" charset="0"/>
              </a:rPr>
              <a:t>Norton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 2.1 from An investigation into interface pressure (IP) risk of  healthy volunteers on modern medical imaging and radiotherapy tables | 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                 -          Low Risk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18 and 14-  Medium Risk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14 &amp; 10    - High Risk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10                       -   Very High risk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SCORE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Braden scale was developed in </a:t>
            </a: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1987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composed of  six components- </a:t>
            </a: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sensory perception, moisture, activity, mobility ,nutrition, friction and shear</a:t>
            </a:r>
          </a:p>
          <a:p>
            <a:endParaRPr lang="en-US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total score ranges from </a:t>
            </a: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6-23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,a lower scale indicates the higher chances of developing of pressure ulcers.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                BRADEN SCALE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high risk: Total score 9 or less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risk        :Total score 10-12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Moderate Risk :Total score 13-14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risk           : Total score 15-16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Risk            :Total Score 19-23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 SCORING OF THE TOOL 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.5 Braden Scale – Nursing Fundamen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696192"/>
            <a:ext cx="11353800" cy="79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repositioning techniques are the simple and best method to prevent the occurrence of pressure ulcers.</a:t>
            </a:r>
          </a:p>
          <a:p>
            <a:endParaRPr lang="en-US" dirty="0"/>
          </a:p>
          <a:p>
            <a:r>
              <a:rPr lang="en-US" dirty="0" smtClean="0"/>
              <a:t>While doing repositioning  remember to keep in mind some important measures  to prevent further damage to the skin.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dirty="0" smtClean="0">
                <a:latin typeface="Algerian" pitchFamily="82" charset="0"/>
              </a:rPr>
              <a:t>REPOSITIONING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Encourage the patient independence whenever possible to change their position by their own.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2-3 pillows ,towels, and protective devices nearby and use these items appropriately to protect high risk areas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 sure the patient is comfortable after turning or repositioning.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latin typeface="Algerian" pitchFamily="82" charset="0"/>
              </a:rPr>
              <a:t>              do’s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Quick Facts: Pressure Sores - MSD Manual Consumer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ssure Ulcers eCou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a patient in an upright sitting position for long periods. This can create shearing forces</a:t>
            </a:r>
          </a:p>
          <a:p>
            <a:r>
              <a:rPr lang="en-US" dirty="0" smtClean="0"/>
              <a:t>Let a patient’s feet rest directly against an unpadded footboard.</a:t>
            </a:r>
          </a:p>
          <a:p>
            <a:r>
              <a:rPr lang="en-US" dirty="0" smtClean="0"/>
              <a:t>Accidently touch an existing sore or high risk area during movement</a:t>
            </a:r>
          </a:p>
          <a:p>
            <a:r>
              <a:rPr lang="en-US" dirty="0" smtClean="0"/>
              <a:t>Leave a bedpan in position for long period. The pressure could cause pressure sore within minutes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dirty="0" smtClean="0">
                <a:latin typeface="Algerian" pitchFamily="82" charset="0"/>
              </a:rPr>
              <a:t>DONT’S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sitting position in bed head of bed should not be &gt;30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bedridden patient ,it should be an oblique position inclined at 30 degree. Use of 2-3 pillows is required to release the pressure from bony prominences.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Schedule regular and frequent turning and positioning at least every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one hourly in elderly patients.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Encourage the patient to move in bed as far as possible.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Inspection</a:t>
            </a:r>
          </a:p>
          <a:p>
            <a:r>
              <a:rPr lang="en-US" dirty="0" smtClean="0"/>
              <a:t>Absorb moisture</a:t>
            </a:r>
          </a:p>
          <a:p>
            <a:r>
              <a:rPr lang="en-US" dirty="0" smtClean="0"/>
              <a:t>Skin cleansing</a:t>
            </a:r>
          </a:p>
          <a:p>
            <a:r>
              <a:rPr lang="en-US" dirty="0" smtClean="0"/>
              <a:t>Minimize irritation and dryness</a:t>
            </a:r>
          </a:p>
          <a:p>
            <a:r>
              <a:rPr lang="en-US" dirty="0" smtClean="0"/>
              <a:t>Skin hygiene</a:t>
            </a:r>
          </a:p>
          <a:p>
            <a:r>
              <a:rPr lang="en-US" dirty="0" smtClean="0"/>
              <a:t>Avoid dry skin</a:t>
            </a:r>
          </a:p>
          <a:p>
            <a:r>
              <a:rPr lang="en-US" dirty="0" smtClean="0"/>
              <a:t>Avoid massage</a:t>
            </a:r>
          </a:p>
          <a:p>
            <a:r>
              <a:rPr lang="en-US" dirty="0" smtClean="0"/>
              <a:t>Minimize Exposure to moisture</a:t>
            </a:r>
          </a:p>
          <a:p>
            <a:r>
              <a:rPr lang="en-US" dirty="0" smtClean="0"/>
              <a:t>Health teaching</a:t>
            </a:r>
          </a:p>
          <a:p>
            <a:r>
              <a:rPr lang="en-US" dirty="0" smtClean="0"/>
              <a:t>Use of diaper</a:t>
            </a:r>
          </a:p>
          <a:p>
            <a:r>
              <a:rPr lang="en-US" dirty="0" err="1" smtClean="0"/>
              <a:t>Bedsheet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 Skin hygiene and moisture control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Pillows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Cotton rings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 mattresses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CORRECT USE OF COMFORT DEVICES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Mobility is the key factor in determining activities and exercise level.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basic objective is to prevent stiff joints, muscle weakness, and to release the pressure from the pressure points.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exercises are 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Neck and head exercise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Ankle pump exercise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Knee raised exercise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Elbow exercise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 RANGE OF MOTION EXERCISES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includes the relieving of pressure from highly vulnerable areas with the help of comfort devices or ROM Exercises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     PRESSURE POINT CARE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lgerian" pitchFamily="82" charset="0"/>
            </a:endParaRPr>
          </a:p>
          <a:p>
            <a:r>
              <a:rPr lang="en-US" sz="4400" dirty="0" smtClean="0">
                <a:latin typeface="Algerian" pitchFamily="82" charset="0"/>
              </a:rPr>
              <a:t>   NUTRITIONAL BALANCE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ssure Ulcers &amp; Nutritional Deficits in Elderly Long-Term Care Patients:  Effects of a Comprehensive Nutritional Protocol on Pressure Ulcer Healing,  Length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27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,623 Thank You Stock Photos - Free &amp; Royalty-Fre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sure ulcer. Pressure ulcer Pressure ulcer definition A pressure ulcer  is localized injury to the skin and/or underlying tissue, usually over a. - 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age</a:t>
            </a:r>
          </a:p>
          <a:p>
            <a:r>
              <a:rPr lang="en-US" dirty="0" smtClean="0"/>
              <a:t>Immobility</a:t>
            </a:r>
          </a:p>
          <a:p>
            <a:r>
              <a:rPr lang="en-US" dirty="0" smtClean="0"/>
              <a:t>Poor skin hygiene</a:t>
            </a:r>
          </a:p>
          <a:p>
            <a:r>
              <a:rPr lang="en-US" dirty="0" smtClean="0"/>
              <a:t>Excess Massage</a:t>
            </a:r>
          </a:p>
          <a:p>
            <a:r>
              <a:rPr lang="en-US" dirty="0" err="1" smtClean="0"/>
              <a:t>Bedsheets</a:t>
            </a:r>
            <a:endParaRPr lang="en-US" dirty="0" smtClean="0"/>
          </a:p>
          <a:p>
            <a:r>
              <a:rPr lang="en-US" dirty="0" smtClean="0"/>
              <a:t>Skin moisture</a:t>
            </a:r>
          </a:p>
          <a:p>
            <a:r>
              <a:rPr lang="en-US" dirty="0" smtClean="0"/>
              <a:t>Poor nutrition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PRESSURE SORE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Old age-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with advanced age are more prone to develop pressure ulcer due to poor skin integrity /looseni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of skin elasticity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Immobility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-Bedridden patients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hemiplegia ,paraplegia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Poor Skin hygiene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-Due to lack of maintaining skin hygiene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 Massage-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Excess massage to reddened areas also lead to the formation of pressure ulcers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Bed sheet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Wrinkled or wet bed sheets contribute to the development of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Skin moisture-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exposure to moisture through in continence, perspiration or wound drainage  can contribute to rashes, cracking of the skin /infection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Poor Nutrition-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nutrtion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contribute to the development of pressure ulcers.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ssure Ulcers - Physi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15309</TotalTime>
  <Words>1139</Words>
  <Application>Microsoft Office PowerPoint</Application>
  <PresentationFormat>On-screen Show (4:3)</PresentationFormat>
  <Paragraphs>188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PRESSURE ULCER/BED SORE/DECUBITUS ULCER</vt:lpstr>
      <vt:lpstr>PowerPoint Presentation</vt:lpstr>
      <vt:lpstr>PowerPoint Presentation</vt:lpstr>
      <vt:lpstr>PowerPoint Presentation</vt:lpstr>
      <vt:lpstr>PowerPoint Presentation</vt:lpstr>
      <vt:lpstr>CAUSES OF PRESSURE SORE</vt:lpstr>
      <vt:lpstr>PowerPoint Presentation</vt:lpstr>
      <vt:lpstr>PowerPoint Presentation</vt:lpstr>
      <vt:lpstr>PowerPoint Presentation</vt:lpstr>
      <vt:lpstr>              PURPOSES of care of pressure sore</vt:lpstr>
      <vt:lpstr>                     WARNING SIGNS</vt:lpstr>
      <vt:lpstr>     PREDISPOSING FACTORS</vt:lpstr>
      <vt:lpstr>PowerPoint Presentation</vt:lpstr>
      <vt:lpstr>INTRODUCTION</vt:lpstr>
      <vt:lpstr>PowerPoint Presentation</vt:lpstr>
      <vt:lpstr>  STAGE-I</vt:lpstr>
      <vt:lpstr>PowerPoint Presentation</vt:lpstr>
      <vt:lpstr>STAGE-2</vt:lpstr>
      <vt:lpstr>PowerPoint Presentation</vt:lpstr>
      <vt:lpstr>STAGE-3</vt:lpstr>
      <vt:lpstr>PowerPoint Presentation</vt:lpstr>
      <vt:lpstr>STAGE-4</vt:lpstr>
      <vt:lpstr>PowerPoint Presentation</vt:lpstr>
      <vt:lpstr>SIGNS AND SYMPTOMS </vt:lpstr>
      <vt:lpstr>PowerPoint Presentation</vt:lpstr>
      <vt:lpstr>CARE AND PREVENTION </vt:lpstr>
      <vt:lpstr>PowerPoint Presentation</vt:lpstr>
      <vt:lpstr>INTERVENTIONS</vt:lpstr>
      <vt:lpstr>PowerPoint Presentation</vt:lpstr>
      <vt:lpstr>PowerPoint Presentation</vt:lpstr>
      <vt:lpstr>ASSESMENT OF PRESSURE ULCER</vt:lpstr>
      <vt:lpstr>             Norton scale</vt:lpstr>
      <vt:lpstr>PowerPoint Presentation</vt:lpstr>
      <vt:lpstr>    SCORE INTERPRETATION</vt:lpstr>
      <vt:lpstr>                BRADEN SCALE</vt:lpstr>
      <vt:lpstr> SCORING OF THE TOOL </vt:lpstr>
      <vt:lpstr>PowerPoint Presentation</vt:lpstr>
      <vt:lpstr>                REPOSITIONING</vt:lpstr>
      <vt:lpstr>                      do’s</vt:lpstr>
      <vt:lpstr>                DONT’S</vt:lpstr>
      <vt:lpstr>PowerPoint Presentation</vt:lpstr>
      <vt:lpstr> Skin hygiene and moisture control</vt:lpstr>
      <vt:lpstr>CORRECT USE OF COMFORT DEVICES</vt:lpstr>
      <vt:lpstr> RANGE OF MOTION EXERCISES</vt:lpstr>
      <vt:lpstr>     PRESSURE POINT CARE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2022-10-27T09:42:49Z</dcterms:created>
  <dcterms:modified xsi:type="dcterms:W3CDTF">2024-11-12T10:23:23Z</dcterms:modified>
</cp:coreProperties>
</file>