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307" r:id="rId2"/>
    <p:sldId id="257" r:id="rId3"/>
    <p:sldId id="264" r:id="rId4"/>
    <p:sldId id="258" r:id="rId5"/>
    <p:sldId id="259" r:id="rId6"/>
    <p:sldId id="260" r:id="rId7"/>
    <p:sldId id="271" r:id="rId8"/>
    <p:sldId id="261" r:id="rId9"/>
    <p:sldId id="276" r:id="rId10"/>
    <p:sldId id="275" r:id="rId11"/>
    <p:sldId id="262" r:id="rId12"/>
    <p:sldId id="265" r:id="rId13"/>
    <p:sldId id="263" r:id="rId14"/>
    <p:sldId id="299" r:id="rId15"/>
    <p:sldId id="300" r:id="rId16"/>
    <p:sldId id="306" r:id="rId17"/>
    <p:sldId id="301" r:id="rId18"/>
    <p:sldId id="302" r:id="rId19"/>
    <p:sldId id="279" r:id="rId20"/>
    <p:sldId id="280" r:id="rId21"/>
    <p:sldId id="281" r:id="rId22"/>
    <p:sldId id="303" r:id="rId23"/>
    <p:sldId id="282" r:id="rId24"/>
    <p:sldId id="29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454" autoAdjust="0"/>
    <p:restoredTop sz="94660"/>
  </p:normalViewPr>
  <p:slideViewPr>
    <p:cSldViewPr>
      <p:cViewPr varScale="1">
        <p:scale>
          <a:sx n="64" d="100"/>
          <a:sy n="64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4AB1BA3-564F-422F-A84D-68F864DA1117}" type="datetimeFigureOut">
              <a:rPr lang="en-US" smtClean="0"/>
              <a:pPr/>
              <a:t>07/Aug/2024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A2B87F3-99EB-412F-B340-92F2F28C7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534400" cy="6400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429001" y="457200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WELCOME</a:t>
            </a:r>
            <a:endParaRPr lang="en-US" sz="6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153400" cy="5593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Hypoglycemia Symptoms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• Jitteriness</a:t>
            </a:r>
          </a:p>
          <a:p>
            <a:pPr>
              <a:buNone/>
            </a:pPr>
            <a:r>
              <a:rPr lang="en-US" dirty="0" smtClean="0"/>
              <a:t>• Seizures</a:t>
            </a:r>
          </a:p>
          <a:p>
            <a:pPr>
              <a:buNone/>
            </a:pPr>
            <a:r>
              <a:rPr lang="en-US" dirty="0" smtClean="0"/>
              <a:t>• Apnea/cyanosis</a:t>
            </a:r>
          </a:p>
          <a:p>
            <a:pPr>
              <a:buNone/>
            </a:pPr>
            <a:r>
              <a:rPr lang="en-US" dirty="0" smtClean="0"/>
              <a:t>• Irritability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Hypotonia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Poor feeding </a:t>
            </a:r>
          </a:p>
          <a:p>
            <a:pPr>
              <a:buNone/>
            </a:pPr>
            <a:r>
              <a:rPr lang="en-US" dirty="0" smtClean="0"/>
              <a:t>• Hypothermia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neonatal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1. Growth/ Metabolic problems</a:t>
            </a:r>
            <a:br>
              <a:rPr lang="en-US" dirty="0" smtClean="0"/>
            </a:br>
            <a:r>
              <a:rPr lang="en-US" dirty="0" smtClean="0"/>
              <a:t>2. Glucose Metabolism/ Hypoglycemia</a:t>
            </a:r>
            <a:br>
              <a:rPr lang="en-US" dirty="0" smtClean="0"/>
            </a:br>
            <a:r>
              <a:rPr lang="en-US" dirty="0" smtClean="0"/>
              <a:t>3. Electrolyte imbalances</a:t>
            </a:r>
            <a:br>
              <a:rPr lang="en-US" dirty="0" smtClean="0"/>
            </a:br>
            <a:r>
              <a:rPr lang="en-US" dirty="0" smtClean="0"/>
              <a:t>4. Respiratory Issues</a:t>
            </a:r>
            <a:br>
              <a:rPr lang="en-US" dirty="0" smtClean="0"/>
            </a:br>
            <a:r>
              <a:rPr lang="en-US" dirty="0" smtClean="0"/>
              <a:t>5. Cardiovascular Issues</a:t>
            </a:r>
            <a:br>
              <a:rPr lang="en-US" dirty="0" smtClean="0"/>
            </a:br>
            <a:r>
              <a:rPr lang="en-US" dirty="0" smtClean="0"/>
              <a:t>6. Hematologic Changes</a:t>
            </a:r>
            <a:br>
              <a:rPr lang="en-US" dirty="0" smtClean="0"/>
            </a:br>
            <a:r>
              <a:rPr lang="en-US" dirty="0" smtClean="0"/>
              <a:t>7. Birth Trauma</a:t>
            </a:r>
            <a:br>
              <a:rPr lang="en-US" dirty="0" smtClean="0"/>
            </a:br>
            <a:r>
              <a:rPr lang="en-US" dirty="0" smtClean="0"/>
              <a:t>8. Neurologic Issues</a:t>
            </a:r>
            <a:br>
              <a:rPr lang="en-US" dirty="0" smtClean="0"/>
            </a:br>
            <a:r>
              <a:rPr lang="en-US" dirty="0" smtClean="0"/>
              <a:t>9. GI/GU 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589836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1. Growth</a:t>
            </a:r>
            <a:br>
              <a:rPr lang="en-US" dirty="0" smtClean="0"/>
            </a:br>
            <a:r>
              <a:rPr lang="en-US" dirty="0" smtClean="0"/>
              <a:t>▪ Poor maternal </a:t>
            </a:r>
            <a:r>
              <a:rPr lang="en-US" dirty="0" err="1" smtClean="0"/>
              <a:t>glycemic</a:t>
            </a:r>
            <a:r>
              <a:rPr lang="en-US" dirty="0" smtClean="0"/>
              <a:t> control predicts neonatal </a:t>
            </a:r>
            <a:r>
              <a:rPr lang="en-US" dirty="0" err="1" smtClean="0"/>
              <a:t>macrosomia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▪ &gt; 95%-tile considered abnormal</a:t>
            </a:r>
            <a:br>
              <a:rPr lang="en-US" dirty="0" smtClean="0"/>
            </a:br>
            <a:r>
              <a:rPr lang="en-US" dirty="0" smtClean="0"/>
              <a:t>▪ IDM generally have increased fat mass so will have higher weight than length and head circumference percentiles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610600" cy="5822160"/>
          </a:xfrm>
        </p:spPr>
        <p:txBody>
          <a:bodyPr>
            <a:normAutofit fontScale="92500"/>
          </a:bodyPr>
          <a:lstStyle/>
          <a:p>
            <a:r>
              <a:rPr lang="en-US" dirty="0"/>
              <a:t>These infants suffer from hypoglycemia,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hypo </a:t>
            </a:r>
            <a:r>
              <a:rPr lang="en-US" dirty="0" err="1" smtClean="0"/>
              <a:t>calcemia</a:t>
            </a:r>
            <a:r>
              <a:rPr lang="en-US" dirty="0"/>
              <a:t>, and </a:t>
            </a:r>
            <a:r>
              <a:rPr lang="en-US" dirty="0" smtClean="0"/>
              <a:t>hyper </a:t>
            </a:r>
            <a:r>
              <a:rPr lang="en-US" dirty="0" err="1" smtClean="0"/>
              <a:t>bilirubinemia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The nursing care of the infant of a diabetic mother includes close monitoring of vital signs, early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feeding</a:t>
            </a:r>
            <a:r>
              <a:rPr lang="en-US" dirty="0"/>
              <a:t>, and frequent assessment of blood glucose levels for the first 2 days of life. </a:t>
            </a:r>
            <a:endParaRPr lang="en-US" dirty="0" smtClean="0"/>
          </a:p>
          <a:p>
            <a:r>
              <a:rPr lang="en-US" dirty="0" smtClean="0"/>
              <a:t>Hypoglycemia </a:t>
            </a:r>
            <a:r>
              <a:rPr lang="en-US" dirty="0"/>
              <a:t>in </a:t>
            </a:r>
            <a:r>
              <a:rPr lang="en-US" dirty="0" smtClean="0"/>
              <a:t>the </a:t>
            </a:r>
            <a:r>
              <a:rPr lang="en-US" dirty="0"/>
              <a:t>first days of life is defined as a blood glucose level that falls below 40 mg/</a:t>
            </a:r>
            <a:r>
              <a:rPr lang="en-US" dirty="0" err="1"/>
              <a:t>dL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can result in </a:t>
            </a:r>
            <a:r>
              <a:rPr lang="en-US" dirty="0" smtClean="0"/>
              <a:t>rapid </a:t>
            </a:r>
            <a:r>
              <a:rPr lang="en-US" dirty="0"/>
              <a:t>and permanent brain damage. The infant should be closely watched for signs of irritability, </a:t>
            </a:r>
            <a:r>
              <a:rPr lang="en-US" dirty="0" smtClean="0"/>
              <a:t>tremors</a:t>
            </a:r>
            <a:r>
              <a:rPr lang="en-US" dirty="0"/>
              <a:t>, and </a:t>
            </a:r>
            <a:r>
              <a:rPr lang="en-US" dirty="0" smtClean="0"/>
              <a:t>respiratory</a:t>
            </a:r>
            <a:r>
              <a:rPr lang="en-US" dirty="0"/>
              <a:t> distress.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Therapeutic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The most important management of IDMs is careful monitoring of serum glucose levels and observation for accompanying complications such as RDS. </a:t>
            </a:r>
          </a:p>
          <a:p>
            <a:r>
              <a:rPr lang="en-US" dirty="0" smtClean="0"/>
              <a:t>The infants are examined for the presence of any anomalies or birth injuries, and blood studies for determination of glucose, calcium, </a:t>
            </a:r>
            <a:r>
              <a:rPr lang="en-US" dirty="0" err="1" smtClean="0"/>
              <a:t>hematocrit</a:t>
            </a:r>
            <a:r>
              <a:rPr lang="en-US" dirty="0" smtClean="0"/>
              <a:t>, and </a:t>
            </a:r>
            <a:r>
              <a:rPr lang="en-US" dirty="0" err="1" smtClean="0"/>
              <a:t>bilirubin</a:t>
            </a:r>
            <a:r>
              <a:rPr lang="en-US" dirty="0" smtClean="0"/>
              <a:t> are obtained on a regular basis.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458200" cy="5822160"/>
          </a:xfrm>
        </p:spPr>
        <p:txBody>
          <a:bodyPr>
            <a:normAutofit/>
          </a:bodyPr>
          <a:lstStyle/>
          <a:p>
            <a:r>
              <a:rPr lang="en-US" dirty="0" smtClean="0"/>
              <a:t>Because the hypertrophied pancreas is so sensitive to blood glucose concentrations, the administration of oral glucose may trigger a massive insulin release, resulting in rebound hypoglycemia. </a:t>
            </a:r>
          </a:p>
          <a:p>
            <a:r>
              <a:rPr lang="en-US" dirty="0" smtClean="0"/>
              <a:t>Therefore, feedings of breast milk or formula begin within the first hour after birth, provided that the infant's cardio respiratory condition is stable.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Approximately half of these infants do well and adjust without complications. </a:t>
            </a:r>
          </a:p>
          <a:p>
            <a:r>
              <a:rPr lang="en-US" dirty="0" smtClean="0"/>
              <a:t>Infants born to mothers with poorly controlled diabetes may require IV dextrose infusions. Treatment with 10% dextrose and water (IV) is initiated with the goal of maintaining serum blood glucose levels above 45 mg/dl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5898360"/>
          </a:xfrm>
        </p:spPr>
        <p:txBody>
          <a:bodyPr>
            <a:normAutofit/>
          </a:bodyPr>
          <a:lstStyle/>
          <a:p>
            <a:r>
              <a:rPr lang="en-US" dirty="0" smtClean="0"/>
              <a:t>Oral and IV intake may be titrated to maintain adequate blood glucose levels.</a:t>
            </a:r>
          </a:p>
          <a:p>
            <a:r>
              <a:rPr lang="en-US" dirty="0" smtClean="0"/>
              <a:t> Frequent blood glucose determinations are needed for the first 2 to 4 days of life to assess the degree of hypoglycemia present at any given time. </a:t>
            </a:r>
          </a:p>
          <a:p>
            <a:r>
              <a:rPr lang="en-US" dirty="0" smtClean="0"/>
              <a:t>Testing blood taken from the heel with calibrated portable reflectance meters (e.g., </a:t>
            </a:r>
            <a:r>
              <a:rPr lang="en-US" dirty="0" err="1" smtClean="0"/>
              <a:t>glucometers</a:t>
            </a:r>
            <a:r>
              <a:rPr lang="en-US" dirty="0" smtClean="0"/>
              <a:t>) is a simple and effective screening evaluation that can then be confirmed by laboratory examination.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7136"/>
          </a:xfrm>
        </p:spPr>
        <p:txBody>
          <a:bodyPr/>
          <a:lstStyle/>
          <a:p>
            <a:r>
              <a:rPr lang="en-US" dirty="0" smtClean="0"/>
              <a:t>Nursing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Risk for unstable glucose level related to hypoglycemia secondary to intrauterine </a:t>
            </a:r>
            <a:r>
              <a:rPr lang="en-US" dirty="0" err="1" smtClean="0"/>
              <a:t>hyperinsulin</a:t>
            </a:r>
            <a:r>
              <a:rPr lang="en-US" dirty="0" smtClean="0"/>
              <a:t> state resulting from maternal gestational diabetes as evidenced by low blood glucose level, irritability, pallor, sweating, and apnea</a:t>
            </a:r>
          </a:p>
          <a:p>
            <a:r>
              <a:rPr lang="en-US" dirty="0" smtClean="0"/>
              <a:t>Impaired gas exchange related to respiratory distress secondary to delayed lung maturity resulting from inhibition of pulmonary surfactant production due to fetal </a:t>
            </a:r>
            <a:r>
              <a:rPr lang="en-US" dirty="0" err="1" smtClean="0"/>
              <a:t>hyperinsulinemia</a:t>
            </a:r>
            <a:r>
              <a:rPr lang="en-US" dirty="0" smtClean="0"/>
              <a:t> as evidenced by grunting, nasal </a:t>
            </a:r>
            <a:r>
              <a:rPr lang="en-US" smtClean="0"/>
              <a:t>flaring, retractions</a:t>
            </a:r>
            <a:r>
              <a:rPr lang="en-US" dirty="0" smtClean="0"/>
              <a:t>, </a:t>
            </a:r>
            <a:r>
              <a:rPr lang="en-US" dirty="0" err="1" smtClean="0"/>
              <a:t>tachypnea</a:t>
            </a:r>
            <a:r>
              <a:rPr lang="en-US" dirty="0" smtClean="0"/>
              <a:t>, and tachycardia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30936"/>
          </a:xfrm>
        </p:spPr>
        <p:txBody>
          <a:bodyPr/>
          <a:lstStyle/>
          <a:p>
            <a:r>
              <a:rPr lang="en-US" b="1" dirty="0" smtClean="0"/>
              <a:t>Nursing Care Management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/>
          <a:lstStyle/>
          <a:p>
            <a:r>
              <a:rPr lang="en-US" dirty="0" smtClean="0"/>
              <a:t>The nursing care of IDMs involves </a:t>
            </a:r>
          </a:p>
          <a:p>
            <a:r>
              <a:rPr lang="en-US" dirty="0" smtClean="0"/>
              <a:t>Early   examination for congenital anomalies, </a:t>
            </a:r>
          </a:p>
          <a:p>
            <a:r>
              <a:rPr lang="en-US" dirty="0" smtClean="0"/>
              <a:t>signs of possible respiratory or cardiac problems, </a:t>
            </a:r>
          </a:p>
          <a:p>
            <a:r>
              <a:rPr lang="en-US" dirty="0" smtClean="0"/>
              <a:t>maintenance of adequate thermoregulation, </a:t>
            </a:r>
          </a:p>
          <a:p>
            <a:r>
              <a:rPr lang="en-US" dirty="0" smtClean="0"/>
              <a:t>Early introduction of carbohydrate feedings as appropriate, and monitoring of serum blood glucose levels.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77200" cy="762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INFANT OF A DIABETIC MOTHER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Fetal Macrosomia | Ireland| PDF | PPT| Case Reports | Symptoms | Treatment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85800" y="10668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534400" cy="6400800"/>
          </a:xfrm>
        </p:spPr>
        <p:txBody>
          <a:bodyPr>
            <a:normAutofit/>
          </a:bodyPr>
          <a:lstStyle/>
          <a:p>
            <a:r>
              <a:rPr lang="en-US" dirty="0" smtClean="0"/>
              <a:t>IV glucose infusion requires careful monitoring of the site and the neonate's reaction to therapy;</a:t>
            </a:r>
          </a:p>
          <a:p>
            <a:r>
              <a:rPr lang="en-US" dirty="0" smtClean="0"/>
              <a:t> high glucose concentrations (≥12.5%) should be infused via a central line instead of a peripheral site.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458200" cy="6126960"/>
          </a:xfrm>
        </p:spPr>
        <p:txBody>
          <a:bodyPr>
            <a:normAutofit/>
          </a:bodyPr>
          <a:lstStyle/>
          <a:p>
            <a:r>
              <a:rPr lang="en-US" dirty="0" smtClean="0"/>
              <a:t>Because </a:t>
            </a:r>
            <a:r>
              <a:rPr lang="en-US" dirty="0" err="1" smtClean="0"/>
              <a:t>macrosomic</a:t>
            </a:r>
            <a:r>
              <a:rPr lang="en-US" dirty="0" smtClean="0"/>
              <a:t> infants are at risk for problems associated with a difficult delivery, they are monitored for birth injuries, such as brachial plexus injury and palsy, fractured clavicle, and </a:t>
            </a:r>
            <a:r>
              <a:rPr lang="en-US" dirty="0" err="1" smtClean="0"/>
              <a:t>phrenic</a:t>
            </a:r>
            <a:r>
              <a:rPr lang="en-US" dirty="0" smtClean="0"/>
              <a:t> nerve palsy. </a:t>
            </a:r>
          </a:p>
          <a:p>
            <a:endParaRPr lang="en-US" dirty="0" smtClean="0"/>
          </a:p>
          <a:p>
            <a:r>
              <a:rPr lang="en-US" dirty="0" smtClean="0"/>
              <a:t>Additional monitoring of the infant for problems associated with this condition</a:t>
            </a:r>
          </a:p>
          <a:p>
            <a:pPr>
              <a:buNone/>
            </a:pPr>
            <a:r>
              <a:rPr lang="en-US" dirty="0" smtClean="0"/>
              <a:t>   (</a:t>
            </a:r>
            <a:r>
              <a:rPr lang="en-US" dirty="0" err="1" smtClean="0"/>
              <a:t>polycythemia</a:t>
            </a:r>
            <a:r>
              <a:rPr lang="en-US" dirty="0" smtClean="0"/>
              <a:t>, hypo </a:t>
            </a:r>
            <a:r>
              <a:rPr lang="en-US" dirty="0" err="1" smtClean="0"/>
              <a:t>calcemia</a:t>
            </a:r>
            <a:r>
              <a:rPr lang="en-US" dirty="0" smtClean="0"/>
              <a:t>, poor feeding, and hyper </a:t>
            </a:r>
            <a:r>
              <a:rPr lang="en-US" dirty="0" err="1" smtClean="0"/>
              <a:t>bilirubinemia</a:t>
            </a:r>
            <a:r>
              <a:rPr lang="en-US" dirty="0" smtClean="0"/>
              <a:t>) is also a vital nursing</a:t>
            </a:r>
          </a:p>
          <a:p>
            <a:pPr>
              <a:buNone/>
            </a:pPr>
            <a:r>
              <a:rPr lang="en-US" dirty="0" smtClean="0"/>
              <a:t>   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83560"/>
            <a:ext cx="8458200" cy="4572000"/>
          </a:xfrm>
        </p:spPr>
        <p:txBody>
          <a:bodyPr/>
          <a:lstStyle/>
          <a:p>
            <a:r>
              <a:rPr lang="en-US" dirty="0" smtClean="0"/>
              <a:t>Some evidence indicates that IDMs have an increased risk of acquiring type 2 diabetes and</a:t>
            </a:r>
          </a:p>
          <a:p>
            <a:pPr>
              <a:buNone/>
            </a:pPr>
            <a:r>
              <a:rPr lang="en-US" dirty="0" smtClean="0"/>
              <a:t>   metabolic syndrome in childhood or early adulthood therefore, nursing care should</a:t>
            </a:r>
          </a:p>
          <a:p>
            <a:pPr>
              <a:buNone/>
            </a:pPr>
            <a:r>
              <a:rPr lang="en-US" dirty="0" smtClean="0"/>
              <a:t>    also focus on healthy lifestyle and prevention later in life with IDMs.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3560"/>
            <a:ext cx="80772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• Maternal hyperglycemia in the first trimester time of conception, during fetal organogenesis result in major birth defects and spontaneous abortions </a:t>
            </a:r>
          </a:p>
          <a:p>
            <a:pPr>
              <a:buNone/>
            </a:pPr>
            <a:r>
              <a:rPr lang="en-US" dirty="0" smtClean="0"/>
              <a:t>• Diabetic </a:t>
            </a:r>
            <a:r>
              <a:rPr lang="en-US" dirty="0" err="1" smtClean="0"/>
              <a:t>embryopathy</a:t>
            </a:r>
            <a:r>
              <a:rPr lang="en-US" dirty="0" smtClean="0"/>
              <a:t> can be prevented by control of diabetes BEFORE CONCEPTION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36360"/>
          </a:xfrm>
        </p:spPr>
        <p:txBody>
          <a:bodyPr/>
          <a:lstStyle/>
          <a:p>
            <a:r>
              <a:rPr lang="en-US" b="1" dirty="0" err="1" smtClean="0"/>
              <a:t>Suraj</a:t>
            </a:r>
            <a:r>
              <a:rPr lang="en-US" b="1" dirty="0" smtClean="0"/>
              <a:t> </a:t>
            </a:r>
            <a:r>
              <a:rPr lang="en-US" b="1" dirty="0" err="1" smtClean="0"/>
              <a:t>Gupte</a:t>
            </a:r>
            <a:r>
              <a:rPr lang="en-US" b="1" dirty="0" smtClean="0"/>
              <a:t>, The short text book of pediatric, 11</a:t>
            </a:r>
            <a:r>
              <a:rPr lang="en-US" b="1" baseline="30000" dirty="0" smtClean="0"/>
              <a:t>th</a:t>
            </a:r>
            <a:r>
              <a:rPr lang="en-US" b="1" dirty="0" smtClean="0"/>
              <a:t> edition, </a:t>
            </a:r>
            <a:r>
              <a:rPr lang="en-US" b="1" dirty="0" err="1" smtClean="0"/>
              <a:t>Jaypee</a:t>
            </a:r>
            <a:r>
              <a:rPr lang="en-US" b="1" dirty="0" smtClean="0"/>
              <a:t> Brothers Medical Publishers: New Delhi.</a:t>
            </a:r>
          </a:p>
          <a:p>
            <a:r>
              <a:rPr lang="en-US" b="1" dirty="0" err="1" smtClean="0"/>
              <a:t>Parul</a:t>
            </a:r>
            <a:r>
              <a:rPr lang="en-US" b="1" dirty="0" smtClean="0"/>
              <a:t> </a:t>
            </a:r>
            <a:r>
              <a:rPr lang="en-US" b="1" dirty="0" err="1" smtClean="0"/>
              <a:t>Datta</a:t>
            </a:r>
            <a:r>
              <a:rPr lang="en-US" b="1" dirty="0" smtClean="0"/>
              <a:t>, pediatric nursing, 4</a:t>
            </a:r>
            <a:r>
              <a:rPr lang="en-US" b="1" baseline="30000" dirty="0" smtClean="0"/>
              <a:t>th</a:t>
            </a:r>
            <a:r>
              <a:rPr lang="en-US" b="1" dirty="0" smtClean="0"/>
              <a:t> edition, </a:t>
            </a:r>
            <a:r>
              <a:rPr lang="en-US" b="1" dirty="0" err="1" smtClean="0"/>
              <a:t>Jaypee</a:t>
            </a:r>
            <a:r>
              <a:rPr lang="en-US" b="1" dirty="0" smtClean="0"/>
              <a:t> Brothers; New Delhi.</a:t>
            </a:r>
          </a:p>
          <a:p>
            <a:r>
              <a:rPr lang="en-US" b="1" dirty="0" smtClean="0"/>
              <a:t>Marylyn </a:t>
            </a:r>
            <a:r>
              <a:rPr lang="en-US" b="1" dirty="0" err="1" smtClean="0"/>
              <a:t>Hocken</a:t>
            </a:r>
            <a:r>
              <a:rPr lang="en-US" b="1" dirty="0" smtClean="0"/>
              <a:t> Berry, David Wilson </a:t>
            </a:r>
            <a:r>
              <a:rPr lang="en-US" b="1" dirty="0" err="1" smtClean="0"/>
              <a:t>Chryl</a:t>
            </a:r>
            <a:r>
              <a:rPr lang="en-US" b="1" dirty="0" smtClean="0"/>
              <a:t> C Rodgers, Wong’s Essentials of Pediatric Nursing, 10</a:t>
            </a:r>
            <a:r>
              <a:rPr lang="en-US" b="1" baseline="30000" dirty="0" smtClean="0"/>
              <a:t>th</a:t>
            </a:r>
            <a:r>
              <a:rPr lang="en-US" b="1" dirty="0" smtClean="0"/>
              <a:t> Edition, Elsevier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OBJECTIVES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/>
          </a:bodyPr>
          <a:lstStyle/>
          <a:p>
            <a:r>
              <a:rPr lang="en-US" dirty="0" smtClean="0"/>
              <a:t>Define the GDM and IDM</a:t>
            </a:r>
          </a:p>
          <a:p>
            <a:r>
              <a:rPr lang="en-US" dirty="0" smtClean="0"/>
              <a:t>• Review the incidence of  maternal Diabetes mellitus</a:t>
            </a:r>
          </a:p>
          <a:p>
            <a:r>
              <a:rPr lang="en-US" dirty="0" smtClean="0"/>
              <a:t>Discuss briefly the effects of maternal diabetes on the fetus </a:t>
            </a:r>
          </a:p>
          <a:p>
            <a:pPr>
              <a:buNone/>
            </a:pPr>
            <a:r>
              <a:rPr lang="en-US" dirty="0" smtClean="0"/>
              <a:t> • Discuss the management of an IDM </a:t>
            </a:r>
          </a:p>
          <a:p>
            <a:pPr>
              <a:buNone/>
            </a:pPr>
            <a:r>
              <a:rPr lang="en-US" dirty="0" smtClean="0"/>
              <a:t>• How we can prevent the complications of IDM </a:t>
            </a:r>
          </a:p>
          <a:p>
            <a:pPr>
              <a:buNone/>
            </a:pPr>
            <a:r>
              <a:rPr lang="en-US" dirty="0" smtClean="0"/>
              <a:t>• Discuss the prognosis for an IDM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7136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INTRODUCTION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371600"/>
            <a:ext cx="8842248" cy="5257800"/>
          </a:xfrm>
        </p:spPr>
        <p:txBody>
          <a:bodyPr>
            <a:normAutofit fontScale="92500"/>
          </a:bodyPr>
          <a:lstStyle/>
          <a:p>
            <a:r>
              <a:rPr lang="en-US" dirty="0"/>
              <a:t>Diabetes in the mother presents various problems for the newborn.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are determined by the </a:t>
            </a:r>
            <a:r>
              <a:rPr lang="en-US" dirty="0" smtClean="0"/>
              <a:t>severity </a:t>
            </a:r>
            <a:r>
              <a:rPr lang="en-US" dirty="0"/>
              <a:t>and duration of the disease in the mother, the degree of control of her condition, and the </a:t>
            </a:r>
            <a:r>
              <a:rPr lang="en-US" dirty="0" smtClean="0"/>
              <a:t> gestational </a:t>
            </a:r>
            <a:r>
              <a:rPr lang="en-US" dirty="0"/>
              <a:t>age of the infant. </a:t>
            </a:r>
            <a:endParaRPr lang="en-US" dirty="0" smtClean="0"/>
          </a:p>
          <a:p>
            <a:r>
              <a:rPr lang="en-US" dirty="0" smtClean="0"/>
              <a:t> When </a:t>
            </a:r>
            <a:r>
              <a:rPr lang="en-US" dirty="0"/>
              <a:t>diabetes of the </a:t>
            </a:r>
            <a:r>
              <a:rPr lang="en-US" dirty="0" smtClean="0"/>
              <a:t>mother </a:t>
            </a:r>
            <a:r>
              <a:rPr lang="en-US" dirty="0"/>
              <a:t>is under good control from conception and throughout pregnancy, the adverse effects on </a:t>
            </a:r>
            <a:r>
              <a:rPr lang="en-US" dirty="0" smtClean="0"/>
              <a:t>the </a:t>
            </a:r>
            <a:r>
              <a:rPr lang="en-US" dirty="0"/>
              <a:t>newborn infant are minimal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Maternal diabetes may cause fetal death in third </a:t>
            </a:r>
          </a:p>
          <a:p>
            <a:pPr>
              <a:buNone/>
            </a:pPr>
            <a:r>
              <a:rPr lang="en-US" dirty="0" smtClean="0"/>
              <a:t>    trimester of pregnancy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7136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PATHOPHYSIOLOGY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Many newborn infants of diabetic mothers have serious complications.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mother is </a:t>
            </a:r>
            <a:r>
              <a:rPr lang="en-US" dirty="0" smtClean="0"/>
              <a:t>hyperglycemic</a:t>
            </a:r>
            <a:r>
              <a:rPr lang="en-US" dirty="0"/>
              <a:t>, large amounts of glucose are transferred to the fetus.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makes the fetus </a:t>
            </a:r>
            <a:r>
              <a:rPr lang="en-US" dirty="0" smtClean="0"/>
              <a:t>hyperglycemic</a:t>
            </a:r>
            <a:r>
              <a:rPr lang="en-US" dirty="0"/>
              <a:t>. In response, the fetal pancreas (islet cells) produces large amounts of fetal insulin. </a:t>
            </a:r>
            <a:endParaRPr lang="en-US" dirty="0" smtClean="0"/>
          </a:p>
          <a:p>
            <a:r>
              <a:rPr lang="en-US" dirty="0" err="1"/>
              <a:t>Hyperinsulinism</a:t>
            </a:r>
            <a:r>
              <a:rPr lang="en-US" dirty="0"/>
              <a:t>, along with excess production of protein and fatty acids, often results in a </a:t>
            </a:r>
            <a:r>
              <a:rPr lang="en-US" dirty="0" smtClean="0"/>
              <a:t>newborn </a:t>
            </a:r>
            <a:r>
              <a:rPr lang="en-US" dirty="0"/>
              <a:t>infant who weighs more than 4082 g (9 lb). </a:t>
            </a:r>
            <a:endParaRPr lang="en-US" dirty="0" smtClean="0"/>
          </a:p>
          <a:p>
            <a:r>
              <a:rPr lang="en-US" dirty="0" smtClean="0"/>
              <a:t>Such </a:t>
            </a:r>
            <a:r>
              <a:rPr lang="en-US" dirty="0"/>
              <a:t>an infant is designated “large for </a:t>
            </a:r>
            <a:r>
              <a:rPr lang="en-US" dirty="0" smtClean="0"/>
              <a:t>gestational </a:t>
            </a:r>
            <a:r>
              <a:rPr lang="en-US" dirty="0"/>
              <a:t>age” (LGA), and this condition is termed </a:t>
            </a:r>
            <a:r>
              <a:rPr lang="en-US" b="1" dirty="0" err="1"/>
              <a:t>macrosomia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macro, </a:t>
            </a:r>
            <a:r>
              <a:rPr lang="en-US" dirty="0"/>
              <a:t>“large,” and </a:t>
            </a:r>
            <a:r>
              <a:rPr lang="en-US" i="1" dirty="0"/>
              <a:t>soma, </a:t>
            </a:r>
            <a:r>
              <a:rPr lang="en-US" dirty="0" smtClean="0"/>
              <a:t>“</a:t>
            </a:r>
            <a:r>
              <a:rPr lang="en-US" dirty="0"/>
              <a:t>body”).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382000" cy="574596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This infant is prone to injuries at birth because of his or her size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After delivery the infant often has low blood glucose levels because of the abrupt loss of maternal glucose and hypertrophy of the pancreatic islet cells,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which results in a temporary overproduction of insulin. The infant has a characteristic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cushingoid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appearance because of increased subcutaneous fat.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face is round and appears puffy, and the infant appears lethargic. 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983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The size of these newborn infants makes them appear healthy, but this is deceptive because they often have 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developmental deficits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may suffer 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complications of respiratory distress syndrome (RDS) or congenital anomalies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In contrast, some infants born to a mother with severe diabetes may be small for gestational age (SGA) because of poor placental perfusion.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iabetes Clinic - Service Provider of Gestational Diabetes Treatment  Services &amp; Type 2 Diabetes Treatment Services from Bharuch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28600"/>
            <a:ext cx="84582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Features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907760"/>
          </a:xfrm>
        </p:spPr>
        <p:txBody>
          <a:bodyPr/>
          <a:lstStyle/>
          <a:p>
            <a:r>
              <a:rPr lang="en-US" dirty="0" smtClean="0"/>
              <a:t>Large for gestational age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macrosomia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), </a:t>
            </a:r>
            <a:endParaRPr lang="en-US" dirty="0" smtClean="0"/>
          </a:p>
          <a:p>
            <a:r>
              <a:rPr lang="en-US" dirty="0" smtClean="0"/>
              <a:t>Very plump and full faced</a:t>
            </a:r>
          </a:p>
          <a:p>
            <a:r>
              <a:rPr lang="en-US" dirty="0" smtClean="0"/>
              <a:t>Abundant </a:t>
            </a:r>
            <a:r>
              <a:rPr lang="en-US" dirty="0" err="1" smtClean="0"/>
              <a:t>vernix</a:t>
            </a:r>
            <a:r>
              <a:rPr lang="en-US" dirty="0" smtClean="0"/>
              <a:t> </a:t>
            </a:r>
            <a:r>
              <a:rPr lang="en-US" dirty="0" err="1" smtClean="0"/>
              <a:t>caseosa</a:t>
            </a:r>
            <a:endParaRPr lang="en-US" dirty="0" smtClean="0"/>
          </a:p>
          <a:p>
            <a:r>
              <a:rPr lang="en-US" dirty="0" smtClean="0"/>
              <a:t>Plethora (</a:t>
            </a:r>
            <a:r>
              <a:rPr lang="en-US" dirty="0" err="1" smtClean="0"/>
              <a:t>polycythemia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Listless and lethargic</a:t>
            </a:r>
          </a:p>
          <a:p>
            <a:r>
              <a:rPr lang="en-US" dirty="0" smtClean="0"/>
              <a:t>Jitteriness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ustom 2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621</TotalTime>
  <Words>1134</Words>
  <Application>Microsoft Office PowerPoint</Application>
  <PresentationFormat>On-screen Show (4:3)</PresentationFormat>
  <Paragraphs>89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Metro</vt:lpstr>
      <vt:lpstr>Slide 1</vt:lpstr>
      <vt:lpstr>INFANT OF A DIABETIC MOTHER </vt:lpstr>
      <vt:lpstr>OBJECTIVES</vt:lpstr>
      <vt:lpstr>INTRODUCTION</vt:lpstr>
      <vt:lpstr>PATHOPHYSIOLOGY</vt:lpstr>
      <vt:lpstr>Slide 6</vt:lpstr>
      <vt:lpstr>Slide 7</vt:lpstr>
      <vt:lpstr>Slide 8</vt:lpstr>
      <vt:lpstr>Clinical Features  </vt:lpstr>
      <vt:lpstr>Slide 10</vt:lpstr>
      <vt:lpstr>Potential neonatal complications</vt:lpstr>
      <vt:lpstr>Slide 12</vt:lpstr>
      <vt:lpstr>Slide 13</vt:lpstr>
      <vt:lpstr>Therapeutic Management</vt:lpstr>
      <vt:lpstr>Slide 15</vt:lpstr>
      <vt:lpstr>Slide 16</vt:lpstr>
      <vt:lpstr>Slide 17</vt:lpstr>
      <vt:lpstr>Nursing diagnosis</vt:lpstr>
      <vt:lpstr>Nursing Care Management </vt:lpstr>
      <vt:lpstr>Slide 20</vt:lpstr>
      <vt:lpstr>Slide 21</vt:lpstr>
      <vt:lpstr>Slide 22</vt:lpstr>
      <vt:lpstr>Summary</vt:lpstr>
      <vt:lpstr>Bibliography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INFANT OF A DIABETIC MOTHER</dc:title>
  <dc:creator>Sr.Seena</dc:creator>
  <cp:lastModifiedBy>Sr.Seena</cp:lastModifiedBy>
  <cp:revision>54</cp:revision>
  <dcterms:created xsi:type="dcterms:W3CDTF">2022-05-07T10:17:29Z</dcterms:created>
  <dcterms:modified xsi:type="dcterms:W3CDTF">2024-08-07T04:18:09Z</dcterms:modified>
</cp:coreProperties>
</file>