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9"/>
  </p:notesMasterIdLst>
  <p:sldIdLst>
    <p:sldId id="256" r:id="rId2"/>
    <p:sldId id="314" r:id="rId3"/>
    <p:sldId id="313" r:id="rId4"/>
    <p:sldId id="257" r:id="rId5"/>
    <p:sldId id="258" r:id="rId6"/>
    <p:sldId id="259" r:id="rId7"/>
    <p:sldId id="260" r:id="rId8"/>
    <p:sldId id="261" r:id="rId9"/>
    <p:sldId id="262" r:id="rId10"/>
    <p:sldId id="264" r:id="rId11"/>
    <p:sldId id="309" r:id="rId12"/>
    <p:sldId id="310" r:id="rId13"/>
    <p:sldId id="311" r:id="rId14"/>
    <p:sldId id="263" r:id="rId15"/>
    <p:sldId id="265" r:id="rId16"/>
    <p:sldId id="268" r:id="rId17"/>
    <p:sldId id="269" r:id="rId18"/>
    <p:sldId id="270" r:id="rId19"/>
    <p:sldId id="266" r:id="rId20"/>
    <p:sldId id="267" r:id="rId21"/>
    <p:sldId id="271" r:id="rId22"/>
    <p:sldId id="272" r:id="rId23"/>
    <p:sldId id="273" r:id="rId24"/>
    <p:sldId id="305" r:id="rId25"/>
    <p:sldId id="307" r:id="rId26"/>
    <p:sldId id="308" r:id="rId27"/>
    <p:sldId id="298" r:id="rId28"/>
    <p:sldId id="299" r:id="rId29"/>
    <p:sldId id="300" r:id="rId30"/>
    <p:sldId id="301" r:id="rId31"/>
    <p:sldId id="274" r:id="rId32"/>
    <p:sldId id="275" r:id="rId33"/>
    <p:sldId id="279" r:id="rId34"/>
    <p:sldId id="276" r:id="rId35"/>
    <p:sldId id="277" r:id="rId36"/>
    <p:sldId id="278" r:id="rId37"/>
    <p:sldId id="285" r:id="rId38"/>
    <p:sldId id="280" r:id="rId39"/>
    <p:sldId id="281" r:id="rId40"/>
    <p:sldId id="282" r:id="rId41"/>
    <p:sldId id="283" r:id="rId42"/>
    <p:sldId id="284" r:id="rId43"/>
    <p:sldId id="286" r:id="rId44"/>
    <p:sldId id="287" r:id="rId45"/>
    <p:sldId id="288" r:id="rId46"/>
    <p:sldId id="289" r:id="rId47"/>
    <p:sldId id="290" r:id="rId48"/>
    <p:sldId id="294" r:id="rId49"/>
    <p:sldId id="295" r:id="rId50"/>
    <p:sldId id="296" r:id="rId51"/>
    <p:sldId id="291" r:id="rId52"/>
    <p:sldId id="292" r:id="rId53"/>
    <p:sldId id="293" r:id="rId54"/>
    <p:sldId id="302" r:id="rId55"/>
    <p:sldId id="303" r:id="rId56"/>
    <p:sldId id="304" r:id="rId57"/>
    <p:sldId id="31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817A8-B6D8-40DB-A0A5-B98229A84CB6}" type="datetimeFigureOut">
              <a:rPr lang="en-IN" smtClean="0"/>
              <a:t>07-08-2024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8291D-BB31-4DDA-B9CC-D3890266783D}" type="slidenum">
              <a:rPr lang="en-IN" smtClean="0"/>
              <a:t>‹#›</a:t>
            </a:fld>
            <a:endParaRPr lang="en-IN"/>
          </a:p>
        </p:txBody>
      </p:sp>
    </p:spTree>
    <p:extLst>
      <p:ext uri="{BB962C8B-B14F-4D97-AF65-F5344CB8AC3E}">
        <p14:creationId xmlns:p14="http://schemas.microsoft.com/office/powerpoint/2010/main" val="356356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4A8291D-BB31-4DDA-B9CC-D3890266783D}" type="slidenum">
              <a:rPr lang="en-IN" smtClean="0"/>
              <a:t>1</a:t>
            </a:fld>
            <a:endParaRPr lang="en-IN"/>
          </a:p>
        </p:txBody>
      </p:sp>
    </p:spTree>
    <p:extLst>
      <p:ext uri="{BB962C8B-B14F-4D97-AF65-F5344CB8AC3E}">
        <p14:creationId xmlns:p14="http://schemas.microsoft.com/office/powerpoint/2010/main" val="40578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4A8291D-BB31-4DDA-B9CC-D3890266783D}" type="slidenum">
              <a:rPr lang="en-IN" smtClean="0"/>
              <a:t>44</a:t>
            </a:fld>
            <a:endParaRPr lang="en-IN"/>
          </a:p>
        </p:txBody>
      </p:sp>
    </p:spTree>
    <p:extLst>
      <p:ext uri="{BB962C8B-B14F-4D97-AF65-F5344CB8AC3E}">
        <p14:creationId xmlns:p14="http://schemas.microsoft.com/office/powerpoint/2010/main" val="83523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F49E59-3F82-4EFD-B1AF-07A15A9F94C1}" type="datetimeFigureOut">
              <a:rPr lang="en-IN" smtClean="0"/>
              <a:t>07-08-2024</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2678DE7A-C564-4191-8D8D-065C993AD31A}"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956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49E59-3F82-4EFD-B1AF-07A15A9F94C1}" type="datetimeFigureOut">
              <a:rPr lang="en-IN" smtClean="0"/>
              <a:t>07-08-2024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8DE7A-C564-4191-8D8D-065C993AD31A}"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17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49E59-3F82-4EFD-B1AF-07A15A9F94C1}" type="datetimeFigureOut">
              <a:rPr lang="en-IN" smtClean="0"/>
              <a:t>07-08-2024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8DE7A-C564-4191-8D8D-065C993AD31A}"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079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49E59-3F82-4EFD-B1AF-07A15A9F94C1}" type="datetimeFigureOut">
              <a:rPr lang="en-IN" smtClean="0"/>
              <a:t>07-08-2024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8DE7A-C564-4191-8D8D-065C993AD31A}"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18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49E59-3F82-4EFD-B1AF-07A15A9F94C1}" type="datetimeFigureOut">
              <a:rPr lang="en-IN" smtClean="0"/>
              <a:t>07-08-2024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78DE7A-C564-4191-8D8D-065C993AD31A}"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424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F49E59-3F82-4EFD-B1AF-07A15A9F94C1}" type="datetimeFigureOut">
              <a:rPr lang="en-IN" smtClean="0"/>
              <a:t>07-08-2024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8DE7A-C564-4191-8D8D-065C993AD31A}"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033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49E59-3F82-4EFD-B1AF-07A15A9F94C1}" type="datetimeFigureOut">
              <a:rPr lang="en-IN" smtClean="0"/>
              <a:t>07-08-2024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78DE7A-C564-4191-8D8D-065C993AD31A}"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084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49E59-3F82-4EFD-B1AF-07A15A9F94C1}" type="datetimeFigureOut">
              <a:rPr lang="en-IN" smtClean="0"/>
              <a:t>07-08-2024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78DE7A-C564-4191-8D8D-065C993AD31A}"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529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49E59-3F82-4EFD-B1AF-07A15A9F94C1}" type="datetimeFigureOut">
              <a:rPr lang="en-IN" smtClean="0"/>
              <a:t>07-08-2024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78DE7A-C564-4191-8D8D-065C993AD31A}" type="slidenum">
              <a:rPr lang="en-IN" smtClean="0"/>
              <a:t>‹#›</a:t>
            </a:fld>
            <a:endParaRPr lang="en-IN"/>
          </a:p>
        </p:txBody>
      </p:sp>
    </p:spTree>
    <p:extLst>
      <p:ext uri="{BB962C8B-B14F-4D97-AF65-F5344CB8AC3E}">
        <p14:creationId xmlns:p14="http://schemas.microsoft.com/office/powerpoint/2010/main" val="286155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49E59-3F82-4EFD-B1AF-07A15A9F94C1}" type="datetimeFigureOut">
              <a:rPr lang="en-IN" smtClean="0"/>
              <a:t>07-08-2024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78DE7A-C564-4191-8D8D-065C993AD31A}"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81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3F49E59-3F82-4EFD-B1AF-07A15A9F94C1}" type="datetimeFigureOut">
              <a:rPr lang="en-IN" smtClean="0"/>
              <a:t>07-08-2024</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2678DE7A-C564-4191-8D8D-065C993AD31A}"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641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3F49E59-3F82-4EFD-B1AF-07A15A9F94C1}" type="datetimeFigureOut">
              <a:rPr lang="en-IN" smtClean="0"/>
              <a:t>07-08-2024</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678DE7A-C564-4191-8D8D-065C993AD31A}"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874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shop.lww.com/Essentials-of-Pediatri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7B18-156F-F1C9-8720-A4E23558688D}"/>
              </a:ext>
            </a:extLst>
          </p:cNvPr>
          <p:cNvSpPr>
            <a:spLocks noGrp="1"/>
          </p:cNvSpPr>
          <p:nvPr>
            <p:ph type="ctrTitle"/>
          </p:nvPr>
        </p:nvSpPr>
        <p:spPr>
          <a:xfrm>
            <a:off x="83574" y="887569"/>
            <a:ext cx="12024851" cy="2541431"/>
          </a:xfrm>
        </p:spPr>
        <p:txBody>
          <a:bodyPr>
            <a:normAutofit fontScale="90000"/>
          </a:bodyPr>
          <a:lstStyle/>
          <a:p>
            <a:pPr algn="ctr"/>
            <a:r>
              <a:rPr lang="en-US" b="1" u="sng" dirty="0">
                <a:solidFill>
                  <a:srgbClr val="FF0000"/>
                </a:solidFill>
              </a:rPr>
              <a:t>INTEGRATED MANAGEMENT OF NEONATAL AND CHILDHOOD ILLNESS</a:t>
            </a:r>
            <a:endParaRPr lang="en-IN" b="1" u="sng" dirty="0">
              <a:solidFill>
                <a:srgbClr val="FF0000"/>
              </a:solidFill>
            </a:endParaRPr>
          </a:p>
        </p:txBody>
      </p:sp>
      <p:sp>
        <p:nvSpPr>
          <p:cNvPr id="3" name="Subtitle 2">
            <a:extLst>
              <a:ext uri="{FF2B5EF4-FFF2-40B4-BE49-F238E27FC236}">
                <a16:creationId xmlns:a16="http://schemas.microsoft.com/office/drawing/2014/main" id="{6FA58FA6-ED2E-8C33-4063-9C6C9335DCA6}"/>
              </a:ext>
            </a:extLst>
          </p:cNvPr>
          <p:cNvSpPr>
            <a:spLocks noGrp="1"/>
          </p:cNvSpPr>
          <p:nvPr>
            <p:ph type="subTitle" idx="1"/>
          </p:nvPr>
        </p:nvSpPr>
        <p:spPr>
          <a:xfrm>
            <a:off x="1592826" y="3906837"/>
            <a:ext cx="9144000" cy="1933523"/>
          </a:xfrm>
        </p:spPr>
        <p:txBody>
          <a:bodyPr>
            <a:normAutofit/>
          </a:bodyPr>
          <a:lstStyle/>
          <a:p>
            <a:pPr algn="ctr"/>
            <a:r>
              <a:rPr lang="en-US" b="1" dirty="0"/>
              <a:t>MODULE</a:t>
            </a:r>
          </a:p>
          <a:p>
            <a:pPr algn="ctr"/>
            <a:r>
              <a:rPr lang="en-US" b="1" dirty="0"/>
              <a:t>DEPARTMENT OF CHILD HEALTH NURSING</a:t>
            </a:r>
          </a:p>
          <a:p>
            <a:pPr algn="ctr"/>
            <a:r>
              <a:rPr lang="en-US" b="1" dirty="0"/>
              <a:t>JUBILEE MISSION COLLEGE OF NURSING</a:t>
            </a:r>
          </a:p>
          <a:p>
            <a:pPr algn="ctr"/>
            <a:r>
              <a:rPr lang="en-US" b="1" dirty="0"/>
              <a:t>THRISSUR</a:t>
            </a:r>
            <a:endParaRPr lang="en-IN" b="1" dirty="0"/>
          </a:p>
        </p:txBody>
      </p:sp>
    </p:spTree>
    <p:extLst>
      <p:ext uri="{BB962C8B-B14F-4D97-AF65-F5344CB8AC3E}">
        <p14:creationId xmlns:p14="http://schemas.microsoft.com/office/powerpoint/2010/main" val="75874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3ADB-D000-F735-9492-6E2E0A63E7D0}"/>
              </a:ext>
            </a:extLst>
          </p:cNvPr>
          <p:cNvSpPr>
            <a:spLocks noGrp="1"/>
          </p:cNvSpPr>
          <p:nvPr>
            <p:ph type="title"/>
          </p:nvPr>
        </p:nvSpPr>
        <p:spPr/>
        <p:txBody>
          <a:bodyPr/>
          <a:lstStyle/>
          <a:p>
            <a:r>
              <a:rPr lang="en-IN" dirty="0"/>
              <a:t>Principles of IMNCI</a:t>
            </a:r>
          </a:p>
        </p:txBody>
      </p:sp>
      <p:sp>
        <p:nvSpPr>
          <p:cNvPr id="3" name="Content Placeholder 2">
            <a:extLst>
              <a:ext uri="{FF2B5EF4-FFF2-40B4-BE49-F238E27FC236}">
                <a16:creationId xmlns:a16="http://schemas.microsoft.com/office/drawing/2014/main" id="{3E613D2E-2B8A-BF89-0067-AD077403CA83}"/>
              </a:ext>
            </a:extLst>
          </p:cNvPr>
          <p:cNvSpPr>
            <a:spLocks noGrp="1"/>
          </p:cNvSpPr>
          <p:nvPr>
            <p:ph idx="1"/>
          </p:nvPr>
        </p:nvSpPr>
        <p:spPr/>
        <p:txBody>
          <a:bodyPr>
            <a:normAutofit fontScale="47500" lnSpcReduction="20000"/>
          </a:bodyPr>
          <a:lstStyle/>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Classification - a combination of individual signs is used to classify the severity of illness which calls for specific action rather than a 'diagnosis'. Classifications are colour coded and </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457200" algn="just">
              <a:lnSpc>
                <a:spcPct val="115000"/>
              </a:lnSpc>
            </a:pPr>
            <a:r>
              <a:rPr lang="en-IN" sz="2800" dirty="0">
                <a:effectLst/>
                <a:highlight>
                  <a:srgbClr val="FF00FF"/>
                </a:highlight>
                <a:latin typeface="Arial Black" panose="020B0A04020102020204" pitchFamily="34" charset="0"/>
                <a:ea typeface="Calibri" panose="020F0502020204030204" pitchFamily="34" charset="0"/>
                <a:cs typeface="Arial Unicode MS" panose="020B0604020202020204" pitchFamily="34" charset="-128"/>
              </a:rPr>
              <a:t>suggest referral (pink),</a:t>
            </a:r>
            <a:r>
              <a:rPr lang="en-IN" sz="2800" dirty="0">
                <a:effectLst/>
                <a:latin typeface="Arial Black" panose="020B0A04020102020204" pitchFamily="34" charset="0"/>
                <a:ea typeface="Calibri" panose="020F0502020204030204" pitchFamily="34" charset="0"/>
                <a:cs typeface="Arial Unicode MS" panose="020B0604020202020204" pitchFamily="34" charset="-128"/>
              </a:rPr>
              <a:t> </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457200" algn="just">
              <a:lnSpc>
                <a:spcPct val="115000"/>
              </a:lnSpc>
            </a:pPr>
            <a:r>
              <a:rPr lang="en-IN" sz="2800" dirty="0">
                <a:effectLst/>
                <a:highlight>
                  <a:srgbClr val="FFFF00"/>
                </a:highlight>
                <a:latin typeface="Arial Black" panose="020B0A04020102020204" pitchFamily="34" charset="0"/>
                <a:ea typeface="Calibri" panose="020F0502020204030204" pitchFamily="34" charset="0"/>
                <a:cs typeface="Arial Unicode MS" panose="020B0604020202020204" pitchFamily="34" charset="-128"/>
              </a:rPr>
              <a:t>initiation of treatment in health facility (yellow)</a:t>
            </a:r>
            <a:r>
              <a:rPr lang="en-IN" sz="2800" dirty="0">
                <a:effectLst/>
                <a:latin typeface="Arial Black" panose="020B0A04020102020204" pitchFamily="34" charset="0"/>
                <a:ea typeface="Calibri" panose="020F0502020204030204" pitchFamily="34" charset="0"/>
                <a:cs typeface="Arial Unicode MS" panose="020B0604020202020204" pitchFamily="34" charset="-128"/>
              </a:rPr>
              <a:t> or </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457200" algn="just">
              <a:lnSpc>
                <a:spcPct val="115000"/>
              </a:lnSpc>
            </a:pPr>
            <a:r>
              <a:rPr lang="en-IN" sz="2800" dirty="0">
                <a:effectLst/>
                <a:highlight>
                  <a:srgbClr val="00FF00"/>
                </a:highlight>
                <a:latin typeface="Arial Black" panose="020B0A04020102020204" pitchFamily="34" charset="0"/>
                <a:ea typeface="Calibri" panose="020F0502020204030204" pitchFamily="34" charset="0"/>
                <a:cs typeface="Arial Unicode MS" panose="020B0604020202020204" pitchFamily="34" charset="-128"/>
              </a:rPr>
              <a:t>management at home (green).</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IMNCI guidelines address most common, but not all paediatric problems.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IMNCI management protocols use a limited number of essential drugs.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spcAft>
                <a:spcPts val="1000"/>
              </a:spcAft>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Caretakers are actively involved in the treatment of children.</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r>
              <a:rPr lang="en-IN" sz="2800" dirty="0">
                <a:effectLst/>
                <a:latin typeface="Arial Black" panose="020B0A04020102020204" pitchFamily="34" charset="0"/>
                <a:ea typeface="Calibri" panose="020F0502020204030204" pitchFamily="34" charset="0"/>
              </a:rPr>
              <a:t>IMNCI includes counselling of caretakers about home care including feeding, fluids and when to return to health facility.</a:t>
            </a:r>
            <a:endParaRPr lang="en-IN" dirty="0">
              <a:latin typeface="Arial Black" panose="020B0A04020102020204" pitchFamily="34" charset="0"/>
            </a:endParaRPr>
          </a:p>
        </p:txBody>
      </p:sp>
    </p:spTree>
    <p:extLst>
      <p:ext uri="{BB962C8B-B14F-4D97-AF65-F5344CB8AC3E}">
        <p14:creationId xmlns:p14="http://schemas.microsoft.com/office/powerpoint/2010/main" val="288239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05D9-2F1F-135F-7DCA-435370E9F0C3}"/>
              </a:ext>
            </a:extLst>
          </p:cNvPr>
          <p:cNvSpPr>
            <a:spLocks noGrp="1"/>
          </p:cNvSpPr>
          <p:nvPr>
            <p:ph type="title"/>
          </p:nvPr>
        </p:nvSpPr>
        <p:spPr/>
        <p:txBody>
          <a:bodyPr/>
          <a:lstStyle/>
          <a:p>
            <a:r>
              <a:rPr lang="en-US" dirty="0"/>
              <a:t>Guideline of IMNCI</a:t>
            </a:r>
            <a:endParaRPr lang="en-IN" dirty="0"/>
          </a:p>
        </p:txBody>
      </p:sp>
      <p:sp>
        <p:nvSpPr>
          <p:cNvPr id="3" name="Content Placeholder 2">
            <a:extLst>
              <a:ext uri="{FF2B5EF4-FFF2-40B4-BE49-F238E27FC236}">
                <a16:creationId xmlns:a16="http://schemas.microsoft.com/office/drawing/2014/main" id="{235624E0-8FEF-F461-7214-B17BCF385CC9}"/>
              </a:ext>
            </a:extLst>
          </p:cNvPr>
          <p:cNvSpPr>
            <a:spLocks noGrp="1"/>
          </p:cNvSpPr>
          <p:nvPr>
            <p:ph idx="1"/>
          </p:nvPr>
        </p:nvSpPr>
        <p:spPr/>
        <p:txBody>
          <a:bodyPr>
            <a:normAutofit/>
          </a:bodyPr>
          <a:lstStyle/>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All sick infants up to 2 months of age must be assessed for “possible bacterial infection” and they must be routinely evaluated for the major symptoms</a:t>
            </a:r>
          </a:p>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All sick children between 2 months and 5 years must be examined for “general danger signs” that indicate the need for immediate referral or admission to the hospital</a:t>
            </a:r>
          </a:p>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All under 5 children who are sick must be routinely assessed for nutritional and immunization status, feeding problems, and other common day to day problems</a:t>
            </a:r>
          </a:p>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 limited number of carefully selected clinical signs are used, based on their sensitivity and specificity, to diagnose common childhood diseases</a:t>
            </a:r>
          </a:p>
          <a:p>
            <a:endParaRPr lang="en-IN" dirty="0"/>
          </a:p>
        </p:txBody>
      </p:sp>
    </p:spTree>
    <p:extLst>
      <p:ext uri="{BB962C8B-B14F-4D97-AF65-F5344CB8AC3E}">
        <p14:creationId xmlns:p14="http://schemas.microsoft.com/office/powerpoint/2010/main" val="388304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EE09-12CF-6831-73A7-9E7D15C39EFC}"/>
              </a:ext>
            </a:extLst>
          </p:cNvPr>
          <p:cNvSpPr>
            <a:spLocks noGrp="1"/>
          </p:cNvSpPr>
          <p:nvPr>
            <p:ph type="title"/>
          </p:nvPr>
        </p:nvSpPr>
        <p:spPr/>
        <p:txBody>
          <a:bodyPr/>
          <a:lstStyle/>
          <a:p>
            <a:r>
              <a:rPr lang="en-IN" dirty="0"/>
              <a:t>Guideline of IMNCI</a:t>
            </a:r>
          </a:p>
        </p:txBody>
      </p:sp>
      <p:sp>
        <p:nvSpPr>
          <p:cNvPr id="3" name="Content Placeholder 2">
            <a:extLst>
              <a:ext uri="{FF2B5EF4-FFF2-40B4-BE49-F238E27FC236}">
                <a16:creationId xmlns:a16="http://schemas.microsoft.com/office/drawing/2014/main" id="{3BBC52BE-B7D3-DC46-495F-C235FBB6DC42}"/>
              </a:ext>
            </a:extLst>
          </p:cNvPr>
          <p:cNvSpPr>
            <a:spLocks noGrp="1"/>
          </p:cNvSpPr>
          <p:nvPr>
            <p:ph idx="1"/>
          </p:nvPr>
        </p:nvSpPr>
        <p:spPr/>
        <p:txBody>
          <a:bodyPr>
            <a:normAutofit fontScale="92500" lnSpcReduction="10000"/>
          </a:bodyPr>
          <a:lstStyle/>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startAt="5"/>
              <a:tabLst/>
              <a:defRPr/>
            </a:pPr>
            <a:r>
              <a:rPr kumimoji="0" lang="en-US" sz="1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On the basis of combination of various signs, the child is classified into various groups and further divided into </a:t>
            </a:r>
            <a:r>
              <a:rPr kumimoji="0" lang="en-US" sz="19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colour</a:t>
            </a:r>
            <a:r>
              <a:rPr kumimoji="0" lang="en-US" sz="1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coded triage as pink which requires urgent referral or admission to a hospital, yellow when specific treatment is required through the outpatient department and green which calls for home management</a:t>
            </a:r>
          </a:p>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startAt="5"/>
              <a:tabLst/>
              <a:defRPr/>
            </a:pPr>
            <a:r>
              <a:rPr kumimoji="0" lang="en-US" sz="1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 IMNCI guidelines address most but not at all the major reasons for which a sick infant or child is brought to the clinic</a:t>
            </a:r>
          </a:p>
          <a:p>
            <a:pPr marL="457200" marR="0" lvl="0" indent="-457200" algn="just" defTabSz="914400" rtl="0" eaLnBrk="1" fontAlgn="auto" latinLnBrk="0" hangingPunct="1">
              <a:lnSpc>
                <a:spcPct val="120000"/>
              </a:lnSpc>
              <a:spcBef>
                <a:spcPts val="1000"/>
              </a:spcBef>
              <a:spcAft>
                <a:spcPts val="0"/>
              </a:spcAft>
              <a:buClr>
                <a:srgbClr val="B71E42"/>
              </a:buClr>
              <a:buSzPct val="100000"/>
              <a:buFont typeface="+mj-lt"/>
              <a:buAutoNum type="arabicPeriod" startAt="5"/>
              <a:tabLst/>
              <a:defRPr/>
            </a:pPr>
            <a:r>
              <a:rPr kumimoji="0" lang="en-US" sz="1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The management procedures outlined in the IMNCI protocols use a limited number of essential drugs and encourage active participation by caretakers in the treatment of sick infants and children</a:t>
            </a:r>
          </a:p>
          <a:p>
            <a:endParaRPr lang="en-IN" dirty="0"/>
          </a:p>
        </p:txBody>
      </p:sp>
    </p:spTree>
    <p:extLst>
      <p:ext uri="{BB962C8B-B14F-4D97-AF65-F5344CB8AC3E}">
        <p14:creationId xmlns:p14="http://schemas.microsoft.com/office/powerpoint/2010/main" val="284176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0BC4-EC86-0645-96DE-EDE23F5D6939}"/>
              </a:ext>
            </a:extLst>
          </p:cNvPr>
          <p:cNvSpPr>
            <a:spLocks noGrp="1"/>
          </p:cNvSpPr>
          <p:nvPr>
            <p:ph type="title"/>
          </p:nvPr>
        </p:nvSpPr>
        <p:spPr/>
        <p:txBody>
          <a:bodyPr/>
          <a:lstStyle/>
          <a:p>
            <a:r>
              <a:rPr lang="en-IN" dirty="0"/>
              <a:t>Guideline of IMNCI</a:t>
            </a:r>
          </a:p>
        </p:txBody>
      </p:sp>
      <p:sp>
        <p:nvSpPr>
          <p:cNvPr id="3" name="Content Placeholder 2">
            <a:extLst>
              <a:ext uri="{FF2B5EF4-FFF2-40B4-BE49-F238E27FC236}">
                <a16:creationId xmlns:a16="http://schemas.microsoft.com/office/drawing/2014/main" id="{81BD3BCB-312C-D57E-6B38-CC44F473D572}"/>
              </a:ext>
            </a:extLst>
          </p:cNvPr>
          <p:cNvSpPr>
            <a:spLocks noGrp="1"/>
          </p:cNvSpPr>
          <p:nvPr>
            <p:ph idx="1"/>
          </p:nvPr>
        </p:nvSpPr>
        <p:spPr/>
        <p:txBody>
          <a:bodyPr/>
          <a:lstStyle/>
          <a:p>
            <a:r>
              <a:rPr lang="en-US" dirty="0"/>
              <a:t>An essential component of IMNCI guidelines lays emphasis on providing counselling and guidance to care takers about home care, optional feeding, administration of oral dehydration fluids, immunizations, healthy family lifestyles and the need for further management and follow up</a:t>
            </a:r>
          </a:p>
          <a:p>
            <a:endParaRPr lang="en-IN" dirty="0"/>
          </a:p>
        </p:txBody>
      </p:sp>
    </p:spTree>
    <p:extLst>
      <p:ext uri="{BB962C8B-B14F-4D97-AF65-F5344CB8AC3E}">
        <p14:creationId xmlns:p14="http://schemas.microsoft.com/office/powerpoint/2010/main" val="196127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6DF6-1942-1F00-4438-B86C0593C72F}"/>
              </a:ext>
            </a:extLst>
          </p:cNvPr>
          <p:cNvSpPr>
            <a:spLocks noGrp="1"/>
          </p:cNvSpPr>
          <p:nvPr>
            <p:ph type="title"/>
          </p:nvPr>
        </p:nvSpPr>
        <p:spPr/>
        <p:txBody>
          <a:bodyPr/>
          <a:lstStyle/>
          <a:p>
            <a:r>
              <a:rPr kumimoji="0" lang="en-US" sz="2800" b="1" i="0" u="none" strike="noStrike" kern="1200" cap="all" spc="0" normalizeH="0" baseline="0" noProof="0" dirty="0">
                <a:ln>
                  <a:noFill/>
                </a:ln>
                <a:solidFill>
                  <a:srgbClr val="BC72F0">
                    <a:lumMod val="50000"/>
                  </a:srgbClr>
                </a:solidFill>
                <a:effectLst/>
                <a:uLnTx/>
                <a:uFillTx/>
                <a:latin typeface="Gill Sans MT" panose="020B0502020104020203"/>
                <a:ea typeface="+mj-ea"/>
                <a:cs typeface="+mj-cs"/>
              </a:rPr>
              <a:t>ESSENTIAL  COMPONENTS  OF  IMNCI  STRATEGY</a:t>
            </a:r>
            <a:endParaRPr lang="en-IN" dirty="0"/>
          </a:p>
        </p:txBody>
      </p:sp>
      <p:pic>
        <p:nvPicPr>
          <p:cNvPr id="5" name="Content Placeholder 4">
            <a:extLst>
              <a:ext uri="{FF2B5EF4-FFF2-40B4-BE49-F238E27FC236}">
                <a16:creationId xmlns:a16="http://schemas.microsoft.com/office/drawing/2014/main" id="{67CDEBDC-CE5C-1C93-ECA6-BB4D83B0E9BC}"/>
              </a:ext>
            </a:extLst>
          </p:cNvPr>
          <p:cNvPicPr>
            <a:picLocks noGrp="1" noChangeAspect="1"/>
          </p:cNvPicPr>
          <p:nvPr>
            <p:ph idx="1"/>
          </p:nvPr>
        </p:nvPicPr>
        <p:blipFill>
          <a:blip r:embed="rId2"/>
          <a:stretch>
            <a:fillRect/>
          </a:stretch>
        </p:blipFill>
        <p:spPr>
          <a:xfrm>
            <a:off x="838200" y="1690688"/>
            <a:ext cx="10515599" cy="5167312"/>
          </a:xfrm>
        </p:spPr>
      </p:pic>
    </p:spTree>
    <p:extLst>
      <p:ext uri="{BB962C8B-B14F-4D97-AF65-F5344CB8AC3E}">
        <p14:creationId xmlns:p14="http://schemas.microsoft.com/office/powerpoint/2010/main" val="381917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12D4-0E32-167F-95B7-F6548051664B}"/>
              </a:ext>
            </a:extLst>
          </p:cNvPr>
          <p:cNvSpPr>
            <a:spLocks noGrp="1"/>
          </p:cNvSpPr>
          <p:nvPr>
            <p:ph type="title"/>
          </p:nvPr>
        </p:nvSpPr>
        <p:spPr/>
        <p:txBody>
          <a:bodyPr/>
          <a:lstStyle/>
          <a:p>
            <a:r>
              <a:rPr lang="en-US" dirty="0"/>
              <a:t>Area of intervention with components</a:t>
            </a:r>
            <a:endParaRPr lang="en-IN" dirty="0"/>
          </a:p>
        </p:txBody>
      </p:sp>
      <p:sp>
        <p:nvSpPr>
          <p:cNvPr id="3" name="Content Placeholder 2">
            <a:extLst>
              <a:ext uri="{FF2B5EF4-FFF2-40B4-BE49-F238E27FC236}">
                <a16:creationId xmlns:a16="http://schemas.microsoft.com/office/drawing/2014/main" id="{EB38734D-88D6-D288-F00E-CF92FA95CC45}"/>
              </a:ext>
            </a:extLst>
          </p:cNvPr>
          <p:cNvSpPr>
            <a:spLocks noGrp="1"/>
          </p:cNvSpPr>
          <p:nvPr>
            <p:ph idx="1"/>
          </p:nvPr>
        </p:nvSpPr>
        <p:spPr/>
        <p:txBody>
          <a:bodyPr>
            <a:normAutofit fontScale="77500" lnSpcReduction="20000"/>
          </a:bodyPr>
          <a:lstStyle/>
          <a:p>
            <a:pPr marL="342900" lvl="0" indent="-342900" algn="just">
              <a:lnSpc>
                <a:spcPct val="115000"/>
              </a:lnSpc>
              <a:buFont typeface="+mj-lt"/>
              <a:buAutoNum type="arabicPeriod"/>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Training:</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Skill-based: Training emphasizes practical skills.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Participatory approach: Combines classroom and hands-on clinical sessions.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Categories: Training for medical officers and frontline functionaries (ANMs, AWWs).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ASHA and link volunteers: Separate package for homecare prepared, considering educational status.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Training is crucial but not sole input for IMNCI implementation.</a:t>
            </a:r>
            <a:endParaRPr lang="en-IN" sz="2400" dirty="0">
              <a:latin typeface="Calibri" panose="020F0502020204030204" pitchFamily="34" charset="0"/>
              <a:ea typeface="Calibri" panose="020F0502020204030204" pitchFamily="34" charset="0"/>
              <a:cs typeface="Arial Unicode MS" panose="020B0604020202020204" pitchFamily="34" charset="-128"/>
            </a:endParaRPr>
          </a:p>
          <a:p>
            <a:pPr marL="0" lvl="0" indent="0" algn="just">
              <a:lnSpc>
                <a:spcPct val="115000"/>
              </a:lnSpc>
              <a:buNone/>
            </a:pP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p:txBody>
      </p:sp>
    </p:spTree>
    <p:extLst>
      <p:ext uri="{BB962C8B-B14F-4D97-AF65-F5344CB8AC3E}">
        <p14:creationId xmlns:p14="http://schemas.microsoft.com/office/powerpoint/2010/main" val="218503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12D4-0E32-167F-95B7-F6548051664B}"/>
              </a:ext>
            </a:extLst>
          </p:cNvPr>
          <p:cNvSpPr>
            <a:spLocks noGrp="1"/>
          </p:cNvSpPr>
          <p:nvPr>
            <p:ph type="title"/>
          </p:nvPr>
        </p:nvSpPr>
        <p:spPr/>
        <p:txBody>
          <a:bodyPr/>
          <a:lstStyle/>
          <a:p>
            <a:r>
              <a:rPr lang="en-US" dirty="0"/>
              <a:t>Area of intervention with components</a:t>
            </a:r>
            <a:endParaRPr lang="en-IN" dirty="0"/>
          </a:p>
        </p:txBody>
      </p:sp>
      <p:sp>
        <p:nvSpPr>
          <p:cNvPr id="3" name="Content Placeholder 2">
            <a:extLst>
              <a:ext uri="{FF2B5EF4-FFF2-40B4-BE49-F238E27FC236}">
                <a16:creationId xmlns:a16="http://schemas.microsoft.com/office/drawing/2014/main" id="{EB38734D-88D6-D288-F00E-CF92FA95CC45}"/>
              </a:ext>
            </a:extLst>
          </p:cNvPr>
          <p:cNvSpPr>
            <a:spLocks noGrp="1"/>
          </p:cNvSpPr>
          <p:nvPr>
            <p:ph idx="1"/>
          </p:nvPr>
        </p:nvSpPr>
        <p:spPr/>
        <p:txBody>
          <a:bodyPr>
            <a:normAutofit fontScale="77500" lnSpcReduction="20000"/>
          </a:bodyPr>
          <a:lstStyle/>
          <a:p>
            <a:pPr marL="0" lvl="0" indent="0" algn="just">
              <a:lnSpc>
                <a:spcPct val="115000"/>
              </a:lnSpc>
              <a:buNone/>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2. Improvements to the Health System Component:</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Availability of essential drugs at IMNCI-covered facilities.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Enhanced referral system to identified referral facilities.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Efficient referral mechanism for swift transfer of sick infants/children.</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Functioning referral centers, strengthening weak healthcare systems.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Availability of health workers/providers at all levels.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Supervision and monitoring through follow-up visits and on-the-job support.</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457200" indent="0" algn="just">
              <a:lnSpc>
                <a:spcPct val="115000"/>
              </a:lnSpc>
              <a:buNone/>
            </a:pP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p:txBody>
      </p:sp>
    </p:spTree>
    <p:extLst>
      <p:ext uri="{BB962C8B-B14F-4D97-AF65-F5344CB8AC3E}">
        <p14:creationId xmlns:p14="http://schemas.microsoft.com/office/powerpoint/2010/main" val="348936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12D4-0E32-167F-95B7-F6548051664B}"/>
              </a:ext>
            </a:extLst>
          </p:cNvPr>
          <p:cNvSpPr>
            <a:spLocks noGrp="1"/>
          </p:cNvSpPr>
          <p:nvPr>
            <p:ph type="title"/>
          </p:nvPr>
        </p:nvSpPr>
        <p:spPr/>
        <p:txBody>
          <a:bodyPr/>
          <a:lstStyle/>
          <a:p>
            <a:r>
              <a:rPr lang="en-US" dirty="0"/>
              <a:t>Area of intervention with components</a:t>
            </a:r>
            <a:endParaRPr lang="en-IN" dirty="0"/>
          </a:p>
        </p:txBody>
      </p:sp>
      <p:sp>
        <p:nvSpPr>
          <p:cNvPr id="3" name="Content Placeholder 2">
            <a:extLst>
              <a:ext uri="{FF2B5EF4-FFF2-40B4-BE49-F238E27FC236}">
                <a16:creationId xmlns:a16="http://schemas.microsoft.com/office/drawing/2014/main" id="{EB38734D-88D6-D288-F00E-CF92FA95CC45}"/>
              </a:ext>
            </a:extLst>
          </p:cNvPr>
          <p:cNvSpPr>
            <a:spLocks noGrp="1"/>
          </p:cNvSpPr>
          <p:nvPr>
            <p:ph idx="1"/>
          </p:nvPr>
        </p:nvSpPr>
        <p:spPr/>
        <p:txBody>
          <a:bodyPr>
            <a:normAutofit fontScale="62500" lnSpcReduction="20000"/>
          </a:bodyPr>
          <a:lstStyle/>
          <a:p>
            <a:pPr marL="457200" indent="0" algn="just">
              <a:lnSpc>
                <a:spcPct val="115000"/>
              </a:lnSpc>
              <a:buNone/>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 </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0" lvl="0" indent="0" algn="just">
              <a:lnSpc>
                <a:spcPct val="115000"/>
              </a:lnSpc>
              <a:buNone/>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3. Improvement of Family and Community Practices Component:</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Promotion of healthy behaviors like breastfeeding, illness recognition, and early case seeking.</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Information, Education, and Communication (IEC) campaigns for community awareness.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Counselling of caregivers and families during the management of sick children at health facilities.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Utilization of Home Visits for sickness identification and targeted Behavior Change Communication (BCC) for enhancing newborn and child care practices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119185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12D4-0E32-167F-95B7-F6548051664B}"/>
              </a:ext>
            </a:extLst>
          </p:cNvPr>
          <p:cNvSpPr>
            <a:spLocks noGrp="1"/>
          </p:cNvSpPr>
          <p:nvPr>
            <p:ph type="title"/>
          </p:nvPr>
        </p:nvSpPr>
        <p:spPr/>
        <p:txBody>
          <a:bodyPr/>
          <a:lstStyle/>
          <a:p>
            <a:r>
              <a:rPr lang="en-US" dirty="0"/>
              <a:t>Area of intervention with components</a:t>
            </a:r>
            <a:endParaRPr lang="en-IN" dirty="0"/>
          </a:p>
        </p:txBody>
      </p:sp>
      <p:sp>
        <p:nvSpPr>
          <p:cNvPr id="3" name="Content Placeholder 2">
            <a:extLst>
              <a:ext uri="{FF2B5EF4-FFF2-40B4-BE49-F238E27FC236}">
                <a16:creationId xmlns:a16="http://schemas.microsoft.com/office/drawing/2014/main" id="{EB38734D-88D6-D288-F00E-CF92FA95CC45}"/>
              </a:ext>
            </a:extLst>
          </p:cNvPr>
          <p:cNvSpPr>
            <a:spLocks noGrp="1"/>
          </p:cNvSpPr>
          <p:nvPr>
            <p:ph idx="1"/>
          </p:nvPr>
        </p:nvSpPr>
        <p:spPr/>
        <p:txBody>
          <a:bodyPr>
            <a:normAutofit fontScale="92500" lnSpcReduction="10000"/>
          </a:bodyPr>
          <a:lstStyle/>
          <a:p>
            <a:pPr marL="0" lvl="0" indent="0" algn="just">
              <a:lnSpc>
                <a:spcPct val="115000"/>
              </a:lnSpc>
              <a:buNone/>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 </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0" lvl="0" indent="0" algn="just">
              <a:lnSpc>
                <a:spcPct val="115000"/>
              </a:lnSpc>
              <a:buNone/>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4. Collaboration/Coordination Component:</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ANMs, Anganwadi workers, and grassroots involvement crucial.</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Community participation vital, including PRIs and self-help, women’s groups.</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15000"/>
              </a:lnSpc>
              <a:spcAft>
                <a:spcPts val="100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Arial Unicode MS" panose="020B0604020202020204" pitchFamily="34" charset="-128"/>
              </a:rPr>
              <a:t>District CMOs must engage concerned departments actively.</a:t>
            </a:r>
            <a:endParaRPr lang="en-IN" sz="2400" dirty="0">
              <a:effectLst/>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50783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CEE0-FC02-CC52-29E5-6FADD1883AA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0F09967-F6A5-C066-83EB-AAA85948AFE3}"/>
              </a:ext>
            </a:extLst>
          </p:cNvPr>
          <p:cNvPicPr>
            <a:picLocks noGrp="1" noChangeAspect="1"/>
          </p:cNvPicPr>
          <p:nvPr>
            <p:ph idx="1"/>
          </p:nvPr>
        </p:nvPicPr>
        <p:blipFill>
          <a:blip r:embed="rId2"/>
          <a:stretch>
            <a:fillRect/>
          </a:stretch>
        </p:blipFill>
        <p:spPr>
          <a:xfrm>
            <a:off x="235974" y="171450"/>
            <a:ext cx="11651226" cy="6602976"/>
          </a:xfrm>
        </p:spPr>
      </p:pic>
    </p:spTree>
    <p:extLst>
      <p:ext uri="{BB962C8B-B14F-4D97-AF65-F5344CB8AC3E}">
        <p14:creationId xmlns:p14="http://schemas.microsoft.com/office/powerpoint/2010/main" val="17403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184B-0E2F-03FD-7765-12BAD9C370DD}"/>
              </a:ext>
            </a:extLst>
          </p:cNvPr>
          <p:cNvSpPr>
            <a:spLocks noGrp="1"/>
          </p:cNvSpPr>
          <p:nvPr>
            <p:ph type="title"/>
          </p:nvPr>
        </p:nvSpPr>
        <p:spPr/>
        <p:txBody>
          <a:bodyPr/>
          <a:lstStyle/>
          <a:p>
            <a:r>
              <a:rPr lang="en-US" dirty="0"/>
              <a:t>CENTRAL OBJECTIVE</a:t>
            </a:r>
            <a:endParaRPr lang="en-IN" dirty="0"/>
          </a:p>
        </p:txBody>
      </p:sp>
      <p:sp>
        <p:nvSpPr>
          <p:cNvPr id="3" name="Content Placeholder 2">
            <a:extLst>
              <a:ext uri="{FF2B5EF4-FFF2-40B4-BE49-F238E27FC236}">
                <a16:creationId xmlns:a16="http://schemas.microsoft.com/office/drawing/2014/main" id="{D90E4433-7E25-92AC-B995-2C9BA91A47DD}"/>
              </a:ext>
            </a:extLst>
          </p:cNvPr>
          <p:cNvSpPr>
            <a:spLocks noGrp="1"/>
          </p:cNvSpPr>
          <p:nvPr>
            <p:ph idx="1"/>
          </p:nvPr>
        </p:nvSpPr>
        <p:spPr/>
        <p:txBody>
          <a:bodyPr/>
          <a:lstStyle/>
          <a:p>
            <a:pPr algn="just"/>
            <a:r>
              <a:rPr lang="en-US" sz="2000" dirty="0">
                <a:effectLst/>
                <a:latin typeface="Arial" panose="020B0604020202020204" pitchFamily="34" charset="0"/>
                <a:ea typeface="Calibri" panose="020F0502020204030204" pitchFamily="34" charset="0"/>
                <a:cs typeface="Arial" panose="020B0604020202020204" pitchFamily="34" charset="0"/>
              </a:rPr>
              <a:t>At the end of the class students</a:t>
            </a:r>
            <a:r>
              <a:rPr lang="en-US" sz="2000" spc="-2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will</a:t>
            </a:r>
            <a:r>
              <a:rPr lang="en-US" sz="2000" spc="-4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acquire</a:t>
            </a:r>
            <a:r>
              <a:rPr lang="en-US" sz="2000" spc="-2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knowledge</a:t>
            </a:r>
            <a:r>
              <a:rPr lang="en-US" sz="2000" spc="-1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regarding</a:t>
            </a:r>
            <a:r>
              <a:rPr lang="en-US" sz="2000" spc="25"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“Integrated Management of Neonatal and Childhood Illness”</a:t>
            </a:r>
            <a:r>
              <a:rPr lang="en-US" sz="2000" b="1" spc="-1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and</a:t>
            </a:r>
            <a:r>
              <a:rPr lang="en-US" sz="2000" spc="-2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develop</a:t>
            </a:r>
            <a:r>
              <a:rPr lang="en-US" sz="2000" spc="-2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desirable</a:t>
            </a:r>
            <a:r>
              <a:rPr lang="en-US" sz="2000" spc="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attitude</a:t>
            </a:r>
            <a:r>
              <a:rPr lang="en-US" sz="2000" spc="-1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and</a:t>
            </a:r>
            <a:r>
              <a:rPr lang="en-US" sz="2000" spc="-2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skills</a:t>
            </a:r>
            <a:r>
              <a:rPr lang="en-US" sz="2000" spc="-10" dirty="0">
                <a:effectLst/>
                <a:latin typeface="Arial" panose="020B0604020202020204" pitchFamily="34" charset="0"/>
                <a:ea typeface="Calibri" panose="020F0502020204030204" pitchFamily="34" charset="0"/>
                <a:cs typeface="Arial" panose="020B0604020202020204" pitchFamily="34" charset="0"/>
              </a:rPr>
              <a:t> t</a:t>
            </a:r>
            <a:r>
              <a:rPr lang="en-US" sz="2000" dirty="0">
                <a:effectLst/>
                <a:latin typeface="Arial" panose="020B0604020202020204" pitchFamily="34" charset="0"/>
                <a:ea typeface="Calibri" panose="020F0502020204030204" pitchFamily="34" charset="0"/>
                <a:cs typeface="Arial" panose="020B0604020202020204" pitchFamily="34" charset="0"/>
              </a:rPr>
              <a:t>owards</a:t>
            </a:r>
            <a:r>
              <a:rPr lang="en-US" sz="2000" spc="-1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the</a:t>
            </a:r>
            <a:r>
              <a:rPr lang="en-US" sz="2000" spc="-1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topic </a:t>
            </a:r>
            <a:r>
              <a:rPr lang="en-US" sz="2000" spc="-33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and</a:t>
            </a:r>
            <a:r>
              <a:rPr lang="en-US" sz="2000" spc="2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in</a:t>
            </a:r>
            <a:r>
              <a:rPr lang="en-US" sz="2000" spc="5"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future</a:t>
            </a:r>
            <a:r>
              <a:rPr lang="en-US" sz="2000" spc="1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practice.</a:t>
            </a:r>
            <a:endParaRPr lang="en-IN" sz="2800" dirty="0">
              <a:latin typeface="Arial" panose="020B0604020202020204" pitchFamily="34" charset="0"/>
              <a:cs typeface="Arial" panose="020B0604020202020204" pitchFamily="34" charset="0"/>
            </a:endParaRPr>
          </a:p>
          <a:p>
            <a:pPr algn="just"/>
            <a:endParaRPr lang="en-IN" dirty="0"/>
          </a:p>
        </p:txBody>
      </p:sp>
    </p:spTree>
    <p:extLst>
      <p:ext uri="{BB962C8B-B14F-4D97-AF65-F5344CB8AC3E}">
        <p14:creationId xmlns:p14="http://schemas.microsoft.com/office/powerpoint/2010/main" val="210422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518F-FFF9-7862-BF5A-5B42C95665F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AE04EEB-E4E4-7AFC-57AD-CBDD6871D796}"/>
              </a:ext>
            </a:extLst>
          </p:cNvPr>
          <p:cNvPicPr>
            <a:picLocks noGrp="1" noChangeAspect="1"/>
          </p:cNvPicPr>
          <p:nvPr>
            <p:ph idx="1"/>
          </p:nvPr>
        </p:nvPicPr>
        <p:blipFill>
          <a:blip r:embed="rId2"/>
          <a:stretch>
            <a:fillRect/>
          </a:stretch>
        </p:blipFill>
        <p:spPr>
          <a:xfrm>
            <a:off x="0" y="0"/>
            <a:ext cx="12192000" cy="6881722"/>
          </a:xfrm>
        </p:spPr>
      </p:pic>
    </p:spTree>
    <p:extLst>
      <p:ext uri="{BB962C8B-B14F-4D97-AF65-F5344CB8AC3E}">
        <p14:creationId xmlns:p14="http://schemas.microsoft.com/office/powerpoint/2010/main" val="355543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CA62-6073-E203-609A-7244F6F1E59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0EC85EF-4D6E-938E-D636-26FF205D23F8}"/>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23650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A712B1-FE75-4D7E-68D5-4690A8F3A69B}"/>
              </a:ext>
            </a:extLst>
          </p:cNvPr>
          <p:cNvPicPr>
            <a:picLocks noGrp="1" noChangeAspect="1"/>
          </p:cNvPicPr>
          <p:nvPr>
            <p:ph idx="1"/>
          </p:nvPr>
        </p:nvPicPr>
        <p:blipFill>
          <a:blip r:embed="rId2"/>
          <a:stretch>
            <a:fillRect/>
          </a:stretch>
        </p:blipFill>
        <p:spPr>
          <a:xfrm>
            <a:off x="1861961" y="2886056"/>
            <a:ext cx="8468078" cy="1554615"/>
          </a:xfrm>
          <a:prstGeom prst="rect">
            <a:avLst/>
          </a:prstGeom>
        </p:spPr>
      </p:pic>
    </p:spTree>
    <p:extLst>
      <p:ext uri="{BB962C8B-B14F-4D97-AF65-F5344CB8AC3E}">
        <p14:creationId xmlns:p14="http://schemas.microsoft.com/office/powerpoint/2010/main" val="307735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D9EEC2-122B-E300-A92C-52549A9828AD}"/>
              </a:ext>
            </a:extLst>
          </p:cNvPr>
          <p:cNvPicPr>
            <a:picLocks noGrp="1" noChangeAspect="1"/>
          </p:cNvPicPr>
          <p:nvPr>
            <p:ph idx="1"/>
          </p:nvPr>
        </p:nvPicPr>
        <p:blipFill>
          <a:blip r:embed="rId2"/>
          <a:stretch>
            <a:fillRect/>
          </a:stretch>
        </p:blipFill>
        <p:spPr>
          <a:xfrm>
            <a:off x="616226" y="110612"/>
            <a:ext cx="10959548" cy="6636775"/>
          </a:xfrm>
          <a:prstGeom prst="rect">
            <a:avLst/>
          </a:prstGeom>
        </p:spPr>
      </p:pic>
    </p:spTree>
    <p:extLst>
      <p:ext uri="{BB962C8B-B14F-4D97-AF65-F5344CB8AC3E}">
        <p14:creationId xmlns:p14="http://schemas.microsoft.com/office/powerpoint/2010/main" val="390049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30B0-E737-CC21-1370-C2DDCF22D8D5}"/>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IMNCI case management process</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IN" sz="3600" dirty="0"/>
          </a:p>
        </p:txBody>
      </p:sp>
      <p:sp>
        <p:nvSpPr>
          <p:cNvPr id="3" name="Content Placeholder 2">
            <a:extLst>
              <a:ext uri="{FF2B5EF4-FFF2-40B4-BE49-F238E27FC236}">
                <a16:creationId xmlns:a16="http://schemas.microsoft.com/office/drawing/2014/main" id="{C4921EDE-C90C-7343-8EE4-88CCEA7DC9FC}"/>
              </a:ext>
            </a:extLst>
          </p:cNvPr>
          <p:cNvSpPr>
            <a:spLocks noGrp="1"/>
          </p:cNvSpPr>
          <p:nvPr>
            <p:ph idx="1"/>
          </p:nvPr>
        </p:nvSpPr>
        <p:spPr>
          <a:xfrm>
            <a:off x="838200" y="1129886"/>
            <a:ext cx="10515600" cy="4351338"/>
          </a:xfrm>
        </p:spPr>
        <p:txBody>
          <a:bodyPr>
            <a:noAutofit/>
          </a:bodyPr>
          <a:lstStyle/>
          <a:p>
            <a:pPr marL="0">
              <a:lnSpc>
                <a:spcPct val="100000"/>
              </a:lnSpc>
              <a:spcBef>
                <a:spcPts val="0"/>
              </a:spcBef>
            </a:pPr>
            <a:endParaRPr lang="en-US" sz="2400" b="1" dirty="0">
              <a:solidFill>
                <a:srgbClr val="FF0000"/>
              </a:solidFill>
            </a:endParaRPr>
          </a:p>
          <a:p>
            <a:pPr marL="0">
              <a:lnSpc>
                <a:spcPct val="100000"/>
              </a:lnSpc>
              <a:spcBef>
                <a:spcPts val="0"/>
              </a:spcBef>
            </a:pPr>
            <a:r>
              <a:rPr lang="en-US" sz="2400" b="1" dirty="0">
                <a:solidFill>
                  <a:srgbClr val="FF0000"/>
                </a:solidFill>
              </a:rPr>
              <a:t>Assessment</a:t>
            </a:r>
          </a:p>
          <a:p>
            <a:pPr marL="0">
              <a:lnSpc>
                <a:spcPct val="100000"/>
              </a:lnSpc>
              <a:spcBef>
                <a:spcPts val="0"/>
              </a:spcBef>
            </a:pPr>
            <a:r>
              <a:rPr lang="en-US" sz="2400" dirty="0"/>
              <a:t>Assess a child by checking first for general danger signs (or possible bacterial infection in a young infant), asking questions about common conditions, examining the child, and checking nutrition and immunization status. Assessment includes checking the child for other health problems.</a:t>
            </a:r>
          </a:p>
          <a:p>
            <a:pPr marL="0">
              <a:lnSpc>
                <a:spcPct val="100000"/>
              </a:lnSpc>
              <a:spcBef>
                <a:spcPts val="0"/>
              </a:spcBef>
            </a:pPr>
            <a:r>
              <a:rPr lang="en-US" sz="2400" b="1" dirty="0">
                <a:solidFill>
                  <a:srgbClr val="FF0000"/>
                </a:solidFill>
              </a:rPr>
              <a:t>Classification</a:t>
            </a:r>
          </a:p>
          <a:p>
            <a:pPr marL="0">
              <a:lnSpc>
                <a:spcPct val="100000"/>
              </a:lnSpc>
              <a:spcBef>
                <a:spcPts val="0"/>
              </a:spcBef>
            </a:pPr>
            <a:r>
              <a:rPr lang="en-US" sz="2400" dirty="0"/>
              <a:t>Classify a child’s illnesses using a </a:t>
            </a:r>
            <a:r>
              <a:rPr lang="en-US" sz="2400" dirty="0" err="1"/>
              <a:t>colour</a:t>
            </a:r>
            <a:r>
              <a:rPr lang="en-US" sz="2400" dirty="0"/>
              <a:t>-coded classification system. Because many children have more than one condition, each illness is classified according to whether it requires:</a:t>
            </a:r>
          </a:p>
          <a:p>
            <a:pPr marL="0">
              <a:lnSpc>
                <a:spcPct val="100000"/>
              </a:lnSpc>
              <a:spcBef>
                <a:spcPts val="0"/>
              </a:spcBef>
            </a:pPr>
            <a:r>
              <a:rPr lang="en-US" sz="2400" dirty="0"/>
              <a:t>Urgent pre-referral treatment and referral (pink), or</a:t>
            </a:r>
          </a:p>
          <a:p>
            <a:pPr marL="0">
              <a:lnSpc>
                <a:spcPct val="100000"/>
              </a:lnSpc>
              <a:spcBef>
                <a:spcPts val="0"/>
              </a:spcBef>
            </a:pPr>
            <a:r>
              <a:rPr lang="en-US" sz="2400" dirty="0"/>
              <a:t>Specific medical treatment and advice (yellow), or</a:t>
            </a:r>
          </a:p>
          <a:p>
            <a:pPr marL="0">
              <a:lnSpc>
                <a:spcPct val="100000"/>
              </a:lnSpc>
              <a:spcBef>
                <a:spcPts val="0"/>
              </a:spcBef>
            </a:pPr>
            <a:r>
              <a:rPr lang="en-US" sz="2400" dirty="0"/>
              <a:t>Simple advice on home management (green).</a:t>
            </a:r>
          </a:p>
          <a:p>
            <a:pPr marL="0">
              <a:lnSpc>
                <a:spcPct val="100000"/>
              </a:lnSpc>
              <a:spcBef>
                <a:spcPts val="0"/>
              </a:spcBef>
            </a:pPr>
            <a:endParaRPr lang="en-US" sz="2400" dirty="0"/>
          </a:p>
          <a:p>
            <a:pPr marL="0">
              <a:lnSpc>
                <a:spcPct val="100000"/>
              </a:lnSpc>
              <a:spcBef>
                <a:spcPts val="0"/>
              </a:spcBef>
            </a:pPr>
            <a:endParaRPr lang="en-IN" sz="2400" dirty="0"/>
          </a:p>
        </p:txBody>
      </p:sp>
    </p:spTree>
    <p:extLst>
      <p:ext uri="{BB962C8B-B14F-4D97-AF65-F5344CB8AC3E}">
        <p14:creationId xmlns:p14="http://schemas.microsoft.com/office/powerpoint/2010/main" val="47655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30B0-E737-CC21-1370-C2DDCF22D8D5}"/>
              </a:ext>
            </a:extLst>
          </p:cNvPr>
          <p:cNvSpPr>
            <a:spLocks noGrp="1"/>
          </p:cNvSpPr>
          <p:nvPr>
            <p:ph type="title"/>
          </p:nvPr>
        </p:nvSpPr>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IMNCI case management process</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IN" sz="3600" dirty="0"/>
          </a:p>
        </p:txBody>
      </p:sp>
      <p:sp>
        <p:nvSpPr>
          <p:cNvPr id="3" name="Content Placeholder 2">
            <a:extLst>
              <a:ext uri="{FF2B5EF4-FFF2-40B4-BE49-F238E27FC236}">
                <a16:creationId xmlns:a16="http://schemas.microsoft.com/office/drawing/2014/main" id="{C4921EDE-C90C-7343-8EE4-88CCEA7DC9FC}"/>
              </a:ext>
            </a:extLst>
          </p:cNvPr>
          <p:cNvSpPr>
            <a:spLocks noGrp="1"/>
          </p:cNvSpPr>
          <p:nvPr>
            <p:ph idx="1"/>
          </p:nvPr>
        </p:nvSpPr>
        <p:spPr>
          <a:xfrm>
            <a:off x="728870" y="682625"/>
            <a:ext cx="10515600" cy="4351338"/>
          </a:xfrm>
        </p:spPr>
        <p:txBody>
          <a:bodyPr>
            <a:noAutofit/>
          </a:bodyPr>
          <a:lstStyle/>
          <a:p>
            <a:pPr marL="0" indent="0">
              <a:buNone/>
            </a:pPr>
            <a:endParaRPr lang="en-US" sz="2400" dirty="0"/>
          </a:p>
          <a:p>
            <a:r>
              <a:rPr lang="en-US" sz="2400" b="1" dirty="0">
                <a:solidFill>
                  <a:srgbClr val="FF0000"/>
                </a:solidFill>
              </a:rPr>
              <a:t>Identify treatment and treat</a:t>
            </a:r>
          </a:p>
          <a:p>
            <a:r>
              <a:rPr lang="en-US" sz="2400" dirty="0"/>
              <a:t>After classifying all conditions, identify specific treatments for the child. If a child requires urgent referral, give essential treatment before the patient is transferred. If a child needs treatment at home, develop an integrated treatment plan for the child and give the first dose of drugs in the clinic. If a child should be immunized, give immunizations.</a:t>
            </a:r>
          </a:p>
          <a:p>
            <a:r>
              <a:rPr lang="en-US" sz="2400" dirty="0"/>
              <a:t>Provide practical treatment instructions, including teaching the caregiver how to give oral drugs, how to feed and give fluids during illness, and how to treat local infections at home. Ask the caregiver to return for follow-up on a specific date, and teach her how to </a:t>
            </a:r>
            <a:r>
              <a:rPr lang="en-US" sz="2400" dirty="0" err="1"/>
              <a:t>recognise</a:t>
            </a:r>
            <a:r>
              <a:rPr lang="en-US" sz="2400" dirty="0"/>
              <a:t> signs that indicate the child should return immediately to the health post.</a:t>
            </a:r>
          </a:p>
          <a:p>
            <a:r>
              <a:rPr lang="en-US" sz="2400" dirty="0"/>
              <a:t>Assess feeding, including assessment of breastfeeding practices, and counsel to solve any feeding problems found. Then counsel the mother about her own health.</a:t>
            </a:r>
          </a:p>
          <a:p>
            <a:endParaRPr lang="en-IN" sz="2400" dirty="0"/>
          </a:p>
        </p:txBody>
      </p:sp>
    </p:spTree>
    <p:extLst>
      <p:ext uri="{BB962C8B-B14F-4D97-AF65-F5344CB8AC3E}">
        <p14:creationId xmlns:p14="http://schemas.microsoft.com/office/powerpoint/2010/main" val="202623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8F16-5C85-43FF-F68C-C3456BC2EAFE}"/>
              </a:ext>
            </a:extLst>
          </p:cNvPr>
          <p:cNvSpPr>
            <a:spLocks noGrp="1"/>
          </p:cNvSpPr>
          <p:nvPr>
            <p:ph type="title"/>
          </p:nvPr>
        </p:nvSpPr>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The IMNCI case management process</a:t>
            </a:r>
            <a:b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IN" dirty="0"/>
          </a:p>
        </p:txBody>
      </p:sp>
      <p:sp>
        <p:nvSpPr>
          <p:cNvPr id="3" name="Content Placeholder 2">
            <a:extLst>
              <a:ext uri="{FF2B5EF4-FFF2-40B4-BE49-F238E27FC236}">
                <a16:creationId xmlns:a16="http://schemas.microsoft.com/office/drawing/2014/main" id="{8075724D-4FC0-93A2-B7DB-BEABD599D3EF}"/>
              </a:ext>
            </a:extLst>
          </p:cNvPr>
          <p:cNvSpPr>
            <a:spLocks noGrp="1"/>
          </p:cNvSpPr>
          <p:nvPr>
            <p:ph idx="1"/>
          </p:nvPr>
        </p:nvSpPr>
        <p:spPr/>
        <p:txBody>
          <a:bodyPr/>
          <a:lstStyle/>
          <a:p>
            <a:r>
              <a:rPr lang="en-US" b="1" dirty="0">
                <a:solidFill>
                  <a:srgbClr val="FF0000"/>
                </a:solidFill>
              </a:rPr>
              <a:t>Follow-up care</a:t>
            </a:r>
          </a:p>
          <a:p>
            <a:r>
              <a:rPr lang="en-US" dirty="0"/>
              <a:t>When a child is brought back to the health post as requested, give follow-up care and, if necessary, reassess the child for new problems.</a:t>
            </a:r>
          </a:p>
          <a:p>
            <a:endParaRPr lang="en-IN" dirty="0"/>
          </a:p>
        </p:txBody>
      </p:sp>
    </p:spTree>
    <p:extLst>
      <p:ext uri="{BB962C8B-B14F-4D97-AF65-F5344CB8AC3E}">
        <p14:creationId xmlns:p14="http://schemas.microsoft.com/office/powerpoint/2010/main" val="4008291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1018-7F2F-A14E-A6D5-01869C9B1426}"/>
              </a:ext>
            </a:extLst>
          </p:cNvPr>
          <p:cNvSpPr>
            <a:spLocks noGrp="1"/>
          </p:cNvSpPr>
          <p:nvPr>
            <p:ph type="title"/>
          </p:nvPr>
        </p:nvSpPr>
        <p:spPr/>
        <p:txBody>
          <a:bodyPr/>
          <a:lstStyle/>
          <a:p>
            <a:r>
              <a:rPr lang="en-US" dirty="0"/>
              <a:t>Assessment sick and young infant</a:t>
            </a:r>
            <a:endParaRPr lang="en-IN" dirty="0"/>
          </a:p>
        </p:txBody>
      </p:sp>
      <p:sp>
        <p:nvSpPr>
          <p:cNvPr id="3" name="Content Placeholder 2">
            <a:extLst>
              <a:ext uri="{FF2B5EF4-FFF2-40B4-BE49-F238E27FC236}">
                <a16:creationId xmlns:a16="http://schemas.microsoft.com/office/drawing/2014/main" id="{F291229C-56BF-974D-27C2-5E69A3ABF04F}"/>
              </a:ext>
            </a:extLst>
          </p:cNvPr>
          <p:cNvSpPr>
            <a:spLocks noGrp="1"/>
          </p:cNvSpPr>
          <p:nvPr>
            <p:ph idx="1"/>
          </p:nvPr>
        </p:nvSpPr>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600" b="0" i="0" u="none" strike="noStrike" kern="1200" cap="none" spc="0" normalizeH="0" baseline="0" noProof="0" dirty="0">
                <a:ln>
                  <a:noFill/>
                </a:ln>
                <a:solidFill>
                  <a:srgbClr val="FF0000"/>
                </a:solidFill>
                <a:effectLst/>
                <a:uLnTx/>
                <a:uFillTx/>
                <a:latin typeface="Calibri" panose="020F0502020204030204"/>
                <a:ea typeface="+mn-ea"/>
                <a:cs typeface="+mn-cs"/>
              </a:rPr>
              <a:t>Bacterial infection: </a:t>
            </a:r>
            <a:r>
              <a:rPr kumimoji="0" lang="en-IN" sz="2600" b="0" i="0" u="none" strike="noStrike" kern="1200" cap="none" spc="0" normalizeH="0" baseline="0" noProof="0" dirty="0">
                <a:ln>
                  <a:noFill/>
                </a:ln>
                <a:solidFill>
                  <a:prstClr val="black"/>
                </a:solidFill>
                <a:effectLst/>
                <a:uLnTx/>
                <a:uFillTx/>
                <a:latin typeface="Calibri" panose="020F0502020204030204"/>
                <a:ea typeface="+mn-ea"/>
                <a:cs typeface="+mn-cs"/>
              </a:rPr>
              <a:t>Convulsions, Fast breathing &gt; or = 60b/min, Severe chest indrawing, Nasal flaring, Grunting, Bulging fontanelle, skin pustules, a big boil, temperature, Lethargic or unconscious or Less than normal movements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600" b="0" i="0" u="none" strike="noStrike" kern="1200" cap="none" spc="0" normalizeH="0" baseline="0" noProof="0" dirty="0">
                <a:ln>
                  <a:noFill/>
                </a:ln>
                <a:solidFill>
                  <a:srgbClr val="FF0000"/>
                </a:solidFill>
                <a:effectLst/>
                <a:uLnTx/>
                <a:uFillTx/>
                <a:latin typeface="Calibri" panose="020F0502020204030204"/>
                <a:ea typeface="+mn-ea"/>
                <a:cs typeface="+mn-cs"/>
              </a:rPr>
              <a:t>Jaundice: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Palms and soles yellow, Age &lt; 24 hours or Age 14 days or more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600" b="0" i="0" u="none" strike="noStrike" kern="1200" cap="none" spc="0" normalizeH="0" baseline="0" noProof="0" dirty="0">
                <a:ln>
                  <a:noFill/>
                </a:ln>
                <a:solidFill>
                  <a:srgbClr val="FF0000"/>
                </a:solidFill>
                <a:effectLst/>
                <a:uLnTx/>
                <a:uFillTx/>
                <a:latin typeface="Calibri" panose="020F0502020204030204"/>
                <a:ea typeface="+mn-ea"/>
                <a:cs typeface="+mn-cs"/>
              </a:rPr>
              <a:t>Diarrhoea: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signs of dehydration(general condition, sunken eyes, skin pinch - &gt;2 secs, duration)</a:t>
            </a:r>
            <a:endParaRPr kumimoji="0" lang="en-IN"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600" b="0" i="0" u="none" strike="noStrike" kern="1200" cap="none" spc="0" normalizeH="0" baseline="0" noProof="0" dirty="0">
                <a:ln>
                  <a:noFill/>
                </a:ln>
                <a:solidFill>
                  <a:srgbClr val="FF0000"/>
                </a:solidFill>
                <a:effectLst/>
                <a:uLnTx/>
                <a:uFillTx/>
                <a:latin typeface="Calibri" panose="020F0502020204030204"/>
                <a:ea typeface="+mn-ea"/>
                <a:cs typeface="+mn-cs"/>
              </a:rPr>
              <a:t>Feeding problem or malnutrition: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Severely Underweight (&lt;-3SD/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Zscore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),Not low weight for age(≥ -2SD/ Z score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Immunization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0000"/>
                </a:solidFill>
                <a:effectLst/>
                <a:uLnTx/>
                <a:uFillTx/>
                <a:latin typeface="Calibri" panose="020F0502020204030204"/>
                <a:ea typeface="+mn-ea"/>
                <a:cs typeface="+mn-cs"/>
              </a:rPr>
              <a:t>Other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dirty="0"/>
          </a:p>
        </p:txBody>
      </p:sp>
    </p:spTree>
    <p:extLst>
      <p:ext uri="{BB962C8B-B14F-4D97-AF65-F5344CB8AC3E}">
        <p14:creationId xmlns:p14="http://schemas.microsoft.com/office/powerpoint/2010/main" val="407174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E87C-0B69-5EC1-97ED-457CC2A191DB}"/>
              </a:ext>
            </a:extLst>
          </p:cNvPr>
          <p:cNvSpPr>
            <a:spLocks noGrp="1"/>
          </p:cNvSpPr>
          <p:nvPr>
            <p:ph type="title"/>
          </p:nvPr>
        </p:nvSpPr>
        <p:spPr/>
        <p:txBody>
          <a:bodyPr/>
          <a:lstStyle/>
          <a:p>
            <a:r>
              <a:rPr lang="en-US" dirty="0"/>
              <a:t>Classification sick and young infant</a:t>
            </a:r>
            <a:endParaRPr lang="en-IN" dirty="0"/>
          </a:p>
        </p:txBody>
      </p:sp>
      <p:sp>
        <p:nvSpPr>
          <p:cNvPr id="3" name="Content Placeholder 2">
            <a:extLst>
              <a:ext uri="{FF2B5EF4-FFF2-40B4-BE49-F238E27FC236}">
                <a16:creationId xmlns:a16="http://schemas.microsoft.com/office/drawing/2014/main" id="{78A7A45D-6EE3-B9C3-14B9-972AE1ABFDD1}"/>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1" i="0" u="none" strike="noStrike" kern="1200" cap="none" spc="0" normalizeH="0" baseline="0" noProof="0" dirty="0">
                <a:ln>
                  <a:noFill/>
                </a:ln>
                <a:solidFill>
                  <a:srgbClr val="FF33CC"/>
                </a:solidFill>
                <a:effectLst/>
                <a:uLnTx/>
                <a:uFillTx/>
                <a:latin typeface="Calibri" panose="020F0502020204030204"/>
                <a:ea typeface="+mn-ea"/>
                <a:cs typeface="+mn-cs"/>
              </a:rPr>
              <a:t>Possible serious bacterial infection , </a:t>
            </a:r>
            <a:r>
              <a:rPr kumimoji="0" lang="en-IN" sz="2800" b="1" i="0" u="none" strike="noStrike" kern="1200" cap="none" spc="0" normalizeH="0" baseline="0" noProof="0" dirty="0">
                <a:ln>
                  <a:noFill/>
                </a:ln>
                <a:solidFill>
                  <a:srgbClr val="FFC000"/>
                </a:solidFill>
                <a:effectLst/>
                <a:uLnTx/>
                <a:uFillTx/>
                <a:latin typeface="Calibri" panose="020F0502020204030204"/>
                <a:ea typeface="+mn-ea"/>
                <a:cs typeface="+mn-cs"/>
              </a:rPr>
              <a:t>Local bacterial infection, </a:t>
            </a:r>
            <a:r>
              <a:rPr kumimoji="0" lang="en-IN" sz="2800" b="1" i="0" u="none" strike="noStrike" kern="1200" cap="none" spc="0" normalizeH="0" baseline="0" noProof="0" dirty="0">
                <a:ln>
                  <a:noFill/>
                </a:ln>
                <a:solidFill>
                  <a:srgbClr val="00FF00"/>
                </a:solidFill>
                <a:effectLst/>
                <a:uLnTx/>
                <a:uFillTx/>
                <a:latin typeface="Calibri" panose="020F0502020204030204"/>
                <a:ea typeface="+mn-ea"/>
                <a:cs typeface="+mn-cs"/>
              </a:rPr>
              <a:t>bacterial infection unlikely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1" i="0" u="none" strike="noStrike" kern="1200" cap="none" spc="0" normalizeH="0" baseline="0" noProof="0" dirty="0">
                <a:ln>
                  <a:noFill/>
                </a:ln>
                <a:solidFill>
                  <a:srgbClr val="FF33CC"/>
                </a:solidFill>
                <a:effectLst/>
                <a:uLnTx/>
                <a:uFillTx/>
                <a:latin typeface="Calibri" panose="020F0502020204030204"/>
                <a:ea typeface="+mn-ea"/>
                <a:cs typeface="+mn-cs"/>
              </a:rPr>
              <a:t>Severe jaundice, </a:t>
            </a:r>
            <a:r>
              <a:rPr kumimoji="0" lang="en-IN" sz="2800" b="1" i="0" u="none" strike="noStrike" kern="1200" cap="none" spc="0" normalizeH="0" baseline="0" noProof="0" dirty="0">
                <a:ln>
                  <a:noFill/>
                </a:ln>
                <a:solidFill>
                  <a:srgbClr val="FFC000"/>
                </a:solidFill>
                <a:effectLst/>
                <a:uLnTx/>
                <a:uFillTx/>
                <a:latin typeface="Calibri" panose="020F0502020204030204"/>
                <a:ea typeface="+mn-ea"/>
                <a:cs typeface="+mn-cs"/>
              </a:rPr>
              <a:t>Jaundice</a:t>
            </a:r>
            <a:endParaRPr kumimoji="0" lang="en-IN"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1" i="0" u="none" strike="noStrike" kern="1200" cap="none" spc="0" normalizeH="0" baseline="0" noProof="0" dirty="0">
                <a:ln>
                  <a:noFill/>
                </a:ln>
                <a:solidFill>
                  <a:srgbClr val="FF33CC"/>
                </a:solidFill>
                <a:effectLst/>
                <a:uLnTx/>
                <a:uFillTx/>
                <a:latin typeface="Calibri" panose="020F0502020204030204"/>
                <a:ea typeface="+mn-ea"/>
                <a:cs typeface="+mn-cs"/>
              </a:rPr>
              <a:t>Severe dehydration, Severe persistent diarrhoea, Severe dysentery,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800" b="1" i="0" u="none" strike="noStrike" kern="1200" cap="none" spc="0" normalizeH="0" baseline="0" noProof="0" dirty="0">
                <a:ln>
                  <a:noFill/>
                </a:ln>
                <a:solidFill>
                  <a:srgbClr val="FFC000"/>
                </a:solidFill>
                <a:effectLst/>
                <a:uLnTx/>
                <a:uFillTx/>
                <a:latin typeface="Calibri" panose="020F0502020204030204"/>
                <a:ea typeface="+mn-ea"/>
                <a:cs typeface="+mn-cs"/>
              </a:rPr>
              <a:t>Some dehydration, </a:t>
            </a:r>
            <a:r>
              <a:rPr kumimoji="0" lang="en-IN" sz="2800" b="1" i="0" u="none" strike="noStrike" kern="1200" cap="none" spc="0" normalizeH="0" baseline="0" noProof="0" dirty="0">
                <a:ln>
                  <a:noFill/>
                </a:ln>
                <a:solidFill>
                  <a:srgbClr val="00FF00"/>
                </a:solidFill>
                <a:effectLst/>
                <a:uLnTx/>
                <a:uFillTx/>
                <a:latin typeface="Calibri" panose="020F0502020204030204"/>
                <a:ea typeface="+mn-ea"/>
                <a:cs typeface="+mn-cs"/>
              </a:rPr>
              <a:t>No Dehydration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33CC"/>
                </a:solidFill>
                <a:effectLst/>
                <a:uLnTx/>
                <a:uFillTx/>
                <a:latin typeface="Calibri" panose="020F0502020204030204"/>
                <a:ea typeface="+mn-ea"/>
                <a:cs typeface="+mn-cs"/>
              </a:rPr>
              <a:t>Not able to feed - severe malnutrition, </a:t>
            </a:r>
            <a:r>
              <a:rPr kumimoji="0" lang="en-US" sz="2800" b="1" i="0" u="none" strike="noStrike" kern="1200" cap="none" spc="0" normalizeH="0" baseline="0" noProof="0" dirty="0">
                <a:ln>
                  <a:noFill/>
                </a:ln>
                <a:solidFill>
                  <a:srgbClr val="00FF00"/>
                </a:solidFill>
                <a:effectLst/>
                <a:uLnTx/>
                <a:uFillTx/>
                <a:latin typeface="Calibri" panose="020F0502020204030204"/>
                <a:ea typeface="+mn-ea"/>
                <a:cs typeface="+mn-cs"/>
              </a:rPr>
              <a:t>Feeding problem or low weight for age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N" sz="2800" b="1" i="0" u="none" strike="noStrike" kern="1200" cap="none" spc="0" normalizeH="0" baseline="0" noProof="0" dirty="0">
                <a:ln>
                  <a:noFill/>
                </a:ln>
                <a:solidFill>
                  <a:srgbClr val="FFC000"/>
                </a:solidFill>
                <a:effectLst/>
                <a:uLnTx/>
                <a:uFillTx/>
                <a:latin typeface="Calibri" panose="020F0502020204030204"/>
                <a:ea typeface="+mn-ea"/>
                <a:cs typeface="+mn-cs"/>
              </a:rPr>
              <a:t>No feeding problem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Immunization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rPr>
              <a:t>Other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800" b="0" i="0" u="none" strike="noStrike" kern="1200" cap="none" spc="0" normalizeH="0" baseline="0" noProof="0" dirty="0">
              <a:ln>
                <a:noFill/>
              </a:ln>
              <a:solidFill>
                <a:srgbClr val="FF33CC"/>
              </a:solidFill>
              <a:effectLst/>
              <a:uLnTx/>
              <a:uFillTx/>
              <a:latin typeface="Calibri" panose="020F0502020204030204"/>
              <a:ea typeface="+mn-ea"/>
              <a:cs typeface="+mn-cs"/>
            </a:endParaRPr>
          </a:p>
          <a:p>
            <a:endParaRPr lang="en-IN" dirty="0"/>
          </a:p>
        </p:txBody>
      </p:sp>
    </p:spTree>
    <p:extLst>
      <p:ext uri="{BB962C8B-B14F-4D97-AF65-F5344CB8AC3E}">
        <p14:creationId xmlns:p14="http://schemas.microsoft.com/office/powerpoint/2010/main" val="153042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78E1-3427-B824-9A27-543BBB29F922}"/>
              </a:ext>
            </a:extLst>
          </p:cNvPr>
          <p:cNvSpPr>
            <a:spLocks noGrp="1"/>
          </p:cNvSpPr>
          <p:nvPr>
            <p:ph type="title"/>
          </p:nvPr>
        </p:nvSpPr>
        <p:spPr/>
        <p:txBody>
          <a:bodyPr/>
          <a:lstStyle/>
          <a:p>
            <a:r>
              <a:rPr lang="en-US" dirty="0"/>
              <a:t>Assessment sick and young child </a:t>
            </a:r>
            <a:endParaRPr lang="en-IN" dirty="0"/>
          </a:p>
        </p:txBody>
      </p:sp>
      <p:sp>
        <p:nvSpPr>
          <p:cNvPr id="3" name="Content Placeholder 2">
            <a:extLst>
              <a:ext uri="{FF2B5EF4-FFF2-40B4-BE49-F238E27FC236}">
                <a16:creationId xmlns:a16="http://schemas.microsoft.com/office/drawing/2014/main" id="{0567EC5E-1B4B-7A85-E00E-970976CA58A6}"/>
              </a:ext>
            </a:extLst>
          </p:cNvPr>
          <p:cNvSpPr>
            <a:spLocks noGrp="1"/>
          </p:cNvSpPr>
          <p:nvPr>
            <p:ph idx="1"/>
          </p:nvPr>
        </p:nvSpPr>
        <p:spPr>
          <a:xfrm>
            <a:off x="178903" y="1825624"/>
            <a:ext cx="11748053" cy="4873349"/>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Danger signs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Convulsions, inability to drink or breastfeed , vomiting, lethargy, unconsciousness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Assess Main symptoms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Cough or difficulty in breathing: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Chest indrawing or Stridor, fast breathing (2 months up to 12 months 50 breaths per minute or more, 12 months up to 5 years 40 breaths per minute or more.)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err="1">
                <a:ln>
                  <a:noFill/>
                </a:ln>
                <a:solidFill>
                  <a:srgbClr val="7030A0"/>
                </a:solidFill>
                <a:effectLst/>
                <a:uLnTx/>
                <a:uFillTx/>
                <a:latin typeface="Calibri" panose="020F0502020204030204"/>
                <a:ea typeface="+mn-ea"/>
                <a:cs typeface="+mn-cs"/>
              </a:rPr>
              <a:t>Diarrheoea</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signs of dehydration(general condition, sunken eyes, skin pinch - &gt;2 secs, duration)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Fever /malaria: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Stiff neck or Bulging fontanelle, Fever, runny nose, duration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Measles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now or within 3 months: Clouding of cornea, mouth ulcers, Pus draining from the eye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Ear problem: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Tender swelling behind the ear, Pus draining from ear (duration&lt;/&gt;14 days), ear pain.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Malnutrition: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Visible severe wasting or Oedema of both feet, Severely Underweight, Not Severely Underweight, children with low weight(Z score less than –2) or very low weight (Z score less than –3) for 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Anemia: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Severe palmar pallor, Some palmar pallor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Immunization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Other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dirty="0"/>
          </a:p>
        </p:txBody>
      </p:sp>
    </p:spTree>
    <p:extLst>
      <p:ext uri="{BB962C8B-B14F-4D97-AF65-F5344CB8AC3E}">
        <p14:creationId xmlns:p14="http://schemas.microsoft.com/office/powerpoint/2010/main" val="181974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5167-6D7E-D444-9E7F-0675C13A669D}"/>
              </a:ext>
            </a:extLst>
          </p:cNvPr>
          <p:cNvSpPr>
            <a:spLocks noGrp="1"/>
          </p:cNvSpPr>
          <p:nvPr>
            <p:ph type="title"/>
          </p:nvPr>
        </p:nvSpPr>
        <p:spPr/>
        <p:txBody>
          <a:bodyPr/>
          <a:lstStyle/>
          <a:p>
            <a:r>
              <a:rPr lang="en-US" dirty="0"/>
              <a:t>SPECIFIC OBJECTIVES</a:t>
            </a:r>
            <a:endParaRPr lang="en-IN" dirty="0"/>
          </a:p>
        </p:txBody>
      </p:sp>
      <p:sp>
        <p:nvSpPr>
          <p:cNvPr id="3" name="Content Placeholder 2">
            <a:extLst>
              <a:ext uri="{FF2B5EF4-FFF2-40B4-BE49-F238E27FC236}">
                <a16:creationId xmlns:a16="http://schemas.microsoft.com/office/drawing/2014/main" id="{C51B6032-702B-28AA-F455-B52CCED49856}"/>
              </a:ext>
            </a:extLst>
          </p:cNvPr>
          <p:cNvSpPr>
            <a:spLocks noGrp="1"/>
          </p:cNvSpPr>
          <p:nvPr>
            <p:ph idx="1"/>
          </p:nvPr>
        </p:nvSpPr>
        <p:spPr>
          <a:xfrm>
            <a:off x="1451579" y="2015732"/>
            <a:ext cx="9603275" cy="3913120"/>
          </a:xfrm>
        </p:spPr>
        <p:txBody>
          <a:bodyPr>
            <a:normAutofit/>
          </a:bodyPr>
          <a:lstStyle/>
          <a:p>
            <a:pPr marL="0" indent="0" algn="just">
              <a:buNone/>
            </a:pPr>
            <a:r>
              <a:rPr lang="en-US" sz="2000" dirty="0">
                <a:effectLst/>
                <a:latin typeface="Arial" panose="020B0604020202020204" pitchFamily="34" charset="0"/>
                <a:ea typeface="Calibri" panose="020F0502020204030204" pitchFamily="34" charset="0"/>
                <a:cs typeface="Arial" panose="020B0604020202020204" pitchFamily="34" charset="0"/>
              </a:rPr>
              <a:t>At the end of the class Students will</a:t>
            </a:r>
            <a:r>
              <a:rPr lang="en-US" sz="2000" spc="-4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be</a:t>
            </a:r>
            <a:r>
              <a:rPr lang="en-US" sz="2000" spc="-1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able</a:t>
            </a:r>
            <a:r>
              <a:rPr lang="en-US" sz="2000" spc="-10" dirty="0">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to,</a:t>
            </a:r>
            <a:endParaRPr lang="en-IN"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define IMNCI</a:t>
            </a:r>
          </a:p>
          <a:p>
            <a:pPr algn="just"/>
            <a:r>
              <a:rPr lang="en-US" sz="2000" dirty="0">
                <a:latin typeface="Arial" panose="020B0604020202020204" pitchFamily="34" charset="0"/>
                <a:cs typeface="Arial" panose="020B0604020202020204" pitchFamily="34" charset="0"/>
              </a:rPr>
              <a:t>enlist the objectives of IMNCI</a:t>
            </a:r>
          </a:p>
          <a:p>
            <a:pPr algn="just"/>
            <a:r>
              <a:rPr lang="en-US" sz="2000" dirty="0">
                <a:latin typeface="Arial" panose="020B0604020202020204" pitchFamily="34" charset="0"/>
                <a:cs typeface="Arial" panose="020B0604020202020204" pitchFamily="34" charset="0"/>
              </a:rPr>
              <a:t>describe the needs for IMNCI</a:t>
            </a:r>
          </a:p>
          <a:p>
            <a:pPr algn="just"/>
            <a:r>
              <a:rPr lang="en-US" sz="2000" dirty="0">
                <a:latin typeface="Arial" panose="020B0604020202020204" pitchFamily="34" charset="0"/>
                <a:cs typeface="Arial" panose="020B0604020202020204" pitchFamily="34" charset="0"/>
              </a:rPr>
              <a:t>enumerate the principles of IMNCI</a:t>
            </a:r>
          </a:p>
          <a:p>
            <a:pPr algn="just"/>
            <a:r>
              <a:rPr lang="en-US" sz="2000" dirty="0">
                <a:latin typeface="Arial" panose="020B0604020202020204" pitchFamily="34" charset="0"/>
                <a:cs typeface="Arial" panose="020B0604020202020204" pitchFamily="34" charset="0"/>
              </a:rPr>
              <a:t>state the guidelines of IMNCI</a:t>
            </a:r>
          </a:p>
          <a:p>
            <a:pPr algn="just"/>
            <a:r>
              <a:rPr lang="en-US" sz="2000" dirty="0">
                <a:latin typeface="Arial" panose="020B0604020202020204" pitchFamily="34" charset="0"/>
                <a:cs typeface="Arial" panose="020B0604020202020204" pitchFamily="34" charset="0"/>
              </a:rPr>
              <a:t>discuss the essential components of IMNCI</a:t>
            </a:r>
          </a:p>
          <a:p>
            <a:pPr algn="just"/>
            <a:r>
              <a:rPr lang="en-US" sz="2000" dirty="0">
                <a:latin typeface="Arial" panose="020B0604020202020204" pitchFamily="34" charset="0"/>
                <a:cs typeface="Arial" panose="020B0604020202020204" pitchFamily="34" charset="0"/>
              </a:rPr>
              <a:t>explain the case management process of IMNCI</a:t>
            </a:r>
          </a:p>
          <a:p>
            <a:pPr marL="0" indent="0">
              <a:buNone/>
            </a:pPr>
            <a:endParaRPr lang="en-IN" dirty="0"/>
          </a:p>
        </p:txBody>
      </p:sp>
    </p:spTree>
    <p:extLst>
      <p:ext uri="{BB962C8B-B14F-4D97-AF65-F5344CB8AC3E}">
        <p14:creationId xmlns:p14="http://schemas.microsoft.com/office/powerpoint/2010/main" val="225686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FE-51C5-E3CC-58A9-8BF46835B57F}"/>
              </a:ext>
            </a:extLst>
          </p:cNvPr>
          <p:cNvSpPr>
            <a:spLocks noGrp="1"/>
          </p:cNvSpPr>
          <p:nvPr>
            <p:ph type="title"/>
          </p:nvPr>
        </p:nvSpPr>
        <p:spPr/>
        <p:txBody>
          <a:bodyPr/>
          <a:lstStyle/>
          <a:p>
            <a:r>
              <a:rPr lang="en-US" dirty="0"/>
              <a:t>Classification sick and young child</a:t>
            </a:r>
            <a:endParaRPr lang="en-IN" dirty="0"/>
          </a:p>
        </p:txBody>
      </p:sp>
      <p:sp>
        <p:nvSpPr>
          <p:cNvPr id="3" name="Content Placeholder 2">
            <a:extLst>
              <a:ext uri="{FF2B5EF4-FFF2-40B4-BE49-F238E27FC236}">
                <a16:creationId xmlns:a16="http://schemas.microsoft.com/office/drawing/2014/main" id="{31188B13-B7DD-1E85-8CB6-D5A8E4817790}"/>
              </a:ext>
            </a:extLst>
          </p:cNvPr>
          <p:cNvSpPr>
            <a:spLocks noGrp="1"/>
          </p:cNvSpPr>
          <p:nvPr>
            <p:ph idx="1"/>
          </p:nvPr>
        </p:nvSpPr>
        <p:spPr>
          <a:xfrm>
            <a:off x="327991" y="1292087"/>
            <a:ext cx="11757992" cy="5200788"/>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5 Danger signs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Assess Main symptoms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Cough or difficulty in breathing: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Severe Pneumonia Or very Severe disease,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Pneumonia,</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No pneumonia/ Cough or cold</a:t>
            </a:r>
            <a:endPar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Diarrheoea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Severe dehydration/ severe persistent </a:t>
            </a:r>
            <a:r>
              <a:rPr kumimoji="0" lang="en-US" sz="2400" b="1" i="0" u="none" strike="noStrike" kern="1200" cap="none" spc="0" normalizeH="0" baseline="0" noProof="0" dirty="0" err="1">
                <a:ln>
                  <a:noFill/>
                </a:ln>
                <a:solidFill>
                  <a:srgbClr val="FF33CC"/>
                </a:solidFill>
                <a:effectLst/>
                <a:uLnTx/>
                <a:uFillTx/>
                <a:latin typeface="Calibri" panose="020F0502020204030204"/>
                <a:ea typeface="+mn-ea"/>
                <a:cs typeface="+mn-cs"/>
              </a:rPr>
              <a:t>diarrhoea</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Some dehydration/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persistent </a:t>
            </a:r>
            <a:r>
              <a:rPr kumimoji="0" lang="en-US" sz="2400" b="1" i="0" u="none" strike="noStrike" kern="1200" cap="none" spc="0" normalizeH="0" baseline="0" noProof="0" dirty="0" err="1">
                <a:ln>
                  <a:noFill/>
                </a:ln>
                <a:solidFill>
                  <a:srgbClr val="FFC000"/>
                </a:solidFill>
                <a:effectLst/>
                <a:uLnTx/>
                <a:uFillTx/>
                <a:latin typeface="Calibri" panose="020F0502020204030204"/>
                <a:ea typeface="+mn-ea"/>
                <a:cs typeface="+mn-cs"/>
              </a:rPr>
              <a:t>diarrhoea</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 / dysentery, </a:t>
            </a:r>
            <a:r>
              <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rPr>
              <a:t>No dehydration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Fever /malaria</a:t>
            </a:r>
            <a:r>
              <a:rPr kumimoji="0" lang="en-US" sz="24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Very severe febrile disease,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Malaria, </a:t>
            </a:r>
            <a:r>
              <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rPr>
              <a:t>Fever -Malaria unlikely</a:t>
            </a:r>
            <a:endParaRPr kumimoji="0" lang="en-US" sz="2400" b="0" i="0" u="none" strike="noStrike" kern="1200" cap="none" spc="0" normalizeH="0" baseline="0" noProof="0" dirty="0">
              <a:ln>
                <a:noFill/>
              </a:ln>
              <a:solidFill>
                <a:srgbClr val="00FF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Measles: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Severe complicated measles,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Measles with eye or mouth complications,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Measles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Ear problem: </a:t>
            </a:r>
            <a:r>
              <a:rPr kumimoji="0" lang="en-US" sz="2400" b="1" i="0" u="none" strike="noStrike" kern="1200" cap="none" spc="0" normalizeH="0" baseline="0" noProof="0" dirty="0" err="1">
                <a:ln>
                  <a:noFill/>
                </a:ln>
                <a:solidFill>
                  <a:srgbClr val="FF33CC"/>
                </a:solidFill>
                <a:effectLst/>
                <a:uLnTx/>
                <a:uFillTx/>
                <a:latin typeface="Calibri" panose="020F0502020204030204"/>
                <a:ea typeface="+mn-ea"/>
                <a:cs typeface="+mn-cs"/>
              </a:rPr>
              <a:t>Mastoditis</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Acute / chronic ear infection, </a:t>
            </a:r>
            <a:r>
              <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rPr>
              <a:t>No ear infection</a:t>
            </a:r>
            <a:endParaRPr kumimoji="0" lang="en-US" sz="2400" b="0" i="0" u="none" strike="noStrike" kern="1200" cap="none" spc="0" normalizeH="0" baseline="0" noProof="0" dirty="0">
              <a:ln>
                <a:noFill/>
              </a:ln>
              <a:solidFill>
                <a:srgbClr val="00FF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Malnutrition: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Severe malnutrition,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Very low weight, </a:t>
            </a:r>
            <a:r>
              <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rPr>
              <a:t>Not very low weight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Anemia: </a:t>
            </a:r>
            <a:r>
              <a:rPr kumimoji="0" lang="en-US" sz="2400" b="1" i="0" u="none" strike="noStrike" kern="1200" cap="none" spc="0" normalizeH="0" baseline="0" noProof="0" dirty="0">
                <a:ln>
                  <a:noFill/>
                </a:ln>
                <a:solidFill>
                  <a:srgbClr val="FF33CC"/>
                </a:solidFill>
                <a:effectLst/>
                <a:uLnTx/>
                <a:uFillTx/>
                <a:latin typeface="Calibri" panose="020F0502020204030204"/>
                <a:ea typeface="+mn-ea"/>
                <a:cs typeface="+mn-cs"/>
              </a:rPr>
              <a:t>Severe anemia, </a:t>
            </a:r>
            <a:r>
              <a:rPr kumimoji="0" lang="en-US" sz="2400" b="1" i="0" u="none" strike="noStrike" kern="1200" cap="none" spc="0" normalizeH="0" baseline="0" noProof="0" dirty="0">
                <a:ln>
                  <a:noFill/>
                </a:ln>
                <a:solidFill>
                  <a:srgbClr val="FFC000"/>
                </a:solidFill>
                <a:effectLst/>
                <a:uLnTx/>
                <a:uFillTx/>
                <a:latin typeface="Calibri" panose="020F0502020204030204"/>
                <a:ea typeface="+mn-ea"/>
                <a:cs typeface="+mn-cs"/>
              </a:rPr>
              <a:t>Anemia, </a:t>
            </a:r>
            <a:r>
              <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rPr>
              <a:t>No </a:t>
            </a:r>
            <a:r>
              <a:rPr kumimoji="0" lang="en-US" sz="2400" b="1" i="0" u="none" strike="noStrike" kern="1200" cap="none" spc="0" normalizeH="0" baseline="0" noProof="0" dirty="0" err="1">
                <a:ln>
                  <a:noFill/>
                </a:ln>
                <a:solidFill>
                  <a:srgbClr val="00FF00"/>
                </a:solidFill>
                <a:effectLst/>
                <a:uLnTx/>
                <a:uFillTx/>
                <a:latin typeface="Calibri" panose="020F0502020204030204"/>
                <a:ea typeface="+mn-ea"/>
                <a:cs typeface="+mn-cs"/>
              </a:rPr>
              <a:t>anemeia</a:t>
            </a:r>
            <a:endParaRPr kumimoji="0" lang="en-US" sz="2400" b="1" i="0" u="none" strike="noStrike" kern="1200" cap="none" spc="0" normalizeH="0" baseline="0" noProof="0" dirty="0">
              <a:ln>
                <a:noFill/>
              </a:ln>
              <a:solidFill>
                <a:srgbClr val="00FF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Immunization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Other problems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dirty="0"/>
          </a:p>
        </p:txBody>
      </p:sp>
    </p:spTree>
    <p:extLst>
      <p:ext uri="{BB962C8B-B14F-4D97-AF65-F5344CB8AC3E}">
        <p14:creationId xmlns:p14="http://schemas.microsoft.com/office/powerpoint/2010/main" val="2743952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15CA-14E8-152B-E49F-F929C5079F55}"/>
              </a:ext>
            </a:extLst>
          </p:cNvPr>
          <p:cNvSpPr>
            <a:spLocks noGrp="1"/>
          </p:cNvSpPr>
          <p:nvPr>
            <p:ph type="title"/>
          </p:nvPr>
        </p:nvSpPr>
        <p:spPr>
          <a:xfrm>
            <a:off x="1205948" y="2271252"/>
            <a:ext cx="10515600" cy="3195483"/>
          </a:xfrm>
        </p:spPr>
        <p:txBody>
          <a:bodyPr>
            <a:noAutofit/>
          </a:bodyPr>
          <a:lstStyle/>
          <a:p>
            <a:pPr algn="ctr"/>
            <a:r>
              <a:rPr lang="en-US" sz="7200" b="1" dirty="0">
                <a:solidFill>
                  <a:srgbClr val="FF0000"/>
                </a:solidFill>
              </a:rPr>
              <a:t>Treatment package up to 2 months of age</a:t>
            </a:r>
            <a:br>
              <a:rPr lang="en-US" sz="7200" b="1" dirty="0">
                <a:solidFill>
                  <a:srgbClr val="FF0000"/>
                </a:solidFill>
              </a:rPr>
            </a:br>
            <a:endParaRPr lang="en-IN" sz="7200" b="1" dirty="0">
              <a:solidFill>
                <a:srgbClr val="FF0000"/>
              </a:solidFill>
            </a:endParaRPr>
          </a:p>
        </p:txBody>
      </p:sp>
    </p:spTree>
    <p:extLst>
      <p:ext uri="{BB962C8B-B14F-4D97-AF65-F5344CB8AC3E}">
        <p14:creationId xmlns:p14="http://schemas.microsoft.com/office/powerpoint/2010/main" val="99675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6DE2C-B0DA-93A3-9141-616020377201}"/>
              </a:ext>
            </a:extLst>
          </p:cNvPr>
          <p:cNvSpPr>
            <a:spLocks noGrp="1"/>
          </p:cNvSpPr>
          <p:nvPr>
            <p:ph idx="1"/>
          </p:nvPr>
        </p:nvSpPr>
        <p:spPr/>
        <p:txBody>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8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Give first dose of  IM antibiotics</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4572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Gentamicin (IM) -- dose: 5 mg per kg</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4572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Ampicillin (IM) -- dose: 100 mg per kg</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4572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referral is not possible, give oral amoxycillin every 8 hours and intramuscular gentamicin once daily.</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380099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31EC4D-78AA-4792-96B3-AB96FFAAC9A3}"/>
              </a:ext>
            </a:extLst>
          </p:cNvPr>
          <p:cNvSpPr>
            <a:spLocks noGrp="1"/>
          </p:cNvSpPr>
          <p:nvPr>
            <p:ph idx="1"/>
          </p:nvPr>
        </p:nvSpPr>
        <p:spPr>
          <a:xfrm>
            <a:off x="675861" y="875071"/>
            <a:ext cx="11184835" cy="5262135"/>
          </a:xfrm>
        </p:spPr>
        <p:txBody>
          <a:bodyPr>
            <a:noAutofit/>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Give an Appropriate Oral Antibiotic</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4572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Arial Unicode MS" panose="020B0604020202020204" pitchFamily="34" charset="-128"/>
              </a:rPr>
              <a:t>For local bacterial infection: Give oral amoxycillin or cotrimoxazole</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AMOXYCILLIN: Give three times daily for 5 days</a:t>
            </a:r>
            <a:endParaRPr kumimoji="0" lang="en-IN" sz="2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Birth up to 1 month (&lt; 3 kg): Syrup (125 mg in 5 ml) -- 1.25 ml 3 times a day for 5 days.</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1 month up to 2 months (3-4 kg): Syrup (125 mg in 5 ml) – 2.5 ml 3 times a day for 5 days. Tablet (250 mg) –  ¼ tab 3 times a day for 5 days.</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COTRIMOXAZOLE (trimethoprim + </a:t>
            </a:r>
            <a:r>
              <a:rPr kumimoji="0" lang="en-IN" sz="20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sulphamethoxazole</a:t>
            </a:r>
            <a:r>
              <a:rPr kumimoji="0" lang="en-IN"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  Give two times daily for 5 days</a:t>
            </a:r>
            <a:endParaRPr kumimoji="0" lang="en-I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Birth up to 1 month (&lt; 3 kg):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Pediatric</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Tablet (20 mg trimethoprim +100 mg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sulphamethoxazole</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 ½ tab 2 times a day for 5 days.</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100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1 month up to 2 months (3-4 kg):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Pediatric</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Tablet (20 mg trimethoprim +100 mg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sulphamethoxazole</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 1 tab 2 times a day for 5 days. Adult Tablet single strength (80 mg trimethoprim + 400 mg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sulphamethoxazole</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 ¼ tab 2 times a day for 5 days</a:t>
            </a:r>
            <a:endParaRPr lang="en-IN" sz="2000" dirty="0"/>
          </a:p>
        </p:txBody>
      </p:sp>
    </p:spTree>
    <p:extLst>
      <p:ext uri="{BB962C8B-B14F-4D97-AF65-F5344CB8AC3E}">
        <p14:creationId xmlns:p14="http://schemas.microsoft.com/office/powerpoint/2010/main" val="1460379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7F1932-575D-D8EC-AD29-F2F6C8DEC6A9}"/>
              </a:ext>
            </a:extLst>
          </p:cNvPr>
          <p:cNvSpPr>
            <a:spLocks noGrp="1"/>
          </p:cNvSpPr>
          <p:nvPr>
            <p:ph idx="1"/>
          </p:nvPr>
        </p:nvSpPr>
        <p:spPr>
          <a:xfrm>
            <a:off x="838200" y="1209367"/>
            <a:ext cx="10515600" cy="4738995"/>
          </a:xfrm>
        </p:spPr>
        <p:txBody>
          <a:bodyPr>
            <a:noAutofit/>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Treat the Young Infant to Prevent Low Blood Sugar</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the child is able to breastfeed: Ask the mother to </a:t>
            </a:r>
            <a:r>
              <a:rPr kumimoji="0" lang="en-IN"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breastfeed</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the child.</a:t>
            </a:r>
            <a:endParaRPr lang="en-IN" sz="2400" dirty="0">
              <a:solidFill>
                <a:prstClr val="black"/>
              </a:solidFill>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rPr>
              <a:t>10 ml</a:t>
            </a:r>
            <a:r>
              <a:rPr lang="en-IN" sz="2400" b="1" dirty="0">
                <a:solidFill>
                  <a:srgbClr val="FF0000"/>
                </a:solidFill>
                <a:latin typeface="Calibri" panose="020F0502020204030204" pitchFamily="34" charset="0"/>
                <a:ea typeface="Calibri" panose="020F0502020204030204" pitchFamily="34" charset="0"/>
                <a:cs typeface="Arial Unicode MS" panose="020B0604020202020204" pitchFamily="34" charset="-128"/>
              </a:rPr>
              <a:t>/ kg orally: </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the child is not able to breastfeed but is able to swallow: Give 20-50 ml (10 ml/kg) expressed breastmilk or locally appropriate animal milk (with added sugar) before departure. If neither of these is available, give 20-50 ml (10 ml/kg) sugar water.</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10ml/kg </a:t>
            </a:r>
            <a:r>
              <a:rPr lang="en-IN" sz="2400" b="1" dirty="0">
                <a:solidFill>
                  <a:srgbClr val="FF0000"/>
                </a:solidFill>
                <a:latin typeface="Times New Roman" panose="02020603050405020304" pitchFamily="18" charset="0"/>
                <a:ea typeface="Calibri" panose="020F0502020204030204" pitchFamily="34" charset="0"/>
                <a:cs typeface="Arial Unicode MS" panose="020B0604020202020204" pitchFamily="34" charset="-128"/>
              </a:rPr>
              <a:t>OGT/NGT</a:t>
            </a:r>
            <a:r>
              <a:rPr lang="en-IN" sz="2400" dirty="0">
                <a:solidFill>
                  <a:prstClr val="black"/>
                </a:solidFill>
                <a:latin typeface="Times New Roman" panose="02020603050405020304" pitchFamily="18" charset="0"/>
                <a:ea typeface="Calibri" panose="020F0502020204030204" pitchFamily="34" charset="0"/>
                <a:cs typeface="Arial Unicode MS" panose="020B0604020202020204" pitchFamily="34" charset="-128"/>
              </a:rPr>
              <a:t>: </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the child is not able to swallow: Give 20-50 ml (10 ml/kg) of expressed breastmilk or locally appropriate animal milk (with added sugar) or sugar water by nasogastric tube.</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457200" marR="0" lvl="0" indent="-228600" algn="l" defTabSz="914400" rtl="0" eaLnBrk="1" fontAlgn="auto" latinLnBrk="0" hangingPunct="1">
              <a:lnSpc>
                <a:spcPct val="115000"/>
              </a:lnSpc>
              <a:spcBef>
                <a:spcPts val="1000"/>
              </a:spcBef>
              <a:spcAft>
                <a:spcPts val="100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a:t>
            </a:r>
            <a:r>
              <a:rPr kumimoji="0" lang="en-IN"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Arial Unicode MS" panose="020B0604020202020204" pitchFamily="34" charset="-128"/>
              </a:rPr>
              <a:t>To make sugar water: Dissolve 4 level teaspoons of sugar (20 grams) in a 200-ml cup of clean water.</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sz="2400" dirty="0"/>
          </a:p>
        </p:txBody>
      </p:sp>
    </p:spTree>
    <p:extLst>
      <p:ext uri="{BB962C8B-B14F-4D97-AF65-F5344CB8AC3E}">
        <p14:creationId xmlns:p14="http://schemas.microsoft.com/office/powerpoint/2010/main" val="65015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D618A-2D13-3D2D-853F-B50996760A41}"/>
              </a:ext>
            </a:extLst>
          </p:cNvPr>
          <p:cNvSpPr>
            <a:spLocks noGrp="1"/>
          </p:cNvSpPr>
          <p:nvPr>
            <p:ph idx="1"/>
          </p:nvPr>
        </p:nvSpPr>
        <p:spPr/>
        <p:txBody>
          <a:bodyPr>
            <a:noAutofit/>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Warm the young infant using Skin to Skin contact (Kangaroo Mother Care)</a:t>
            </a:r>
            <a:endParaRPr kumimoji="0" lang="en-I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Provide privacy to the mother. If mother is not available, Skin to Skin contact may be provided by the father or any other adult.</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Request the mother to sit or recline comfortably.</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Undress the baby gently, except for cap, nappy and socks.</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Place the baby prone on mother’s chest in an upright and extended posture, between her breasts, in Skin to Skin contact; turn baby’s head to one side to keep airways clear.</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Cover the baby with mother’s blouse, ‘pallu’ or gown; wrap the baby-mother duo with an added blanket or shawl.</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Breastfeed the baby frequently.</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100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possible, warm the room (&gt;25oC) with a heating device.</a:t>
            </a:r>
            <a:endParaRPr kumimoji="0" lang="en-I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N" sz="2000" dirty="0"/>
          </a:p>
        </p:txBody>
      </p:sp>
    </p:spTree>
    <p:extLst>
      <p:ext uri="{BB962C8B-B14F-4D97-AF65-F5344CB8AC3E}">
        <p14:creationId xmlns:p14="http://schemas.microsoft.com/office/powerpoint/2010/main" val="308040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097A7-3D90-DDE4-2A8E-8D4BD14C5A3F}"/>
              </a:ext>
            </a:extLst>
          </p:cNvPr>
          <p:cNvSpPr>
            <a:spLocks noGrp="1"/>
          </p:cNvSpPr>
          <p:nvPr>
            <p:ph idx="1"/>
          </p:nvPr>
        </p:nvSpPr>
        <p:spPr/>
        <p:txBody>
          <a:bodyPr>
            <a:normAutofit fontScale="77500" lnSpcReduction="20000"/>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To Treat Skin Pustules or Umbilical Infection</a:t>
            </a:r>
            <a:endParaRPr kumimoji="0" lang="en-IN" sz="1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Apply </a:t>
            </a: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gentian violet paint twice daily. </a:t>
            </a:r>
            <a:endParaRPr kumimoji="0" lang="en-IN"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The mother should: Wash hands. Gently wash off pus and crusts with soap and water. Dry the area and paint with gentian violet 0.5%. Wash hands.</a:t>
            </a:r>
            <a:endParaRPr kumimoji="0" lang="en-IN"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R="0" lvl="0" indent="0" algn="l" defTabSz="914400" rtl="0" eaLnBrk="1" fontAlgn="auto" latinLnBrk="0" hangingPunct="1">
              <a:lnSpc>
                <a:spcPct val="115000"/>
              </a:lnSpc>
              <a:spcBef>
                <a:spcPts val="1000"/>
              </a:spcBef>
              <a:spcAft>
                <a:spcPts val="0"/>
              </a:spcAft>
              <a:buClrTx/>
              <a:buSzTx/>
              <a:buNone/>
              <a:tabLst/>
              <a:defRPr/>
            </a:pPr>
            <a:endParaRPr kumimoji="0" lang="en-IN"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Dry the Ear by Wicking</a:t>
            </a:r>
            <a:endParaRPr kumimoji="0" lang="en-IN" sz="19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Dry the ear at least 3 times daily.</a:t>
            </a:r>
            <a:endParaRPr kumimoji="0" lang="en-IN"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100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Roll clean absorbent cloth or soft, strong tissue paper into a wick. Place the wick in the young infant’s ear. Remove the wick when wet. Replace the wick with a clean one and repeat these steps until the ear is dry.</a:t>
            </a:r>
            <a:endParaRPr kumimoji="0" lang="en-IN"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26338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A092B-4A09-6530-2238-12C4AA7AA3ED}"/>
              </a:ext>
            </a:extLst>
          </p:cNvPr>
          <p:cNvSpPr>
            <a:spLocks noGrp="1"/>
          </p:cNvSpPr>
          <p:nvPr>
            <p:ph idx="1"/>
          </p:nvPr>
        </p:nvSpPr>
        <p:spPr/>
        <p:txBody>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Arial Unicode MS" panose="020B0604020202020204" pitchFamily="34" charset="-128"/>
              </a:rPr>
              <a:t>To Treat Thrush (ulcers or white patches in mouth)</a:t>
            </a:r>
            <a:endParaRPr kumimoji="0" lang="en-IN" sz="2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Tell the mother to do the </a:t>
            </a:r>
            <a:r>
              <a:rPr kumimoji="0" lang="en-IN"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treatment twice daily</a:t>
            </a: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The mother should: Wash hands. Wash mouth with clean soft cloth wrapped around the finger and wet with salt water. Paint the mouth with gentian violet 0.25%.</a:t>
            </a: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223182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DD6A2-F497-AA19-FC49-36F705F36CDE}"/>
              </a:ext>
            </a:extLst>
          </p:cNvPr>
          <p:cNvSpPr>
            <a:spLocks noGrp="1"/>
          </p:cNvSpPr>
          <p:nvPr>
            <p:ph idx="1"/>
          </p:nvPr>
        </p:nvSpPr>
        <p:spPr/>
        <p:txBody>
          <a:bodyPr>
            <a:normAutofit fontScale="92500" lnSpcReduction="10000"/>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Teach Correct Positioning and Attachment for Breastfeeding</a:t>
            </a:r>
            <a:endParaRPr kumimoji="0" lang="en-IN" sz="1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Show the mother how to </a:t>
            </a: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hold her infant </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-with the infant’s head and body straight - facing her breast, with infant’s nose opposite her nipple - with infant’s body close to her body - supporting infant’s whole body, not just neck and shoulders.</a:t>
            </a:r>
            <a:endParaRPr kumimoji="0" lang="en-IN"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Show her </a:t>
            </a: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how to help the infant to attach</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She should: - touch her infant’s lips with her nipple - wait until her infant’s mouth is opening widen- move her infant quickly onto her breast, aiming the infant’s lower lip well below the nipple.</a:t>
            </a:r>
            <a:endParaRPr kumimoji="0" lang="en-IN"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still not suckling effectively, ask the mother to </a:t>
            </a: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express breast milk </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and </a:t>
            </a: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feed with a cup and spoon in the clinic. </a:t>
            </a:r>
            <a:endParaRPr kumimoji="0" lang="en-IN" sz="19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3162495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22FBC-68FC-7688-0CD7-0F0E43B3A5C6}"/>
              </a:ext>
            </a:extLst>
          </p:cNvPr>
          <p:cNvSpPr>
            <a:spLocks noGrp="1"/>
          </p:cNvSpPr>
          <p:nvPr>
            <p:ph idx="1"/>
          </p:nvPr>
        </p:nvSpPr>
        <p:spPr/>
        <p:txBody>
          <a:bodyPr/>
          <a:lstStyle/>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Express breast milk: </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The mother should wash hands, sit comfortably and hold a cup or ‘</a:t>
            </a:r>
            <a:r>
              <a:rPr kumimoji="0" lang="en-IN"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katori</a:t>
            </a:r>
            <a:r>
              <a:rPr kumimoji="0" lang="en-IN"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under the nipple. Place finger and thumb each side of areola and press inwards towards chest wall. Do not squeeze the nipple. Press behind the nipple and areola between finger and thumb to empty milk from inside the areola; press and release repeatedly. Repeat the process from all sides of areola to empty breast completely. Express one breast for at least 3-5 minutes until flow stops; then express from the other side.</a:t>
            </a:r>
            <a:endParaRPr kumimoji="0" lang="en-IN"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300994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8B91-3248-86D2-F540-60AC84CB4CDB}"/>
              </a:ext>
            </a:extLst>
          </p:cNvPr>
          <p:cNvSpPr>
            <a:spLocks noGrp="1"/>
          </p:cNvSpPr>
          <p:nvPr>
            <p:ph type="title"/>
          </p:nvPr>
        </p:nvSpPr>
        <p:spPr/>
        <p:txBody>
          <a:bodyPr/>
          <a:lstStyle/>
          <a:p>
            <a:r>
              <a:rPr lang="en-US" dirty="0"/>
              <a:t>Introduction</a:t>
            </a:r>
            <a:br>
              <a:rPr lang="en-US" dirty="0"/>
            </a:br>
            <a:endParaRPr lang="en-IN" dirty="0"/>
          </a:p>
        </p:txBody>
      </p:sp>
      <p:sp>
        <p:nvSpPr>
          <p:cNvPr id="3" name="Content Placeholder 2">
            <a:extLst>
              <a:ext uri="{FF2B5EF4-FFF2-40B4-BE49-F238E27FC236}">
                <a16:creationId xmlns:a16="http://schemas.microsoft.com/office/drawing/2014/main" id="{90F1CA78-BC4B-0AA2-7798-C73C1095EDF3}"/>
              </a:ext>
            </a:extLst>
          </p:cNvPr>
          <p:cNvSpPr>
            <a:spLocks noGrp="1"/>
          </p:cNvSpPr>
          <p:nvPr>
            <p:ph idx="1"/>
          </p:nvPr>
        </p:nvSpPr>
        <p:spPr/>
        <p:txBody>
          <a:bodyPr/>
          <a:lstStyle/>
          <a:p>
            <a:r>
              <a:rPr lang="en-US" dirty="0"/>
              <a:t>10 million children/year, die in developing countries due to Acute Respiratory infections, Diarrhea, Measles, Malaria and Malnutrition</a:t>
            </a:r>
          </a:p>
          <a:p>
            <a:r>
              <a:rPr lang="en-US" dirty="0"/>
              <a:t>1990 + WHO+ UNICEF + Other agencies   =	      IMCI</a:t>
            </a:r>
          </a:p>
          <a:p>
            <a:r>
              <a:rPr lang="en-US" dirty="0"/>
              <a:t>India adopted as IMNCI</a:t>
            </a:r>
          </a:p>
          <a:p>
            <a:endParaRPr lang="en-IN" dirty="0"/>
          </a:p>
        </p:txBody>
      </p:sp>
    </p:spTree>
    <p:extLst>
      <p:ext uri="{BB962C8B-B14F-4D97-AF65-F5344CB8AC3E}">
        <p14:creationId xmlns:p14="http://schemas.microsoft.com/office/powerpoint/2010/main" val="1903812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2C1BC-7865-8D55-5E0D-5BAB51FDFB94}"/>
              </a:ext>
            </a:extLst>
          </p:cNvPr>
          <p:cNvSpPr>
            <a:spLocks noGrp="1"/>
          </p:cNvSpPr>
          <p:nvPr>
            <p:ph idx="1"/>
          </p:nvPr>
        </p:nvSpPr>
        <p:spPr/>
        <p:txBody>
          <a:bodyPr>
            <a:normAutofit fontScale="77500" lnSpcReduction="20000"/>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Teach the mother to feed with a cup and spoon</a:t>
            </a:r>
            <a:endParaRPr kumimoji="0" lang="en-IN" sz="1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Place the young infant in upright posture (feeding him in lying position can cause aspiration)</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Keep a soft cloth napkin or cotton on the neck and upper trunk to mop the spilled milk.</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Gently stimulate the young infant to wake him up</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Fill the spoon with milk, a little short of the brim</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Place the spoon on young infant’s lips, near the corner of the mouth.</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Gradually allow a small amount of milk to drip into young infant’s mouth making sure that he actively swallows it</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Repeat the process till the young infant stops accepting any more feed, or the desired amount has been fed</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the young infant does not actively swallow the milk, do not insist on feeding; try again after some time</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2598614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61534-8883-AF3F-478B-61B72C28D4B0}"/>
              </a:ext>
            </a:extLst>
          </p:cNvPr>
          <p:cNvSpPr>
            <a:spLocks noGrp="1"/>
          </p:cNvSpPr>
          <p:nvPr>
            <p:ph idx="1"/>
          </p:nvPr>
        </p:nvSpPr>
        <p:spPr/>
        <p:txBody>
          <a:bodyPr>
            <a:normAutofit fontScale="85000" lnSpcReduction="10000"/>
          </a:bodyPr>
          <a:lstStyle/>
          <a:p>
            <a:pPr marL="342900" marR="0" lvl="0" indent="-3429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kumimoji="0" lang="en-IN" sz="20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Arial Unicode MS" panose="020B0604020202020204" pitchFamily="34" charset="-128"/>
              </a:rPr>
              <a:t>Teach the mother to treat breast or nipple problems</a:t>
            </a:r>
            <a:endParaRPr kumimoji="0" lang="en-IN" sz="17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the nipple is flat or inverted, evert the nipple several times with fingers before each feed and put the baby to the breast.</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nipple is sore, apply breast milk for soothing effect and ensure correct positioning and attachment of the baby. If mother continues to have discomfort, feed expressed breast milk with </a:t>
            </a:r>
            <a:r>
              <a:rPr kumimoji="0" lang="en-IN"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katori</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 and spoon.</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breasts are engorged, let the baby continue to suck if possible. If the baby cannot suckle effectively, help the mother to express milk and then put the young infant to the breast. Putting a warm compress on the breast may help</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pPr marL="342900" marR="0" lvl="0" indent="-342900" algn="l" defTabSz="914400" rtl="0" eaLnBrk="1" fontAlgn="auto" latinLnBrk="0" hangingPunct="1">
              <a:lnSpc>
                <a:spcPct val="115000"/>
              </a:lnSpc>
              <a:spcBef>
                <a:spcPts val="1000"/>
              </a:spcBef>
              <a:spcAft>
                <a:spcPts val="1000"/>
              </a:spcAft>
              <a:buClrTx/>
              <a:buSzTx/>
              <a:buFont typeface="Symbol" panose="05050102010706020507" pitchFamily="18" charset="2"/>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Unicode MS" panose="020B0604020202020204" pitchFamily="34" charset="-128"/>
              </a:rPr>
              <a:t>If breast abscess, advise mother to feed from the other breast and refer to a surgeon. If the young infant wants more milk, feed undiluted anima milk with added sugar by cup and spoon.</a:t>
            </a:r>
            <a:endParaRPr kumimoji="0" lang="en-IN"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870326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FF3F-C5DF-8C0C-E857-434C39B4EDC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5946E0C-47BB-CFFD-1366-BE9E3D01891F}"/>
              </a:ext>
            </a:extLst>
          </p:cNvPr>
          <p:cNvPicPr>
            <a:picLocks noGrp="1" noChangeAspect="1"/>
          </p:cNvPicPr>
          <p:nvPr>
            <p:ph idx="1"/>
          </p:nvPr>
        </p:nvPicPr>
        <p:blipFill>
          <a:blip r:embed="rId2"/>
          <a:stretch>
            <a:fillRect/>
          </a:stretch>
        </p:blipFill>
        <p:spPr>
          <a:xfrm>
            <a:off x="0" y="0"/>
            <a:ext cx="12192000" cy="6858000"/>
          </a:xfrm>
          <a:ln>
            <a:solidFill>
              <a:srgbClr val="FF0000"/>
            </a:solidFill>
          </a:ln>
        </p:spPr>
      </p:pic>
    </p:spTree>
    <p:extLst>
      <p:ext uri="{BB962C8B-B14F-4D97-AF65-F5344CB8AC3E}">
        <p14:creationId xmlns:p14="http://schemas.microsoft.com/office/powerpoint/2010/main" val="1787758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82BA-B776-5AE2-8614-CBC1185C762B}"/>
              </a:ext>
            </a:extLst>
          </p:cNvPr>
          <p:cNvSpPr>
            <a:spLocks noGrp="1"/>
          </p:cNvSpPr>
          <p:nvPr>
            <p:ph type="title"/>
          </p:nvPr>
        </p:nvSpPr>
        <p:spPr>
          <a:xfrm>
            <a:off x="1106557" y="2035278"/>
            <a:ext cx="10515600" cy="2199828"/>
          </a:xfrm>
        </p:spPr>
        <p:txBody>
          <a:bodyPr>
            <a:noAutofit/>
          </a:bodyPr>
          <a:lstStyle/>
          <a:p>
            <a:pPr algn="ctr"/>
            <a:r>
              <a:rPr lang="en-US" sz="6600" b="1" dirty="0">
                <a:solidFill>
                  <a:srgbClr val="FF0000"/>
                </a:solidFill>
              </a:rPr>
              <a:t>Treatment package sick young child ( 2 month to 5 years of age)</a:t>
            </a:r>
            <a:endParaRPr lang="en-IN" sz="6600" b="1" dirty="0">
              <a:solidFill>
                <a:srgbClr val="FF0000"/>
              </a:solidFill>
            </a:endParaRPr>
          </a:p>
        </p:txBody>
      </p:sp>
    </p:spTree>
    <p:extLst>
      <p:ext uri="{BB962C8B-B14F-4D97-AF65-F5344CB8AC3E}">
        <p14:creationId xmlns:p14="http://schemas.microsoft.com/office/powerpoint/2010/main" val="3877759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8DCB8DF-60ED-90AF-C6E3-858FB3F4842D}"/>
              </a:ext>
            </a:extLst>
          </p:cNvPr>
          <p:cNvPicPr>
            <a:picLocks noGrp="1" noChangeAspect="1"/>
          </p:cNvPicPr>
          <p:nvPr>
            <p:ph idx="1"/>
          </p:nvPr>
        </p:nvPicPr>
        <p:blipFill>
          <a:blip r:embed="rId3"/>
          <a:stretch>
            <a:fillRect/>
          </a:stretch>
        </p:blipFill>
        <p:spPr>
          <a:xfrm>
            <a:off x="884903" y="79513"/>
            <a:ext cx="10451691" cy="6413362"/>
          </a:xfrm>
        </p:spPr>
      </p:pic>
    </p:spTree>
    <p:extLst>
      <p:ext uri="{BB962C8B-B14F-4D97-AF65-F5344CB8AC3E}">
        <p14:creationId xmlns:p14="http://schemas.microsoft.com/office/powerpoint/2010/main" val="2932924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8AB7C5-A4A5-FE03-809F-9E97CCC6C43F}"/>
              </a:ext>
            </a:extLst>
          </p:cNvPr>
          <p:cNvPicPr>
            <a:picLocks noGrp="1" noChangeAspect="1"/>
          </p:cNvPicPr>
          <p:nvPr>
            <p:ph idx="1"/>
          </p:nvPr>
        </p:nvPicPr>
        <p:blipFill>
          <a:blip r:embed="rId2"/>
          <a:stretch>
            <a:fillRect/>
          </a:stretch>
        </p:blipFill>
        <p:spPr>
          <a:xfrm>
            <a:off x="1335370" y="119270"/>
            <a:ext cx="10070049" cy="6373605"/>
          </a:xfrm>
        </p:spPr>
      </p:pic>
    </p:spTree>
    <p:extLst>
      <p:ext uri="{BB962C8B-B14F-4D97-AF65-F5344CB8AC3E}">
        <p14:creationId xmlns:p14="http://schemas.microsoft.com/office/powerpoint/2010/main" val="2620815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CCB1C6-8A65-14CC-9164-4579F9EB117E}"/>
              </a:ext>
            </a:extLst>
          </p:cNvPr>
          <p:cNvPicPr>
            <a:picLocks noGrp="1" noChangeAspect="1"/>
          </p:cNvPicPr>
          <p:nvPr>
            <p:ph idx="1"/>
          </p:nvPr>
        </p:nvPicPr>
        <p:blipFill>
          <a:blip r:embed="rId2"/>
          <a:stretch>
            <a:fillRect/>
          </a:stretch>
        </p:blipFill>
        <p:spPr>
          <a:xfrm>
            <a:off x="1071717" y="365125"/>
            <a:ext cx="10255044" cy="5976040"/>
          </a:xfrm>
        </p:spPr>
      </p:pic>
    </p:spTree>
    <p:extLst>
      <p:ext uri="{BB962C8B-B14F-4D97-AF65-F5344CB8AC3E}">
        <p14:creationId xmlns:p14="http://schemas.microsoft.com/office/powerpoint/2010/main" val="234128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79F56EB-C167-6A72-8B35-FDE51DFD2624}"/>
              </a:ext>
            </a:extLst>
          </p:cNvPr>
          <p:cNvPicPr>
            <a:picLocks noGrp="1" noChangeAspect="1"/>
          </p:cNvPicPr>
          <p:nvPr>
            <p:ph idx="1"/>
          </p:nvPr>
        </p:nvPicPr>
        <p:blipFill>
          <a:blip r:embed="rId2"/>
          <a:stretch>
            <a:fillRect/>
          </a:stretch>
        </p:blipFill>
        <p:spPr>
          <a:xfrm>
            <a:off x="639097" y="365125"/>
            <a:ext cx="10854813" cy="6127750"/>
          </a:xfrm>
        </p:spPr>
      </p:pic>
    </p:spTree>
    <p:extLst>
      <p:ext uri="{BB962C8B-B14F-4D97-AF65-F5344CB8AC3E}">
        <p14:creationId xmlns:p14="http://schemas.microsoft.com/office/powerpoint/2010/main" val="476574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192E-E964-0F2E-B35B-43AE76A761E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176FA79-56C0-E984-3B92-70C25B2D8FFA}"/>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389640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C5AF5D-E881-AC2A-72F5-11C30E8E6A21}"/>
              </a:ext>
            </a:extLst>
          </p:cNvPr>
          <p:cNvPicPr>
            <a:picLocks noGrp="1" noChangeAspect="1"/>
          </p:cNvPicPr>
          <p:nvPr>
            <p:ph idx="1"/>
          </p:nvPr>
        </p:nvPicPr>
        <p:blipFill>
          <a:blip r:embed="rId2"/>
          <a:stretch>
            <a:fillRect/>
          </a:stretch>
        </p:blipFill>
        <p:spPr>
          <a:xfrm>
            <a:off x="877528" y="0"/>
            <a:ext cx="10783529" cy="6858000"/>
          </a:xfrm>
        </p:spPr>
      </p:pic>
    </p:spTree>
    <p:extLst>
      <p:ext uri="{BB962C8B-B14F-4D97-AF65-F5344CB8AC3E}">
        <p14:creationId xmlns:p14="http://schemas.microsoft.com/office/powerpoint/2010/main" val="381786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F274-4560-0CB2-0564-8110EA33390F}"/>
              </a:ext>
            </a:extLst>
          </p:cNvPr>
          <p:cNvSpPr>
            <a:spLocks noGrp="1"/>
          </p:cNvSpPr>
          <p:nvPr>
            <p:ph type="title"/>
          </p:nvPr>
        </p:nvSpPr>
        <p:spPr/>
        <p:txBody>
          <a:bodyPr/>
          <a:lstStyle/>
          <a:p>
            <a:r>
              <a:rPr lang="en-US" dirty="0"/>
              <a:t>IMNCI </a:t>
            </a:r>
            <a:endParaRPr lang="en-IN" dirty="0"/>
          </a:p>
        </p:txBody>
      </p:sp>
      <p:sp>
        <p:nvSpPr>
          <p:cNvPr id="3" name="Content Placeholder 2">
            <a:extLst>
              <a:ext uri="{FF2B5EF4-FFF2-40B4-BE49-F238E27FC236}">
                <a16:creationId xmlns:a16="http://schemas.microsoft.com/office/drawing/2014/main" id="{14807A01-4701-E5BF-06C9-65101FD9F799}"/>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IMNCI is an </a:t>
            </a:r>
            <a:r>
              <a:rPr kumimoji="0" lang="en-US" sz="22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integrated approach </a:t>
            </a: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to child health that focuses on the </a:t>
            </a:r>
            <a:r>
              <a:rPr kumimoji="0" lang="en-US" sz="22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well being of the whole child</a:t>
            </a: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It focused primarily on the most common causes of child mortality-</a:t>
            </a:r>
            <a:r>
              <a:rPr kumimoji="0" lang="en-US" sz="22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diarrhea, pneumonia, measles, malaria, and malnutrition,</a:t>
            </a: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illness affecting children aged </a:t>
            </a:r>
            <a:r>
              <a:rPr kumimoji="0" lang="en-US" sz="2200" b="1"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from birth to 2 months and 2 months to 5 year </a:t>
            </a:r>
            <a:r>
              <a:rPr kumimoji="0" lang="en-US" sz="2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including both preventive and curative elements to be implemented by families. </a:t>
            </a:r>
          </a:p>
          <a:p>
            <a:endParaRPr lang="en-IN" dirty="0"/>
          </a:p>
        </p:txBody>
      </p:sp>
    </p:spTree>
    <p:extLst>
      <p:ext uri="{BB962C8B-B14F-4D97-AF65-F5344CB8AC3E}">
        <p14:creationId xmlns:p14="http://schemas.microsoft.com/office/powerpoint/2010/main" val="3709826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7E1595-03BE-7D90-5A30-13A79F0305DF}"/>
              </a:ext>
            </a:extLst>
          </p:cNvPr>
          <p:cNvPicPr>
            <a:picLocks noGrp="1" noChangeAspect="1"/>
          </p:cNvPicPr>
          <p:nvPr>
            <p:ph idx="1"/>
          </p:nvPr>
        </p:nvPicPr>
        <p:blipFill>
          <a:blip r:embed="rId2"/>
          <a:stretch>
            <a:fillRect/>
          </a:stretch>
        </p:blipFill>
        <p:spPr>
          <a:xfrm>
            <a:off x="383458" y="0"/>
            <a:ext cx="11415252" cy="6629400"/>
          </a:xfrm>
        </p:spPr>
      </p:pic>
    </p:spTree>
    <p:extLst>
      <p:ext uri="{BB962C8B-B14F-4D97-AF65-F5344CB8AC3E}">
        <p14:creationId xmlns:p14="http://schemas.microsoft.com/office/powerpoint/2010/main" val="1529292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FA73-560A-82CF-F2F4-4A24376A7D7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06271F05-D114-9DAC-19F2-3073F2C525AA}"/>
              </a:ext>
            </a:extLst>
          </p:cNvPr>
          <p:cNvPicPr>
            <a:picLocks noGrp="1" noChangeAspect="1"/>
          </p:cNvPicPr>
          <p:nvPr>
            <p:ph idx="1"/>
          </p:nvPr>
        </p:nvPicPr>
        <p:blipFill>
          <a:blip r:embed="rId2"/>
          <a:stretch>
            <a:fillRect/>
          </a:stretch>
        </p:blipFill>
        <p:spPr>
          <a:xfrm>
            <a:off x="0" y="0"/>
            <a:ext cx="12191999" cy="7036904"/>
          </a:xfrm>
        </p:spPr>
      </p:pic>
    </p:spTree>
    <p:extLst>
      <p:ext uri="{BB962C8B-B14F-4D97-AF65-F5344CB8AC3E}">
        <p14:creationId xmlns:p14="http://schemas.microsoft.com/office/powerpoint/2010/main" val="361679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8BA5-0E09-38E8-59B6-DDC1E0F9A79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AAB9278-B177-D458-3672-A97780BA54D5}"/>
              </a:ext>
            </a:extLst>
          </p:cNvPr>
          <p:cNvPicPr>
            <a:picLocks noGrp="1" noChangeAspect="1"/>
          </p:cNvPicPr>
          <p:nvPr>
            <p:ph idx="1"/>
          </p:nvPr>
        </p:nvPicPr>
        <p:blipFill>
          <a:blip r:embed="rId2"/>
          <a:stretch>
            <a:fillRect/>
          </a:stretch>
        </p:blipFill>
        <p:spPr>
          <a:xfrm>
            <a:off x="-69574" y="-119270"/>
            <a:ext cx="12384157" cy="7106479"/>
          </a:xfrm>
        </p:spPr>
      </p:pic>
    </p:spTree>
    <p:extLst>
      <p:ext uri="{BB962C8B-B14F-4D97-AF65-F5344CB8AC3E}">
        <p14:creationId xmlns:p14="http://schemas.microsoft.com/office/powerpoint/2010/main" val="513207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399A-96AF-53C0-5919-7DE7B031D7C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2686ED9-8CE4-F3A0-1017-06D8FA192040}"/>
              </a:ext>
            </a:extLst>
          </p:cNvPr>
          <p:cNvPicPr>
            <a:picLocks noGrp="1" noChangeAspect="1"/>
          </p:cNvPicPr>
          <p:nvPr>
            <p:ph idx="1"/>
          </p:nvPr>
        </p:nvPicPr>
        <p:blipFill>
          <a:blip r:embed="rId2"/>
          <a:stretch>
            <a:fillRect/>
          </a:stretch>
        </p:blipFill>
        <p:spPr>
          <a:xfrm>
            <a:off x="0" y="-636105"/>
            <a:ext cx="12192000" cy="6858000"/>
          </a:xfrm>
        </p:spPr>
      </p:pic>
    </p:spTree>
    <p:extLst>
      <p:ext uri="{BB962C8B-B14F-4D97-AF65-F5344CB8AC3E}">
        <p14:creationId xmlns:p14="http://schemas.microsoft.com/office/powerpoint/2010/main" val="267309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216297-B782-5E9B-BA0B-86391FC8181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80104" y="295275"/>
            <a:ext cx="11071122" cy="6267450"/>
          </a:xfrm>
          <a:prstGeom prst="rect">
            <a:avLst/>
          </a:prstGeom>
        </p:spPr>
      </p:pic>
    </p:spTree>
    <p:extLst>
      <p:ext uri="{BB962C8B-B14F-4D97-AF65-F5344CB8AC3E}">
        <p14:creationId xmlns:p14="http://schemas.microsoft.com/office/powerpoint/2010/main" val="3137558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61D0C0-82E2-C91C-062D-5FC43105B2C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20000"/>
                    </a14:imgEffect>
                  </a14:imgLayer>
                </a14:imgProps>
              </a:ext>
            </a:extLst>
          </a:blip>
          <a:stretch>
            <a:fillRect/>
          </a:stretch>
        </p:blipFill>
        <p:spPr>
          <a:xfrm>
            <a:off x="926530" y="163995"/>
            <a:ext cx="10338940" cy="6530009"/>
          </a:xfrm>
          <a:prstGeom prst="rect">
            <a:avLst/>
          </a:prstGeom>
        </p:spPr>
      </p:pic>
    </p:spTree>
    <p:extLst>
      <p:ext uri="{BB962C8B-B14F-4D97-AF65-F5344CB8AC3E}">
        <p14:creationId xmlns:p14="http://schemas.microsoft.com/office/powerpoint/2010/main" val="1853370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33228-A33B-E2D2-963E-C3C602D406A2}"/>
              </a:ext>
            </a:extLst>
          </p:cNvPr>
          <p:cNvSpPr>
            <a:spLocks noGrp="1"/>
          </p:cNvSpPr>
          <p:nvPr>
            <p:ph idx="1"/>
          </p:nvPr>
        </p:nvSpPr>
        <p:spPr>
          <a:xfrm>
            <a:off x="838200" y="235974"/>
            <a:ext cx="10515600" cy="4807928"/>
          </a:xfrm>
        </p:spPr>
        <p:txBody>
          <a:bodyPr>
            <a:noAutofit/>
          </a:bodyPr>
          <a:lstStyle/>
          <a:p>
            <a:pPr marL="342900" lvl="0" indent="-342900" algn="just">
              <a:lnSpc>
                <a:spcPct val="120000"/>
              </a:lnSpc>
              <a:spcBef>
                <a:spcPts val="0"/>
              </a:spcBef>
              <a:spcAft>
                <a:spcPts val="1000"/>
              </a:spcAft>
              <a:buFont typeface="+mj-lt"/>
              <a:buAutoNum type="alphaUcParenR"/>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NEXT WELL-CHILD VISIT:</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228600" algn="just">
              <a:lnSpc>
                <a:spcPct val="120000"/>
              </a:lnSpc>
              <a:spcBef>
                <a:spcPts val="0"/>
              </a:spcBef>
              <a:spcAft>
                <a:spcPts val="1000"/>
              </a:spcAft>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Advise when to return for the next immunization according to immunization schedule.</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228600" algn="just">
              <a:lnSpc>
                <a:spcPct val="120000"/>
              </a:lnSpc>
              <a:spcBef>
                <a:spcPts val="0"/>
              </a:spcBef>
              <a:spcAft>
                <a:spcPts val="1000"/>
              </a:spcAft>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Follow up care:</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228600" algn="just">
              <a:lnSpc>
                <a:spcPct val="120000"/>
              </a:lnSpc>
              <a:spcBef>
                <a:spcPts val="0"/>
              </a:spcBef>
              <a:spcAft>
                <a:spcPts val="1000"/>
              </a:spcAft>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When a child comes for follow-up of an illness, ask the mother or caretaker if the child has developed any new problems. If she answers yes, the child requires a full assessment: check for general danger signs and assess all the main symptoms and the child's nutritional status. </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228600" algn="just">
              <a:lnSpc>
                <a:spcPct val="120000"/>
              </a:lnSpc>
              <a:spcBef>
                <a:spcPts val="0"/>
              </a:spcBef>
              <a:spcAft>
                <a:spcPts val="1000"/>
              </a:spcAft>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If the child does not have a new problem, use the IMNCI follow-up instructions for each specific problem: </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20000"/>
              </a:lnSpc>
              <a:spcBef>
                <a:spcPts val="0"/>
              </a:spcBef>
              <a:buFont typeface="Symbol" panose="05050102010706020507" pitchFamily="18" charset="2"/>
              <a:buChar char=""/>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Assess the child according to the instructions; </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20000"/>
              </a:lnSpc>
              <a:spcBef>
                <a:spcPts val="0"/>
              </a:spcBef>
              <a:buFont typeface="Symbol" panose="05050102010706020507" pitchFamily="18" charset="2"/>
              <a:buChar char=""/>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Use the information about the child's signs to select the appropriate treatment; </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342900" lvl="0" indent="-342900" algn="just">
              <a:lnSpc>
                <a:spcPct val="120000"/>
              </a:lnSpc>
              <a:spcBef>
                <a:spcPts val="0"/>
              </a:spcBef>
              <a:spcAft>
                <a:spcPts val="1000"/>
              </a:spcAft>
              <a:buFont typeface="Symbol" panose="05050102010706020507" pitchFamily="18" charset="2"/>
              <a:buChar char=""/>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Give the treatment.</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marL="228600" algn="just">
              <a:lnSpc>
                <a:spcPct val="120000"/>
              </a:lnSpc>
              <a:spcBef>
                <a:spcPts val="0"/>
              </a:spcBef>
              <a:spcAft>
                <a:spcPts val="1000"/>
              </a:spcAft>
              <a:tabLst>
                <a:tab pos="1143000" algn="l"/>
              </a:tabLst>
            </a:pPr>
            <a:r>
              <a:rPr lang="en-IN" sz="2000" dirty="0">
                <a:effectLst/>
                <a:latin typeface="Times New Roman" panose="02020603050405020304" pitchFamily="18" charset="0"/>
                <a:ea typeface="Calibri" panose="020F0502020204030204" pitchFamily="34" charset="0"/>
                <a:cs typeface="Arial Unicode MS" panose="020B0604020202020204" pitchFamily="34" charset="-128"/>
              </a:rPr>
              <a:t> Note: If a child who comes for follow-up has several problems and is getting worse, or returns repeatedly with chronic problems that do not respond to treatment, the child should be referred to a hospital.</a:t>
            </a:r>
            <a:endParaRPr lang="en-IN" sz="2000" dirty="0">
              <a:effectLst/>
              <a:latin typeface="Calibri" panose="020F0502020204030204" pitchFamily="34" charset="0"/>
              <a:ea typeface="Calibri" panose="020F0502020204030204" pitchFamily="34" charset="0"/>
              <a:cs typeface="Arial Unicode MS" panose="020B0604020202020204" pitchFamily="34" charset="-128"/>
            </a:endParaRPr>
          </a:p>
          <a:p>
            <a:pPr>
              <a:lnSpc>
                <a:spcPct val="120000"/>
              </a:lnSpc>
              <a:spcBef>
                <a:spcPts val="0"/>
              </a:spcBef>
            </a:pPr>
            <a:endParaRPr lang="en-IN" sz="2000" dirty="0"/>
          </a:p>
        </p:txBody>
      </p:sp>
    </p:spTree>
    <p:extLst>
      <p:ext uri="{BB962C8B-B14F-4D97-AF65-F5344CB8AC3E}">
        <p14:creationId xmlns:p14="http://schemas.microsoft.com/office/powerpoint/2010/main" val="2381836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9902-0565-8051-B3FF-FF3BD7E4AF3D}"/>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F87C6CB3-3258-AE12-DE88-0A0A06A55B39}"/>
              </a:ext>
            </a:extLst>
          </p:cNvPr>
          <p:cNvSpPr>
            <a:spLocks noGrp="1"/>
          </p:cNvSpPr>
          <p:nvPr>
            <p:ph idx="1"/>
          </p:nvPr>
        </p:nvSpPr>
        <p:spPr>
          <a:xfrm>
            <a:off x="1451579" y="2015732"/>
            <a:ext cx="10612602" cy="3450613"/>
          </a:xfrm>
        </p:spPr>
        <p:txBody>
          <a:bodyPr/>
          <a:lstStyle/>
          <a:p>
            <a:pPr algn="just"/>
            <a:r>
              <a:rPr lang="en-IN" dirty="0">
                <a:solidFill>
                  <a:srgbClr val="333333"/>
                </a:solidFill>
                <a:effectLst/>
                <a:latin typeface="Arial" panose="020B0604020202020204" pitchFamily="34" charset="0"/>
                <a:cs typeface="Arial" panose="020B0604020202020204" pitchFamily="34" charset="0"/>
              </a:rPr>
              <a:t>Betz, Cecily Lynn. and Linda A Sowden. Mosby's Paediatric Nursing Reference. 6th ed. St. Louis, Mo., Mosby/Elsevier, 2008.</a:t>
            </a:r>
          </a:p>
          <a:p>
            <a:pPr algn="just"/>
            <a:r>
              <a:rPr lang="en-US" b="0" i="0" dirty="0">
                <a:effectLst/>
                <a:latin typeface="Arial" panose="020B0604020202020204" pitchFamily="34" charset="0"/>
                <a:cs typeface="Arial" panose="020B0604020202020204" pitchFamily="34" charset="0"/>
              </a:rPr>
              <a:t>Hockenberry, M.J. and Wilson, D. (2009) Wong's Essentials Of </a:t>
            </a:r>
            <a:r>
              <a:rPr lang="en-US" b="1" i="0" dirty="0">
                <a:effectLst/>
                <a:latin typeface="Arial" panose="020B0604020202020204" pitchFamily="34" charset="0"/>
                <a:cs typeface="Arial" panose="020B0604020202020204" pitchFamily="34" charset="0"/>
              </a:rPr>
              <a:t>Pediatric Nursing</a:t>
            </a:r>
            <a:r>
              <a:rPr lang="en-US" b="0" i="0" dirty="0">
                <a:effectLst/>
                <a:latin typeface="Arial" panose="020B0604020202020204" pitchFamily="34" charset="0"/>
                <a:cs typeface="Arial" panose="020B0604020202020204" pitchFamily="34" charset="0"/>
              </a:rPr>
              <a:t>. 8th Edition, Elsevier Mosby, St. Louis.</a:t>
            </a:r>
          </a:p>
          <a:p>
            <a:pPr algn="just"/>
            <a:r>
              <a:rPr lang="en-US" dirty="0"/>
              <a:t>Ball JW, </a:t>
            </a:r>
            <a:r>
              <a:rPr lang="en-US" dirty="0" err="1"/>
              <a:t>Bindler</a:t>
            </a:r>
            <a:r>
              <a:rPr lang="en-US" dirty="0"/>
              <a:t> RC, Cowen KJ. Child Health Nursing: Partnering with Children and Families. Update, 3rd ed. East Rutherford, NJ: Prentice Hall; 2018. </a:t>
            </a:r>
            <a:endParaRPr lang="en-US" dirty="0">
              <a:solidFill>
                <a:srgbClr val="444444"/>
              </a:solidFill>
              <a:effectLst/>
              <a:latin typeface="Arial" panose="020B0604020202020204" pitchFamily="34" charset="0"/>
              <a:cs typeface="Arial" panose="020B0604020202020204" pitchFamily="34" charset="0"/>
            </a:endParaRPr>
          </a:p>
          <a:p>
            <a:pPr algn="just"/>
            <a:r>
              <a:rPr lang="en-US" dirty="0">
                <a:solidFill>
                  <a:srgbClr val="444444"/>
                </a:solidFill>
                <a:effectLst/>
                <a:latin typeface="Arial" panose="020B0604020202020204" pitchFamily="34" charset="0"/>
                <a:cs typeface="Arial" panose="020B0604020202020204" pitchFamily="34" charset="0"/>
                <a:hlinkClick r:id="rId2"/>
              </a:rPr>
              <a:t>https://shop.lww.com/Essentials-of-Pediatric</a:t>
            </a:r>
            <a:r>
              <a:rPr lang="en-US" dirty="0">
                <a:solidFill>
                  <a:srgbClr val="444444"/>
                </a:solidFill>
                <a:latin typeface="Arial" panose="020B0604020202020204" pitchFamily="34" charset="0"/>
                <a:cs typeface="Arial" panose="020B0604020202020204" pitchFamily="34" charset="0"/>
              </a:rPr>
              <a:t> </a:t>
            </a:r>
            <a:r>
              <a:rPr lang="en-US" dirty="0">
                <a:solidFill>
                  <a:srgbClr val="444444"/>
                </a:solidFill>
                <a:effectLst/>
                <a:latin typeface="Arial" panose="020B0604020202020204" pitchFamily="34" charset="0"/>
                <a:cs typeface="Arial" panose="020B0604020202020204" pitchFamily="34" charset="0"/>
              </a:rPr>
              <a:t>Nursing/p/9781975139841#editor_accordian</a:t>
            </a:r>
            <a:endParaRPr lang="en-IN"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179085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6409-0C0B-9182-8267-FA351510FAF0}"/>
              </a:ext>
            </a:extLst>
          </p:cNvPr>
          <p:cNvSpPr>
            <a:spLocks noGrp="1"/>
          </p:cNvSpPr>
          <p:nvPr>
            <p:ph type="title"/>
          </p:nvPr>
        </p:nvSpPr>
        <p:spPr/>
        <p:txBody>
          <a:bodyPr/>
          <a:lstStyle/>
          <a:p>
            <a:r>
              <a:rPr lang="en-US" dirty="0"/>
              <a:t>Objectives</a:t>
            </a:r>
            <a:br>
              <a:rPr lang="en-US" dirty="0"/>
            </a:br>
            <a:endParaRPr lang="en-IN" dirty="0"/>
          </a:p>
        </p:txBody>
      </p:sp>
      <p:pic>
        <p:nvPicPr>
          <p:cNvPr id="5" name="Content Placeholder 4">
            <a:extLst>
              <a:ext uri="{FF2B5EF4-FFF2-40B4-BE49-F238E27FC236}">
                <a16:creationId xmlns:a16="http://schemas.microsoft.com/office/drawing/2014/main" id="{1CCF8165-3A83-A46E-F2A3-4B7FF6E2EF09}"/>
              </a:ext>
            </a:extLst>
          </p:cNvPr>
          <p:cNvPicPr>
            <a:picLocks noGrp="1" noChangeAspect="1"/>
          </p:cNvPicPr>
          <p:nvPr>
            <p:ph idx="1"/>
          </p:nvPr>
        </p:nvPicPr>
        <p:blipFill>
          <a:blip r:embed="rId2"/>
          <a:stretch>
            <a:fillRect/>
          </a:stretch>
        </p:blipFill>
        <p:spPr>
          <a:xfrm>
            <a:off x="2679073" y="2460673"/>
            <a:ext cx="7148179" cy="2560542"/>
          </a:xfrm>
        </p:spPr>
      </p:pic>
    </p:spTree>
    <p:extLst>
      <p:ext uri="{BB962C8B-B14F-4D97-AF65-F5344CB8AC3E}">
        <p14:creationId xmlns:p14="http://schemas.microsoft.com/office/powerpoint/2010/main" val="45859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BFD3-75F1-C5EE-38A3-EBA068A55AF1}"/>
              </a:ext>
            </a:extLst>
          </p:cNvPr>
          <p:cNvSpPr>
            <a:spLocks noGrp="1"/>
          </p:cNvSpPr>
          <p:nvPr>
            <p:ph type="title"/>
          </p:nvPr>
        </p:nvSpPr>
        <p:spPr/>
        <p:txBody>
          <a:bodyPr/>
          <a:lstStyle/>
          <a:p>
            <a:r>
              <a:rPr lang="en-US" dirty="0"/>
              <a:t>Need/ rationale for IMNCI</a:t>
            </a:r>
            <a:endParaRPr lang="en-IN" dirty="0"/>
          </a:p>
        </p:txBody>
      </p:sp>
      <p:sp>
        <p:nvSpPr>
          <p:cNvPr id="3" name="Content Placeholder 2">
            <a:extLst>
              <a:ext uri="{FF2B5EF4-FFF2-40B4-BE49-F238E27FC236}">
                <a16:creationId xmlns:a16="http://schemas.microsoft.com/office/drawing/2014/main" id="{2D80174A-08C4-B104-9B6A-DD0EB840C39D}"/>
              </a:ext>
            </a:extLst>
          </p:cNvPr>
          <p:cNvSpPr>
            <a:spLocks noGrp="1"/>
          </p:cNvSpPr>
          <p:nvPr>
            <p:ph idx="1"/>
          </p:nvPr>
        </p:nvSpPr>
        <p:spPr/>
        <p:txBody>
          <a:bodyPr>
            <a:normAutofit fontScale="77500" lnSpcReduction="20000"/>
          </a:bodyPr>
          <a:lstStyle/>
          <a:p>
            <a:pPr marL="228600" marR="0" lvl="0" indent="-228600" algn="just"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Integrated approach is </a:t>
            </a:r>
            <a:r>
              <a:rPr kumimoji="0" lang="en-US" sz="2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child </a:t>
            </a:r>
            <a:r>
              <a:rPr kumimoji="0" lang="en-US" sz="2200" b="1" i="0" u="none" strike="noStrike" kern="1200" cap="none" spc="0" normalizeH="0" baseline="0" noProof="0" dirty="0" err="1">
                <a:ln>
                  <a:noFill/>
                </a:ln>
                <a:solidFill>
                  <a:srgbClr val="FF0000"/>
                </a:solidFill>
                <a:effectLst/>
                <a:uLnTx/>
                <a:uFillTx/>
                <a:latin typeface="Arial Black" panose="020B0A04020102020204" pitchFamily="34" charset="0"/>
                <a:ea typeface="+mn-ea"/>
                <a:cs typeface="+mn-cs"/>
              </a:rPr>
              <a:t>centred</a:t>
            </a:r>
            <a:endParaRPr kumimoji="0" lang="en-US" sz="2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228600" marR="0" lvl="0" indent="-228600" algn="just"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Three out of 4 children seeking health care in developing countries suffers from one of these conditions such as pneumonia, </a:t>
            </a:r>
            <a:r>
              <a:rPr kumimoji="0" lang="en-US" sz="22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diarrhoea</a:t>
            </a: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measles, malaria and malnutrition</a:t>
            </a:r>
          </a:p>
          <a:p>
            <a:pPr marL="228600" marR="0" lvl="0" indent="-228600" algn="just"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Often combination of these conditions leads to fatal result</a:t>
            </a:r>
          </a:p>
          <a:p>
            <a:pPr marL="228600" marR="0" lvl="0" indent="-228600" algn="just"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Making a </a:t>
            </a:r>
            <a:r>
              <a:rPr kumimoji="0" lang="en-US" sz="2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single diagnosis </a:t>
            </a: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may be </a:t>
            </a:r>
            <a:r>
              <a:rPr kumimoji="0" lang="en-US" sz="2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difficult</a:t>
            </a:r>
          </a:p>
          <a:p>
            <a:pPr marL="228600" marR="0" lvl="0" indent="-228600" algn="just"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An integrated approach is needed to manage sick children to achieve </a:t>
            </a:r>
            <a:r>
              <a:rPr kumimoji="0" lang="en-US" sz="2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better outcomes</a:t>
            </a:r>
          </a:p>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2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The </a:t>
            </a:r>
            <a:r>
              <a:rPr kumimoji="0" lang="en-IN" sz="2200" b="1"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Arial Unicode MS" panose="020B0604020202020204" pitchFamily="34" charset="-128"/>
              </a:rPr>
              <a:t>syndromic approach </a:t>
            </a:r>
            <a:r>
              <a:rPr kumimoji="0" lang="en-IN" sz="22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is a more realistic and cost-effective way to manage patients. </a:t>
            </a:r>
            <a:endParaRPr kumimoji="0" lang="en-IN" sz="19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endParaRPr>
          </a:p>
          <a:p>
            <a:endParaRPr lang="en-IN" dirty="0"/>
          </a:p>
        </p:txBody>
      </p:sp>
    </p:spTree>
    <p:extLst>
      <p:ext uri="{BB962C8B-B14F-4D97-AF65-F5344CB8AC3E}">
        <p14:creationId xmlns:p14="http://schemas.microsoft.com/office/powerpoint/2010/main" val="202525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1976-EB7C-2001-B7E5-F40126B345D1}"/>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Need/ rationale for IMNCI</a:t>
            </a:r>
            <a:endParaRPr lang="en-IN" dirty="0"/>
          </a:p>
        </p:txBody>
      </p:sp>
      <p:sp>
        <p:nvSpPr>
          <p:cNvPr id="3" name="Content Placeholder 2">
            <a:extLst>
              <a:ext uri="{FF2B5EF4-FFF2-40B4-BE49-F238E27FC236}">
                <a16:creationId xmlns:a16="http://schemas.microsoft.com/office/drawing/2014/main" id="{60B06C7F-33D5-B999-32AC-89ABA554B478}"/>
              </a:ext>
            </a:extLst>
          </p:cNvPr>
          <p:cNvSpPr>
            <a:spLocks noGrp="1"/>
          </p:cNvSpPr>
          <p:nvPr>
            <p:ph idx="1"/>
          </p:nvPr>
        </p:nvSpPr>
        <p:spPr/>
        <p:txBody>
          <a:bodyPr>
            <a:normAutofit fontScale="85000" lnSpcReduction="10000"/>
          </a:bodyPr>
          <a:lstStyle/>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Careful and systematic assessment of common symptoms and well-selected clinical signs provides sufficient information to guide rational and effective actions.</a:t>
            </a:r>
          </a:p>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An </a:t>
            </a:r>
            <a:r>
              <a:rPr kumimoji="0" lang="en-IN" sz="2000" b="0" i="0" u="none" strike="noStrike" kern="12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Arial Unicode MS" panose="020B0604020202020204" pitchFamily="34" charset="-128"/>
              </a:rPr>
              <a:t>evidence-based syndromic </a:t>
            </a: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approach can be used to determine the: </a:t>
            </a:r>
          </a:p>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 Health problem(s) the child may have; </a:t>
            </a:r>
          </a:p>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 Severity of the child’s condition; </a:t>
            </a:r>
          </a:p>
          <a:p>
            <a:pPr marL="342900" marR="0" lvl="0" indent="-342900" algn="just" defTabSz="914400" rtl="0" eaLnBrk="1" fontAlgn="auto" latinLnBrk="0" hangingPunct="1">
              <a:lnSpc>
                <a:spcPct val="115000"/>
              </a:lnSpc>
              <a:spcBef>
                <a:spcPts val="1000"/>
              </a:spcBef>
              <a:spcAft>
                <a:spcPts val="1000"/>
              </a:spcAft>
              <a:buClr>
                <a:srgbClr val="B71E42"/>
              </a:buClr>
              <a:buSzPct val="100000"/>
              <a:buFont typeface="Wingdings" panose="05000000000000000000" pitchFamily="2" charset="2"/>
              <a:buChar char=""/>
              <a:tabLst/>
              <a:defRPr/>
            </a:pPr>
            <a:r>
              <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Unicode MS" panose="020B0604020202020204" pitchFamily="34" charset="-128"/>
              </a:rPr>
              <a:t>• Actions that can be taken to care for the child (e.g. refer the child immediately, manage with available resources, or manage at home)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en-IN"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endParaRPr lang="en-IN" dirty="0"/>
          </a:p>
        </p:txBody>
      </p:sp>
    </p:spTree>
    <p:extLst>
      <p:ext uri="{BB962C8B-B14F-4D97-AF65-F5344CB8AC3E}">
        <p14:creationId xmlns:p14="http://schemas.microsoft.com/office/powerpoint/2010/main" val="67221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3ADB-D000-F735-9492-6E2E0A63E7D0}"/>
              </a:ext>
            </a:extLst>
          </p:cNvPr>
          <p:cNvSpPr>
            <a:spLocks noGrp="1"/>
          </p:cNvSpPr>
          <p:nvPr>
            <p:ph type="title"/>
          </p:nvPr>
        </p:nvSpPr>
        <p:spPr/>
        <p:txBody>
          <a:bodyPr/>
          <a:lstStyle/>
          <a:p>
            <a:r>
              <a:rPr lang="en-US" dirty="0"/>
              <a:t>Principles of IMNCI</a:t>
            </a:r>
            <a:endParaRPr lang="en-IN" dirty="0"/>
          </a:p>
        </p:txBody>
      </p:sp>
      <p:sp>
        <p:nvSpPr>
          <p:cNvPr id="3" name="Content Placeholder 2">
            <a:extLst>
              <a:ext uri="{FF2B5EF4-FFF2-40B4-BE49-F238E27FC236}">
                <a16:creationId xmlns:a16="http://schemas.microsoft.com/office/drawing/2014/main" id="{3E613D2E-2B8A-BF89-0067-AD077403CA83}"/>
              </a:ext>
            </a:extLst>
          </p:cNvPr>
          <p:cNvSpPr>
            <a:spLocks noGrp="1"/>
          </p:cNvSpPr>
          <p:nvPr>
            <p:ph idx="1"/>
          </p:nvPr>
        </p:nvSpPr>
        <p:spPr/>
        <p:txBody>
          <a:bodyPr>
            <a:normAutofit fontScale="55000" lnSpcReduction="20000"/>
          </a:bodyPr>
          <a:lstStyle/>
          <a:p>
            <a:pPr algn="just">
              <a:lnSpc>
                <a:spcPct val="115000"/>
              </a:lnSpc>
              <a:spcAft>
                <a:spcPts val="1000"/>
              </a:spcAft>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The treatment guidelines have been broadly described under two age categories: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Courier New" panose="02070309020205020404" pitchFamily="49" charset="0"/>
              <a:buChar char="o"/>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Young infants age up to 2 months.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Courier New" panose="02070309020205020404" pitchFamily="49" charset="0"/>
              <a:buChar char="o"/>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Children age 2 months up to 5 years.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indent="0" algn="just">
              <a:lnSpc>
                <a:spcPct val="115000"/>
              </a:lnSpc>
              <a:buNone/>
            </a:pP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Wingdings" panose="05000000000000000000" pitchFamily="2"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The IMNCI guidelines are based on the following principles: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All children under 5 years of age must be examined for conditions which indicate immediate </a:t>
            </a:r>
            <a:r>
              <a:rPr lang="en-IN" sz="2800" dirty="0" err="1">
                <a:effectLst/>
                <a:latin typeface="Arial Black" panose="020B0A04020102020204" pitchFamily="34" charset="0"/>
                <a:ea typeface="Calibri" panose="020F0502020204030204" pitchFamily="34" charset="0"/>
                <a:cs typeface="Arial Unicode MS" panose="020B0604020202020204" pitchFamily="34" charset="-128"/>
              </a:rPr>
              <a:t>refferal</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Children must be routinely assessed for major symptoms, nutritional and immunization status, feeding problems and other problems.</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a:p>
            <a:pPr marL="342900" lvl="0" indent="-342900" algn="just">
              <a:lnSpc>
                <a:spcPct val="115000"/>
              </a:lnSpc>
              <a:buFont typeface="Symbol" panose="05050102010706020507" pitchFamily="18" charset="2"/>
              <a:buChar char=""/>
            </a:pPr>
            <a:r>
              <a:rPr lang="en-IN" sz="2800" dirty="0">
                <a:effectLst/>
                <a:latin typeface="Arial Black" panose="020B0A04020102020204" pitchFamily="34" charset="0"/>
                <a:ea typeface="Calibri" panose="020F0502020204030204" pitchFamily="34" charset="0"/>
                <a:cs typeface="Arial Unicode MS" panose="020B0604020202020204" pitchFamily="34" charset="-128"/>
              </a:rPr>
              <a:t>Only a limited number of carefully selected clinical signs are used for assessment.</a:t>
            </a:r>
            <a:endParaRPr lang="en-IN" sz="2400" dirty="0">
              <a:effectLst/>
              <a:latin typeface="Arial Black" panose="020B0A04020102020204" pitchFamily="34" charset="0"/>
              <a:ea typeface="Calibri" panose="020F0502020204030204" pitchFamily="34" charset="0"/>
              <a:cs typeface="Arial Unicode MS" panose="020B0604020202020204" pitchFamily="34" charset="-128"/>
            </a:endParaRPr>
          </a:p>
        </p:txBody>
      </p:sp>
    </p:spTree>
    <p:extLst>
      <p:ext uri="{BB962C8B-B14F-4D97-AF65-F5344CB8AC3E}">
        <p14:creationId xmlns:p14="http://schemas.microsoft.com/office/powerpoint/2010/main" val="420506417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763</TotalTime>
  <Words>3435</Words>
  <Application>Microsoft Office PowerPoint</Application>
  <PresentationFormat>Widescreen</PresentationFormat>
  <Paragraphs>244</Paragraphs>
  <Slides>57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Arial Black</vt:lpstr>
      <vt:lpstr>Arial Rounded MT Bold</vt:lpstr>
      <vt:lpstr>Calibri</vt:lpstr>
      <vt:lpstr>Calibri Light</vt:lpstr>
      <vt:lpstr>Courier New</vt:lpstr>
      <vt:lpstr>Gill Sans MT</vt:lpstr>
      <vt:lpstr>Symbol</vt:lpstr>
      <vt:lpstr>Times New Roman</vt:lpstr>
      <vt:lpstr>Wingdings</vt:lpstr>
      <vt:lpstr>Gallery</vt:lpstr>
      <vt:lpstr>INTEGRATED MANAGEMENT OF NEONATAL AND CHILDHOOD ILLNESS</vt:lpstr>
      <vt:lpstr>CENTRAL OBJECTIVE</vt:lpstr>
      <vt:lpstr>SPECIFIC OBJECTIVES</vt:lpstr>
      <vt:lpstr>Introduction </vt:lpstr>
      <vt:lpstr>IMNCI </vt:lpstr>
      <vt:lpstr>Objectives </vt:lpstr>
      <vt:lpstr>Need/ rationale for IMNCI</vt:lpstr>
      <vt:lpstr>Need/ rationale for IMNCI</vt:lpstr>
      <vt:lpstr>Principles of IMNCI</vt:lpstr>
      <vt:lpstr>Principles of IMNCI</vt:lpstr>
      <vt:lpstr>Guideline of IMNCI</vt:lpstr>
      <vt:lpstr>Guideline of IMNCI</vt:lpstr>
      <vt:lpstr>Guideline of IMNCI</vt:lpstr>
      <vt:lpstr>ESSENTIAL  COMPONENTS  OF  IMNCI  STRATEGY</vt:lpstr>
      <vt:lpstr>Area of intervention with components</vt:lpstr>
      <vt:lpstr>Area of intervention with components</vt:lpstr>
      <vt:lpstr>Area of intervention with components</vt:lpstr>
      <vt:lpstr>Area of intervention with components</vt:lpstr>
      <vt:lpstr>PowerPoint Presentation</vt:lpstr>
      <vt:lpstr>PowerPoint Presentation</vt:lpstr>
      <vt:lpstr>PowerPoint Presentation</vt:lpstr>
      <vt:lpstr>PowerPoint Presentation</vt:lpstr>
      <vt:lpstr>PowerPoint Presentation</vt:lpstr>
      <vt:lpstr>The IMNCI case management process </vt:lpstr>
      <vt:lpstr>The IMNCI case management process </vt:lpstr>
      <vt:lpstr>The IMNCI case management process </vt:lpstr>
      <vt:lpstr>Assessment sick and young infant</vt:lpstr>
      <vt:lpstr>Classification sick and young infant</vt:lpstr>
      <vt:lpstr>Assessment sick and young child </vt:lpstr>
      <vt:lpstr>Classification sick and young child</vt:lpstr>
      <vt:lpstr>Treatment package up to 2 months of 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package sick young child ( 2 month to 5 years of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Akhil Antony</dc:creator>
  <cp:lastModifiedBy>Akhila C Nair</cp:lastModifiedBy>
  <cp:revision>15</cp:revision>
  <dcterms:created xsi:type="dcterms:W3CDTF">2024-06-13T10:00:20Z</dcterms:created>
  <dcterms:modified xsi:type="dcterms:W3CDTF">2024-08-07T05:31:38Z</dcterms:modified>
</cp:coreProperties>
</file>