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96" r:id="rId3"/>
    <p:sldId id="259" r:id="rId4"/>
    <p:sldId id="287" r:id="rId5"/>
    <p:sldId id="261" r:id="rId6"/>
    <p:sldId id="293" r:id="rId7"/>
    <p:sldId id="290" r:id="rId8"/>
    <p:sldId id="262" r:id="rId9"/>
    <p:sldId id="285" r:id="rId10"/>
    <p:sldId id="294" r:id="rId11"/>
    <p:sldId id="266" r:id="rId12"/>
    <p:sldId id="267" r:id="rId13"/>
    <p:sldId id="269" r:id="rId14"/>
    <p:sldId id="270" r:id="rId15"/>
    <p:sldId id="257" r:id="rId16"/>
    <p:sldId id="258" r:id="rId17"/>
    <p:sldId id="295" r:id="rId18"/>
    <p:sldId id="271" r:id="rId19"/>
    <p:sldId id="297" r:id="rId20"/>
    <p:sldId id="298" r:id="rId21"/>
    <p:sldId id="277" r:id="rId22"/>
    <p:sldId id="286" r:id="rId23"/>
    <p:sldId id="288" r:id="rId24"/>
    <p:sldId id="28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0033CC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E53BAC-8C6E-4E8D-810C-D177AA52B2E0}" type="doc">
      <dgm:prSet loTypeId="urn:microsoft.com/office/officeart/2005/8/layout/hList1" loCatId="list" qsTypeId="urn:microsoft.com/office/officeart/2005/8/quickstyle/simple4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F0852B7B-8993-49B4-A528-ED4365EBDD70}">
      <dgm:prSet phldrT="[Text]"/>
      <dgm:spPr/>
      <dgm:t>
        <a:bodyPr/>
        <a:lstStyle/>
        <a:p>
          <a:r>
            <a:rPr lang="en-US" dirty="0" smtClean="0"/>
            <a:t>Maternal</a:t>
          </a:r>
          <a:endParaRPr lang="en-US" dirty="0"/>
        </a:p>
      </dgm:t>
    </dgm:pt>
    <dgm:pt modelId="{5EEE4636-19ED-432F-8325-7588C093BD80}" type="parTrans" cxnId="{56D6B4EE-FB54-4510-8C81-3F040D7C1718}">
      <dgm:prSet/>
      <dgm:spPr/>
      <dgm:t>
        <a:bodyPr/>
        <a:lstStyle/>
        <a:p>
          <a:endParaRPr lang="en-US"/>
        </a:p>
      </dgm:t>
    </dgm:pt>
    <dgm:pt modelId="{5B27E2C5-1ACD-4AD6-A020-E5E47D262223}" type="sibTrans" cxnId="{56D6B4EE-FB54-4510-8C81-3F040D7C1718}">
      <dgm:prSet/>
      <dgm:spPr/>
      <dgm:t>
        <a:bodyPr/>
        <a:lstStyle/>
        <a:p>
          <a:endParaRPr lang="en-US"/>
        </a:p>
      </dgm:t>
    </dgm:pt>
    <dgm:pt modelId="{61D035CC-E215-46C7-A21C-49151BAEE377}">
      <dgm:prSet phldrT="[Text]"/>
      <dgm:spPr/>
      <dgm:t>
        <a:bodyPr/>
        <a:lstStyle/>
        <a:p>
          <a:r>
            <a:rPr lang="en-US" dirty="0" smtClean="0"/>
            <a:t>Multiparty with pendulous abdomen </a:t>
          </a:r>
          <a:endParaRPr lang="en-US" dirty="0"/>
        </a:p>
      </dgm:t>
    </dgm:pt>
    <dgm:pt modelId="{EDFB66FC-5841-4EE6-BE1A-E2ADFA629D89}" type="parTrans" cxnId="{C0C1BB6E-CE4A-4EDB-BC36-85193C01895C}">
      <dgm:prSet/>
      <dgm:spPr/>
      <dgm:t>
        <a:bodyPr/>
        <a:lstStyle/>
        <a:p>
          <a:endParaRPr lang="en-US"/>
        </a:p>
      </dgm:t>
    </dgm:pt>
    <dgm:pt modelId="{140B58DA-0F02-4727-88AB-268B441A11DB}" type="sibTrans" cxnId="{C0C1BB6E-CE4A-4EDB-BC36-85193C01895C}">
      <dgm:prSet/>
      <dgm:spPr/>
      <dgm:t>
        <a:bodyPr/>
        <a:lstStyle/>
        <a:p>
          <a:endParaRPr lang="en-US"/>
        </a:p>
      </dgm:t>
    </dgm:pt>
    <dgm:pt modelId="{ED9B108B-13AD-4EB2-B56D-9AFF54138B57}">
      <dgm:prSet phldrT="[Text]"/>
      <dgm:spPr/>
      <dgm:t>
        <a:bodyPr/>
        <a:lstStyle/>
        <a:p>
          <a:r>
            <a:rPr lang="en-US" dirty="0" smtClean="0"/>
            <a:t>Contracted pelvis / CPD</a:t>
          </a:r>
          <a:endParaRPr lang="en-US" dirty="0"/>
        </a:p>
      </dgm:t>
    </dgm:pt>
    <dgm:pt modelId="{CE9712D5-EA6C-4532-B5A5-5ED102330A70}" type="parTrans" cxnId="{393FFF0C-F21A-431D-9775-CA9AF06A8A87}">
      <dgm:prSet/>
      <dgm:spPr/>
      <dgm:t>
        <a:bodyPr/>
        <a:lstStyle/>
        <a:p>
          <a:endParaRPr lang="en-US"/>
        </a:p>
      </dgm:t>
    </dgm:pt>
    <dgm:pt modelId="{90A0DA30-F009-406F-A801-1F19B1C50755}" type="sibTrans" cxnId="{393FFF0C-F21A-431D-9775-CA9AF06A8A87}">
      <dgm:prSet/>
      <dgm:spPr/>
      <dgm:t>
        <a:bodyPr/>
        <a:lstStyle/>
        <a:p>
          <a:endParaRPr lang="en-US"/>
        </a:p>
      </dgm:t>
    </dgm:pt>
    <dgm:pt modelId="{862034CC-A87B-4E76-9D7D-5B86451D69F1}">
      <dgm:prSet phldrT="[Text]"/>
      <dgm:spPr/>
      <dgm:t>
        <a:bodyPr/>
        <a:lstStyle/>
        <a:p>
          <a:r>
            <a:rPr lang="en-US" dirty="0" smtClean="0"/>
            <a:t>Fetal</a:t>
          </a:r>
          <a:endParaRPr lang="en-US" dirty="0"/>
        </a:p>
      </dgm:t>
    </dgm:pt>
    <dgm:pt modelId="{B2D38726-B2C0-4646-8186-F6756EB53D92}" type="parTrans" cxnId="{AC8A1C61-5964-49AA-BE72-5FDE10771CE3}">
      <dgm:prSet/>
      <dgm:spPr/>
      <dgm:t>
        <a:bodyPr/>
        <a:lstStyle/>
        <a:p>
          <a:endParaRPr lang="en-US"/>
        </a:p>
      </dgm:t>
    </dgm:pt>
    <dgm:pt modelId="{464EF31C-D607-4799-9068-00DC7AD05007}" type="sibTrans" cxnId="{AC8A1C61-5964-49AA-BE72-5FDE10771CE3}">
      <dgm:prSet/>
      <dgm:spPr/>
      <dgm:t>
        <a:bodyPr/>
        <a:lstStyle/>
        <a:p>
          <a:endParaRPr lang="en-US"/>
        </a:p>
      </dgm:t>
    </dgm:pt>
    <dgm:pt modelId="{A3B81405-AF63-4F81-B5B8-6F689997F782}">
      <dgm:prSet phldrT="[Text]"/>
      <dgm:spPr/>
      <dgm:t>
        <a:bodyPr/>
        <a:lstStyle/>
        <a:p>
          <a:r>
            <a:rPr lang="en-US" dirty="0" smtClean="0"/>
            <a:t>Congenital Malformation (anencephaly)</a:t>
          </a:r>
          <a:endParaRPr lang="en-US" dirty="0"/>
        </a:p>
      </dgm:t>
    </dgm:pt>
    <dgm:pt modelId="{13025A7E-4566-428D-B171-CC3964CE9107}" type="parTrans" cxnId="{718E5F7E-1242-468B-AFB7-11C37D47B597}">
      <dgm:prSet/>
      <dgm:spPr/>
      <dgm:t>
        <a:bodyPr/>
        <a:lstStyle/>
        <a:p>
          <a:endParaRPr lang="en-US"/>
        </a:p>
      </dgm:t>
    </dgm:pt>
    <dgm:pt modelId="{FA943D09-BDE2-40C8-8BC6-9171AB214FAD}" type="sibTrans" cxnId="{718E5F7E-1242-468B-AFB7-11C37D47B597}">
      <dgm:prSet/>
      <dgm:spPr/>
      <dgm:t>
        <a:bodyPr/>
        <a:lstStyle/>
        <a:p>
          <a:endParaRPr lang="en-US"/>
        </a:p>
      </dgm:t>
    </dgm:pt>
    <dgm:pt modelId="{5A0F5ABE-7D6E-4E90-8A55-D03D804597A3}">
      <dgm:prSet phldrT="[Text]"/>
      <dgm:spPr/>
      <dgm:t>
        <a:bodyPr/>
        <a:lstStyle/>
        <a:p>
          <a:r>
            <a:rPr lang="en-US" dirty="0" smtClean="0"/>
            <a:t>Several coils of umbilical cord around the neck</a:t>
          </a:r>
          <a:endParaRPr lang="en-US" dirty="0"/>
        </a:p>
      </dgm:t>
    </dgm:pt>
    <dgm:pt modelId="{25634D33-BA7D-43A9-85C7-7E8BEFCD0D57}" type="parTrans" cxnId="{7CD7559F-FEEF-4C73-81D6-9145B04F2F7B}">
      <dgm:prSet/>
      <dgm:spPr/>
      <dgm:t>
        <a:bodyPr/>
        <a:lstStyle/>
        <a:p>
          <a:endParaRPr lang="en-US"/>
        </a:p>
      </dgm:t>
    </dgm:pt>
    <dgm:pt modelId="{9B7A5133-97BB-4F66-8E11-C3C473AA25E5}" type="sibTrans" cxnId="{7CD7559F-FEEF-4C73-81D6-9145B04F2F7B}">
      <dgm:prSet/>
      <dgm:spPr/>
      <dgm:t>
        <a:bodyPr/>
        <a:lstStyle/>
        <a:p>
          <a:endParaRPr lang="en-US"/>
        </a:p>
      </dgm:t>
    </dgm:pt>
    <dgm:pt modelId="{E935357E-5E3A-4F43-AD60-0E71EEC2F099}">
      <dgm:prSet phldrT="[Text]"/>
      <dgm:spPr/>
      <dgm:t>
        <a:bodyPr/>
        <a:lstStyle/>
        <a:p>
          <a:r>
            <a:rPr lang="en-US" dirty="0" smtClean="0"/>
            <a:t>Lateral obliquity of fetus</a:t>
          </a:r>
          <a:endParaRPr lang="en-US" dirty="0"/>
        </a:p>
      </dgm:t>
    </dgm:pt>
    <dgm:pt modelId="{41526482-D1CB-4895-B553-E313C0DE3920}" type="parTrans" cxnId="{1DA7B741-16D5-41D4-80DD-AE3FCC61341B}">
      <dgm:prSet/>
      <dgm:spPr/>
      <dgm:t>
        <a:bodyPr/>
        <a:lstStyle/>
        <a:p>
          <a:endParaRPr lang="en-US"/>
        </a:p>
      </dgm:t>
    </dgm:pt>
    <dgm:pt modelId="{07D66A47-562A-4396-A9CB-F8054F4C9254}" type="sibTrans" cxnId="{1DA7B741-16D5-41D4-80DD-AE3FCC61341B}">
      <dgm:prSet/>
      <dgm:spPr/>
      <dgm:t>
        <a:bodyPr/>
        <a:lstStyle/>
        <a:p>
          <a:endParaRPr lang="en-US"/>
        </a:p>
      </dgm:t>
    </dgm:pt>
    <dgm:pt modelId="{59D116BB-4C3F-4BF8-8853-34804CC8E90F}">
      <dgm:prSet phldrT="[Text]"/>
      <dgm:spPr/>
      <dgm:t>
        <a:bodyPr/>
        <a:lstStyle/>
        <a:p>
          <a:r>
            <a:rPr lang="en-US" dirty="0" smtClean="0"/>
            <a:t>Flat pelvis</a:t>
          </a:r>
          <a:endParaRPr lang="en-US" dirty="0"/>
        </a:p>
      </dgm:t>
    </dgm:pt>
    <dgm:pt modelId="{1768E12B-B498-4A67-9D39-802D2D559BB8}" type="parTrans" cxnId="{6A912242-FD9E-4F5A-A0EF-B12FA98140BD}">
      <dgm:prSet/>
      <dgm:spPr/>
      <dgm:t>
        <a:bodyPr/>
        <a:lstStyle/>
        <a:p>
          <a:endParaRPr lang="en-US"/>
        </a:p>
      </dgm:t>
    </dgm:pt>
    <dgm:pt modelId="{EF60579C-0EC6-4ED1-88EA-1D7C88634148}" type="sibTrans" cxnId="{6A912242-FD9E-4F5A-A0EF-B12FA98140BD}">
      <dgm:prSet/>
      <dgm:spPr/>
      <dgm:t>
        <a:bodyPr/>
        <a:lstStyle/>
        <a:p>
          <a:endParaRPr lang="en-US"/>
        </a:p>
      </dgm:t>
    </dgm:pt>
    <dgm:pt modelId="{4649E341-9D2C-4B36-B40F-DEA086BE5E89}">
      <dgm:prSet phldrT="[Text]"/>
      <dgm:spPr/>
      <dgm:t>
        <a:bodyPr/>
        <a:lstStyle/>
        <a:p>
          <a:r>
            <a:rPr lang="en-US" dirty="0" smtClean="0"/>
            <a:t>Musculoskeletal abnormality (spasm/ shortening of extensor muscle of neck)</a:t>
          </a:r>
          <a:endParaRPr lang="en-US" dirty="0"/>
        </a:p>
      </dgm:t>
    </dgm:pt>
    <dgm:pt modelId="{2592A4BB-F1A9-4175-BF05-4F476EC79883}" type="parTrans" cxnId="{F5BEB11C-DA1D-4731-8903-E5BBF8378E5D}">
      <dgm:prSet/>
      <dgm:spPr/>
      <dgm:t>
        <a:bodyPr/>
        <a:lstStyle/>
        <a:p>
          <a:endParaRPr lang="en-US"/>
        </a:p>
      </dgm:t>
    </dgm:pt>
    <dgm:pt modelId="{CF7B94E2-BA32-48AE-8A78-79ED56D935BF}" type="sibTrans" cxnId="{F5BEB11C-DA1D-4731-8903-E5BBF8378E5D}">
      <dgm:prSet/>
      <dgm:spPr/>
      <dgm:t>
        <a:bodyPr/>
        <a:lstStyle/>
        <a:p>
          <a:endParaRPr lang="en-US"/>
        </a:p>
      </dgm:t>
    </dgm:pt>
    <dgm:pt modelId="{BD3DF075-6723-44A2-8825-A56AF85226B5}">
      <dgm:prSet phldrT="[Text]"/>
      <dgm:spPr/>
      <dgm:t>
        <a:bodyPr/>
        <a:lstStyle/>
        <a:p>
          <a:r>
            <a:rPr lang="en-US" dirty="0" smtClean="0"/>
            <a:t>Tumors around neck (congenital goiter)</a:t>
          </a:r>
          <a:endParaRPr lang="en-US" dirty="0"/>
        </a:p>
      </dgm:t>
    </dgm:pt>
    <dgm:pt modelId="{4B28663F-30E2-4FEB-998B-49681C0B8223}" type="parTrans" cxnId="{79ADADAF-A8CF-470B-BDFD-FD11098924E6}">
      <dgm:prSet/>
      <dgm:spPr/>
      <dgm:t>
        <a:bodyPr/>
        <a:lstStyle/>
        <a:p>
          <a:endParaRPr lang="en-US"/>
        </a:p>
      </dgm:t>
    </dgm:pt>
    <dgm:pt modelId="{3A6D81AE-4801-47CD-8DFB-AD69BC04B6A0}" type="sibTrans" cxnId="{79ADADAF-A8CF-470B-BDFD-FD11098924E6}">
      <dgm:prSet/>
      <dgm:spPr/>
      <dgm:t>
        <a:bodyPr/>
        <a:lstStyle/>
        <a:p>
          <a:endParaRPr lang="en-US"/>
        </a:p>
      </dgm:t>
    </dgm:pt>
    <dgm:pt modelId="{B1F66080-74C8-4732-B639-D678FE7ED3C7}">
      <dgm:prSet phldrT="[Text]"/>
      <dgm:spPr/>
      <dgm:t>
        <a:bodyPr/>
        <a:lstStyle/>
        <a:p>
          <a:r>
            <a:rPr lang="en-US" dirty="0" smtClean="0"/>
            <a:t>Pelvic </a:t>
          </a:r>
          <a:r>
            <a:rPr lang="en-US" dirty="0" err="1" smtClean="0"/>
            <a:t>tumours</a:t>
          </a:r>
          <a:r>
            <a:rPr lang="en-US" dirty="0" smtClean="0"/>
            <a:t> </a:t>
          </a:r>
          <a:endParaRPr lang="en-US" dirty="0"/>
        </a:p>
      </dgm:t>
    </dgm:pt>
    <dgm:pt modelId="{FFADB98A-8074-4AF2-926C-F7AE81FA67E4}" type="parTrans" cxnId="{5D221F0C-915C-4495-B1E3-893AABEEC43B}">
      <dgm:prSet/>
      <dgm:spPr/>
      <dgm:t>
        <a:bodyPr/>
        <a:lstStyle/>
        <a:p>
          <a:endParaRPr lang="en-US"/>
        </a:p>
      </dgm:t>
    </dgm:pt>
    <dgm:pt modelId="{81B0E177-0CCA-4185-AC51-74EA97EDC143}" type="sibTrans" cxnId="{5D221F0C-915C-4495-B1E3-893AABEEC43B}">
      <dgm:prSet/>
      <dgm:spPr/>
      <dgm:t>
        <a:bodyPr/>
        <a:lstStyle/>
        <a:p>
          <a:endParaRPr lang="en-US"/>
        </a:p>
      </dgm:t>
    </dgm:pt>
    <dgm:pt modelId="{6EC37745-FE40-45E9-87F8-A96B7600FEA4}" type="pres">
      <dgm:prSet presAssocID="{A4E53BAC-8C6E-4E8D-810C-D177AA52B2E0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81EBC32-362E-4C5F-B216-C6723BF09793}" type="pres">
      <dgm:prSet presAssocID="{F0852B7B-8993-49B4-A528-ED4365EBDD70}" presName="composite" presStyleCnt="0"/>
      <dgm:spPr/>
    </dgm:pt>
    <dgm:pt modelId="{A9E8C22A-73D8-4433-AB91-CF2B56219C58}" type="pres">
      <dgm:prSet presAssocID="{F0852B7B-8993-49B4-A528-ED4365EBDD7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703FA7-80E6-427F-841A-033EE75055F1}" type="pres">
      <dgm:prSet presAssocID="{F0852B7B-8993-49B4-A528-ED4365EBDD7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6455B7-073F-4570-A9E6-3962DFE39D8E}" type="pres">
      <dgm:prSet presAssocID="{5B27E2C5-1ACD-4AD6-A020-E5E47D262223}" presName="space" presStyleCnt="0"/>
      <dgm:spPr/>
    </dgm:pt>
    <dgm:pt modelId="{E93CC75C-FBF0-492B-8444-9DA8CC637D8F}" type="pres">
      <dgm:prSet presAssocID="{862034CC-A87B-4E76-9D7D-5B86451D69F1}" presName="composite" presStyleCnt="0"/>
      <dgm:spPr/>
    </dgm:pt>
    <dgm:pt modelId="{5007EE75-3551-4155-BF95-A76B66741C47}" type="pres">
      <dgm:prSet presAssocID="{862034CC-A87B-4E76-9D7D-5B86451D69F1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7309A4-C8A3-4521-A8C4-A216F8739074}" type="pres">
      <dgm:prSet presAssocID="{862034CC-A87B-4E76-9D7D-5B86451D69F1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A2A1E7F-C120-458E-889E-428B0BFBDACB}" type="presOf" srcId="{59D116BB-4C3F-4BF8-8853-34804CC8E90F}" destId="{B4703FA7-80E6-427F-841A-033EE75055F1}" srcOrd="0" destOrd="3" presId="urn:microsoft.com/office/officeart/2005/8/layout/hList1"/>
    <dgm:cxn modelId="{5D221F0C-915C-4495-B1E3-893AABEEC43B}" srcId="{F0852B7B-8993-49B4-A528-ED4365EBDD70}" destId="{B1F66080-74C8-4732-B639-D678FE7ED3C7}" srcOrd="4" destOrd="0" parTransId="{FFADB98A-8074-4AF2-926C-F7AE81FA67E4}" sibTransId="{81B0E177-0CCA-4185-AC51-74EA97EDC143}"/>
    <dgm:cxn modelId="{56D6B4EE-FB54-4510-8C81-3F040D7C1718}" srcId="{A4E53BAC-8C6E-4E8D-810C-D177AA52B2E0}" destId="{F0852B7B-8993-49B4-A528-ED4365EBDD70}" srcOrd="0" destOrd="0" parTransId="{5EEE4636-19ED-432F-8325-7588C093BD80}" sibTransId="{5B27E2C5-1ACD-4AD6-A020-E5E47D262223}"/>
    <dgm:cxn modelId="{426E65E8-2771-4799-BFC9-FA2D2CD1DFA8}" type="presOf" srcId="{61D035CC-E215-46C7-A21C-49151BAEE377}" destId="{B4703FA7-80E6-427F-841A-033EE75055F1}" srcOrd="0" destOrd="0" presId="urn:microsoft.com/office/officeart/2005/8/layout/hList1"/>
    <dgm:cxn modelId="{4EF36075-0CF0-4F13-90A8-EED86AAC645D}" type="presOf" srcId="{E935357E-5E3A-4F43-AD60-0E71EEC2F099}" destId="{B4703FA7-80E6-427F-841A-033EE75055F1}" srcOrd="0" destOrd="1" presId="urn:microsoft.com/office/officeart/2005/8/layout/hList1"/>
    <dgm:cxn modelId="{BB4AA0F2-2855-4943-838D-265FF989DC1B}" type="presOf" srcId="{862034CC-A87B-4E76-9D7D-5B86451D69F1}" destId="{5007EE75-3551-4155-BF95-A76B66741C47}" srcOrd="0" destOrd="0" presId="urn:microsoft.com/office/officeart/2005/8/layout/hList1"/>
    <dgm:cxn modelId="{7CD7559F-FEEF-4C73-81D6-9145B04F2F7B}" srcId="{862034CC-A87B-4E76-9D7D-5B86451D69F1}" destId="{5A0F5ABE-7D6E-4E90-8A55-D03D804597A3}" srcOrd="1" destOrd="0" parTransId="{25634D33-BA7D-43A9-85C7-7E8BEFCD0D57}" sibTransId="{9B7A5133-97BB-4F66-8E11-C3C473AA25E5}"/>
    <dgm:cxn modelId="{393FFF0C-F21A-431D-9775-CA9AF06A8A87}" srcId="{F0852B7B-8993-49B4-A528-ED4365EBDD70}" destId="{ED9B108B-13AD-4EB2-B56D-9AFF54138B57}" srcOrd="2" destOrd="0" parTransId="{CE9712D5-EA6C-4532-B5A5-5ED102330A70}" sibTransId="{90A0DA30-F009-406F-A801-1F19B1C50755}"/>
    <dgm:cxn modelId="{F5319904-0F8D-43CE-8C2A-A2B41E9B97FD}" type="presOf" srcId="{ED9B108B-13AD-4EB2-B56D-9AFF54138B57}" destId="{B4703FA7-80E6-427F-841A-033EE75055F1}" srcOrd="0" destOrd="2" presId="urn:microsoft.com/office/officeart/2005/8/layout/hList1"/>
    <dgm:cxn modelId="{79ADADAF-A8CF-470B-BDFD-FD11098924E6}" srcId="{862034CC-A87B-4E76-9D7D-5B86451D69F1}" destId="{BD3DF075-6723-44A2-8825-A56AF85226B5}" srcOrd="3" destOrd="0" parTransId="{4B28663F-30E2-4FEB-998B-49681C0B8223}" sibTransId="{3A6D81AE-4801-47CD-8DFB-AD69BC04B6A0}"/>
    <dgm:cxn modelId="{718E5F7E-1242-468B-AFB7-11C37D47B597}" srcId="{862034CC-A87B-4E76-9D7D-5B86451D69F1}" destId="{A3B81405-AF63-4F81-B5B8-6F689997F782}" srcOrd="0" destOrd="0" parTransId="{13025A7E-4566-428D-B171-CC3964CE9107}" sibTransId="{FA943D09-BDE2-40C8-8BC6-9171AB214FAD}"/>
    <dgm:cxn modelId="{CC8B3AC9-AF7E-4A24-B495-5698A0FA948F}" type="presOf" srcId="{F0852B7B-8993-49B4-A528-ED4365EBDD70}" destId="{A9E8C22A-73D8-4433-AB91-CF2B56219C58}" srcOrd="0" destOrd="0" presId="urn:microsoft.com/office/officeart/2005/8/layout/hList1"/>
    <dgm:cxn modelId="{BE471E56-04C0-4783-9AD2-F6A9B5323796}" type="presOf" srcId="{BD3DF075-6723-44A2-8825-A56AF85226B5}" destId="{A57309A4-C8A3-4521-A8C4-A216F8739074}" srcOrd="0" destOrd="3" presId="urn:microsoft.com/office/officeart/2005/8/layout/hList1"/>
    <dgm:cxn modelId="{FAB21006-E5DC-4CD4-8ED0-D8D269416857}" type="presOf" srcId="{5A0F5ABE-7D6E-4E90-8A55-D03D804597A3}" destId="{A57309A4-C8A3-4521-A8C4-A216F8739074}" srcOrd="0" destOrd="1" presId="urn:microsoft.com/office/officeart/2005/8/layout/hList1"/>
    <dgm:cxn modelId="{01D01550-0974-422E-AD42-1FE4252F5A59}" type="presOf" srcId="{A3B81405-AF63-4F81-B5B8-6F689997F782}" destId="{A57309A4-C8A3-4521-A8C4-A216F8739074}" srcOrd="0" destOrd="0" presId="urn:microsoft.com/office/officeart/2005/8/layout/hList1"/>
    <dgm:cxn modelId="{1DA7B741-16D5-41D4-80DD-AE3FCC61341B}" srcId="{F0852B7B-8993-49B4-A528-ED4365EBDD70}" destId="{E935357E-5E3A-4F43-AD60-0E71EEC2F099}" srcOrd="1" destOrd="0" parTransId="{41526482-D1CB-4895-B553-E313C0DE3920}" sibTransId="{07D66A47-562A-4396-A9CB-F8054F4C9254}"/>
    <dgm:cxn modelId="{F5BEB11C-DA1D-4731-8903-E5BBF8378E5D}" srcId="{862034CC-A87B-4E76-9D7D-5B86451D69F1}" destId="{4649E341-9D2C-4B36-B40F-DEA086BE5E89}" srcOrd="2" destOrd="0" parTransId="{2592A4BB-F1A9-4175-BF05-4F476EC79883}" sibTransId="{CF7B94E2-BA32-48AE-8A78-79ED56D935BF}"/>
    <dgm:cxn modelId="{AC8A1C61-5964-49AA-BE72-5FDE10771CE3}" srcId="{A4E53BAC-8C6E-4E8D-810C-D177AA52B2E0}" destId="{862034CC-A87B-4E76-9D7D-5B86451D69F1}" srcOrd="1" destOrd="0" parTransId="{B2D38726-B2C0-4646-8186-F6756EB53D92}" sibTransId="{464EF31C-D607-4799-9068-00DC7AD05007}"/>
    <dgm:cxn modelId="{0C585977-5A77-422D-8459-CB4E7909A586}" type="presOf" srcId="{A4E53BAC-8C6E-4E8D-810C-D177AA52B2E0}" destId="{6EC37745-FE40-45E9-87F8-A96B7600FEA4}" srcOrd="0" destOrd="0" presId="urn:microsoft.com/office/officeart/2005/8/layout/hList1"/>
    <dgm:cxn modelId="{6A912242-FD9E-4F5A-A0EF-B12FA98140BD}" srcId="{F0852B7B-8993-49B4-A528-ED4365EBDD70}" destId="{59D116BB-4C3F-4BF8-8853-34804CC8E90F}" srcOrd="3" destOrd="0" parTransId="{1768E12B-B498-4A67-9D39-802D2D559BB8}" sibTransId="{EF60579C-0EC6-4ED1-88EA-1D7C88634148}"/>
    <dgm:cxn modelId="{C0C1BB6E-CE4A-4EDB-BC36-85193C01895C}" srcId="{F0852B7B-8993-49B4-A528-ED4365EBDD70}" destId="{61D035CC-E215-46C7-A21C-49151BAEE377}" srcOrd="0" destOrd="0" parTransId="{EDFB66FC-5841-4EE6-BE1A-E2ADFA629D89}" sibTransId="{140B58DA-0F02-4727-88AB-268B441A11DB}"/>
    <dgm:cxn modelId="{549EF6C5-68E8-4BA1-A972-1570F5EB0649}" type="presOf" srcId="{4649E341-9D2C-4B36-B40F-DEA086BE5E89}" destId="{A57309A4-C8A3-4521-A8C4-A216F8739074}" srcOrd="0" destOrd="2" presId="urn:microsoft.com/office/officeart/2005/8/layout/hList1"/>
    <dgm:cxn modelId="{5FF6AA3B-CB3A-40AC-A54A-D074DDDEF145}" type="presOf" srcId="{B1F66080-74C8-4732-B639-D678FE7ED3C7}" destId="{B4703FA7-80E6-427F-841A-033EE75055F1}" srcOrd="0" destOrd="4" presId="urn:microsoft.com/office/officeart/2005/8/layout/hList1"/>
    <dgm:cxn modelId="{3E799BB3-1348-4BC2-AD54-4909A4BF68B6}" type="presParOf" srcId="{6EC37745-FE40-45E9-87F8-A96B7600FEA4}" destId="{781EBC32-362E-4C5F-B216-C6723BF09793}" srcOrd="0" destOrd="0" presId="urn:microsoft.com/office/officeart/2005/8/layout/hList1"/>
    <dgm:cxn modelId="{94EF655E-D211-43D7-91C1-06B3C5B2ECC3}" type="presParOf" srcId="{781EBC32-362E-4C5F-B216-C6723BF09793}" destId="{A9E8C22A-73D8-4433-AB91-CF2B56219C58}" srcOrd="0" destOrd="0" presId="urn:microsoft.com/office/officeart/2005/8/layout/hList1"/>
    <dgm:cxn modelId="{FB79CFFB-D927-4237-B91D-FC1B5B5F756C}" type="presParOf" srcId="{781EBC32-362E-4C5F-B216-C6723BF09793}" destId="{B4703FA7-80E6-427F-841A-033EE75055F1}" srcOrd="1" destOrd="0" presId="urn:microsoft.com/office/officeart/2005/8/layout/hList1"/>
    <dgm:cxn modelId="{DFEC6EFB-3E77-433C-A830-6B0A0C9E53CF}" type="presParOf" srcId="{6EC37745-FE40-45E9-87F8-A96B7600FEA4}" destId="{8E6455B7-073F-4570-A9E6-3962DFE39D8E}" srcOrd="1" destOrd="0" presId="urn:microsoft.com/office/officeart/2005/8/layout/hList1"/>
    <dgm:cxn modelId="{D991F8CA-315D-4FA8-8B1D-EBBACB30A996}" type="presParOf" srcId="{6EC37745-FE40-45E9-87F8-A96B7600FEA4}" destId="{E93CC75C-FBF0-492B-8444-9DA8CC637D8F}" srcOrd="2" destOrd="0" presId="urn:microsoft.com/office/officeart/2005/8/layout/hList1"/>
    <dgm:cxn modelId="{FD344E84-A602-4EB2-AE5C-8EEEE9D3486E}" type="presParOf" srcId="{E93CC75C-FBF0-492B-8444-9DA8CC637D8F}" destId="{5007EE75-3551-4155-BF95-A76B66741C47}" srcOrd="0" destOrd="0" presId="urn:microsoft.com/office/officeart/2005/8/layout/hList1"/>
    <dgm:cxn modelId="{13A2E17C-F984-4A76-93ED-95902B890880}" type="presParOf" srcId="{E93CC75C-FBF0-492B-8444-9DA8CC637D8F}" destId="{A57309A4-C8A3-4521-A8C4-A216F8739074}" srcOrd="1" destOrd="0" presId="urn:microsoft.com/office/officeart/2005/8/layout/h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8BDAF5-03D2-4D78-9DFE-E477FC9105DB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71BFFF-32D3-4D25-A523-8BBCDF2231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03EF8E-D9BD-4B2F-9B15-A85341D3E654}" type="slidenum">
              <a:rPr lang="en-MY" smtClean="0"/>
              <a:pPr/>
              <a:t>3</a:t>
            </a:fld>
            <a:endParaRPr lang="en-MY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4B984C-224C-4885-BA99-80BCB8865363}" type="datetimeFigureOut">
              <a:rPr lang="en-US" smtClean="0"/>
              <a:pPr/>
              <a:t>11/4/2023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DA8DD85A-CC59-45C8-8C78-7EB69A6C47E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Face presentation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B0F0"/>
                </a:solidFill>
              </a:rPr>
              <a:t>* </a:t>
            </a:r>
            <a:r>
              <a:rPr lang="en-US" sz="3200" b="1" dirty="0" smtClean="0">
                <a:solidFill>
                  <a:srgbClr val="00B0F0"/>
                </a:solidFill>
              </a:rPr>
              <a:t>Auscultation</a:t>
            </a:r>
            <a:r>
              <a:rPr lang="en-US" sz="3200" b="1" dirty="0" smtClean="0"/>
              <a:t> </a:t>
            </a:r>
          </a:p>
          <a:p>
            <a:pPr>
              <a:buNone/>
            </a:pPr>
            <a:r>
              <a:rPr lang="en-US" sz="3200" dirty="0" smtClean="0"/>
              <a:t>The FHS are heard below the umbilicus through the fetal chest wall in mento-anterior position.</a:t>
            </a:r>
          </a:p>
          <a:p>
            <a:pPr>
              <a:buNone/>
            </a:pPr>
            <a:r>
              <a:rPr lang="en-US" sz="3200" dirty="0" smtClean="0">
                <a:solidFill>
                  <a:srgbClr val="00B0F0"/>
                </a:solidFill>
              </a:rPr>
              <a:t>Ultrasound or X-ray:</a:t>
            </a:r>
            <a:r>
              <a:rPr lang="en-US" sz="3200" dirty="0" smtClean="0"/>
              <a:t> 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confirms the diagnosis and may identify associated </a:t>
            </a:r>
            <a:r>
              <a:rPr lang="en-US" sz="3200" dirty="0" err="1" smtClean="0"/>
              <a:t>foetal</a:t>
            </a:r>
            <a:r>
              <a:rPr lang="en-US" sz="3200" dirty="0" smtClean="0"/>
              <a:t> anomalies as anencephaly.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5602" name="Picture 2" descr="On abdominal palpation&#10;&#10;#&#10;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759826" cy="624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On vaginal examination&#10;• The presenting part is high, soft and irregular. When the&#10;cervix is sufficiently dilated, the orb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75982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674" name="Picture 2" descr="Mechanism of left mentoanterior&#10;position&#10;• The lie is longitudinal&#10;• The attitude is one of extension of head and back&#10;• T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75982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698" name="Picture 2" descr="Mechanism cont…&#10;• Extension: descent takes place with increasing extension.&#10;The mentum becomes the leading part.&#10;• Intern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914400" y="228600"/>
            <a:ext cx="77724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Mechanism cont…&#10;• Extension: descent takes place with increasing extension.&#10;The mentum becomes the leading part.&#10;• Interna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Mechanism cont…&#10;&#10;#&#10;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81000"/>
            <a:ext cx="9144000" cy="7391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8914" name="Picture 2" descr="Birth of the head&#10;&#10;#&#10;&#10; 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228600"/>
            <a:ext cx="8988426" cy="6629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22" name="Picture 2" descr="Mechanism cont…&#10;• Internal rotation of the shoulders: the shoulders enter the&#10;pelvis in the left oblique diameter and the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-152400"/>
            <a:ext cx="8988426" cy="701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33CC"/>
                </a:solidFill>
              </a:rPr>
              <a:t>MENTO ANTERIOR</a:t>
            </a:r>
            <a:r>
              <a:rPr lang="en-US" dirty="0" smtClean="0">
                <a:solidFill>
                  <a:srgbClr val="0033CC"/>
                </a:solidFill>
              </a:rPr>
              <a:t/>
            </a:r>
            <a:br>
              <a:rPr lang="en-US" dirty="0" smtClean="0">
                <a:solidFill>
                  <a:srgbClr val="0033CC"/>
                </a:solidFill>
              </a:rPr>
            </a:b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80010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u="sng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VAGINAL DELIVERY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First stage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In uncomplicated cases, a wait and watch policy is adopted. Labor is conducted in the </a:t>
            </a:r>
            <a:r>
              <a:rPr lang="en-US" sz="28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usual procedure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00B0F0"/>
                </a:solidFill>
                <a:latin typeface="Calibri" pitchFamily="34" charset="0"/>
                <a:cs typeface="Calibri" pitchFamily="34" charset="0"/>
              </a:rPr>
              <a:t>Second stage</a:t>
            </a:r>
          </a:p>
          <a:p>
            <a:r>
              <a:rPr lang="en-US" sz="2800" dirty="0" smtClean="0">
                <a:latin typeface="Calibri" pitchFamily="34" charset="0"/>
                <a:cs typeface="Calibri" pitchFamily="34" charset="0"/>
              </a:rPr>
              <a:t>Wait for spontaneous delivery to occur. Perineum should be protected with liberal </a:t>
            </a:r>
            <a:r>
              <a:rPr lang="en-US" sz="2800" dirty="0" err="1" smtClean="0">
                <a:latin typeface="Calibri" pitchFamily="34" charset="0"/>
                <a:cs typeface="Calibri" pitchFamily="34" charset="0"/>
              </a:rPr>
              <a:t>mediolateral</a:t>
            </a:r>
            <a:r>
              <a:rPr lang="en-US" sz="2800" dirty="0" smtClean="0">
                <a:latin typeface="Calibri" pitchFamily="34" charset="0"/>
                <a:cs typeface="Calibri" pitchFamily="34" charset="0"/>
              </a:rPr>
              <a:t> episiotomy. 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 case of delay, forceps delivery is done</a:t>
            </a:r>
            <a:r>
              <a:rPr lang="en-US" sz="28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Define face presentation </a:t>
            </a:r>
          </a:p>
          <a:p>
            <a:r>
              <a:rPr lang="en-US" dirty="0" smtClean="0"/>
              <a:t>Understand the incidence rate </a:t>
            </a:r>
          </a:p>
          <a:p>
            <a:r>
              <a:rPr lang="en-US" dirty="0" smtClean="0"/>
              <a:t>Analyze the etiology  of face  presentation </a:t>
            </a:r>
          </a:p>
          <a:p>
            <a:r>
              <a:rPr lang="en-US" dirty="0" smtClean="0"/>
              <a:t>Understand the various  positions </a:t>
            </a:r>
          </a:p>
          <a:p>
            <a:r>
              <a:rPr lang="en-US" dirty="0" smtClean="0"/>
              <a:t>Describe the  various diagnostic methods </a:t>
            </a:r>
          </a:p>
          <a:p>
            <a:r>
              <a:rPr lang="en-US" dirty="0" smtClean="0"/>
              <a:t>Describe the mechanism of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Understand the management of </a:t>
            </a:r>
            <a:r>
              <a:rPr lang="en-US" dirty="0" err="1" smtClean="0"/>
              <a:t>labour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Recall the  prognosis and complications of brow presentation 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                  PROGNOSIS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sz="2800" b="1" u="sng" dirty="0" smtClean="0">
                <a:solidFill>
                  <a:srgbClr val="FF0000"/>
                </a:solidFill>
              </a:rPr>
              <a:t>MATERNAL</a:t>
            </a:r>
            <a:endParaRPr lang="en-US" sz="2800" u="sng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</a:rPr>
              <a:t>LMA/RMA risk not much increased. </a:t>
            </a:r>
            <a:r>
              <a:rPr lang="en-US" sz="2800" dirty="0" smtClean="0">
                <a:solidFill>
                  <a:srgbClr val="C00000"/>
                </a:solidFill>
                <a:latin typeface="Calibri" pitchFamily="34" charset="0"/>
              </a:rPr>
              <a:t>Increased morbidity  due to operative  delivery a</a:t>
            </a:r>
            <a:r>
              <a:rPr lang="en-US" sz="2800" dirty="0" smtClean="0">
                <a:latin typeface="Calibri" pitchFamily="34" charset="0"/>
              </a:rPr>
              <a:t>nd  manipulation .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Calibri" pitchFamily="34" charset="0"/>
              </a:rPr>
              <a:t>LMP-neglected cases leading to obstructed cases leading to obstructed labour and ruptured uterus.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6866" name="Picture 2" descr="First stage&#10;• Routine observations of maternal and fetal conditions.&#10;&#10;• Immediately following rupture of the membranes, a 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988425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                  Prognosis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LMA/RMA risk not much increased. </a:t>
            </a:r>
            <a:r>
              <a:rPr lang="en-US" sz="2800" dirty="0" smtClean="0">
                <a:solidFill>
                  <a:srgbClr val="C00000"/>
                </a:solidFill>
              </a:rPr>
              <a:t>Increased morbidity  due to operative  delivery a</a:t>
            </a:r>
            <a:r>
              <a:rPr lang="en-US" sz="2800" dirty="0" smtClean="0"/>
              <a:t>nd  manipulation .</a:t>
            </a:r>
          </a:p>
          <a:p>
            <a:r>
              <a:rPr lang="en-US" sz="2800" dirty="0" smtClean="0"/>
              <a:t>LMP-neglected cases leading to obstructed cases leading to obstructed labour and ruptured uterus.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Complications </a:t>
            </a:r>
          </a:p>
          <a:p>
            <a:r>
              <a:rPr lang="en-US" sz="2800" dirty="0" smtClean="0"/>
              <a:t>Cord prolapse</a:t>
            </a:r>
          </a:p>
          <a:p>
            <a:r>
              <a:rPr lang="en-US" sz="2800" dirty="0" smtClean="0"/>
              <a:t>Increased operative delivery</a:t>
            </a:r>
          </a:p>
          <a:p>
            <a:r>
              <a:rPr lang="en-US" sz="2800" dirty="0" smtClean="0"/>
              <a:t>Cerebral congestion due to poor venous return from the head and neck.</a:t>
            </a:r>
          </a:p>
          <a:p>
            <a:r>
              <a:rPr lang="en-US" sz="2800" dirty="0" smtClean="0"/>
              <a:t>Neonatal infections due to bacterial contamination in the vagina.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PPH due to atonic uterus and trauma following delivery.</a:t>
            </a:r>
          </a:p>
          <a:p>
            <a:r>
              <a:rPr lang="en-US" sz="2800" dirty="0" smtClean="0"/>
              <a:t>Perineal damage.</a:t>
            </a:r>
          </a:p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Nursing management </a:t>
            </a:r>
          </a:p>
          <a:p>
            <a:r>
              <a:rPr lang="en-US" sz="2800" dirty="0" smtClean="0"/>
              <a:t>Nursing assessment should include client history ,prenatal diagnosis of any anomalies, multiple gestation </a:t>
            </a:r>
          </a:p>
          <a:p>
            <a:r>
              <a:rPr lang="en-US" sz="2800" dirty="0" smtClean="0"/>
              <a:t>GA documented and verified</a:t>
            </a:r>
          </a:p>
          <a:p>
            <a:r>
              <a:rPr lang="en-US" sz="2800" dirty="0" smtClean="0"/>
              <a:t>Auscultation to assess the fetal wellbeing </a:t>
            </a:r>
          </a:p>
          <a:p>
            <a:r>
              <a:rPr lang="en-US" sz="2800" dirty="0" smtClean="0"/>
              <a:t>Continuously monitor the  labour progress ,fetal wellbeing ,maternal pain and coping behaviors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Provide  </a:t>
            </a:r>
            <a:r>
              <a:rPr lang="en-US" sz="24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explanation  to the client and support persons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regarding the plan of care ,reason for augmentation and expectation regarding face or brow  presentation particularly fetal appearance.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Offering </a:t>
            </a:r>
            <a:r>
              <a:rPr lang="en-US" sz="2400" dirty="0" smtClean="0">
                <a:solidFill>
                  <a:srgbClr val="FF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reassurance and maintaining  </a:t>
            </a:r>
            <a:r>
              <a:rPr lang="en-US" sz="2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 vigilant  presence.</a:t>
            </a:r>
          </a:p>
          <a:p>
            <a:pPr>
              <a:lnSpc>
                <a:spcPct val="150000"/>
              </a:lnSpc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Face Presentation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 fontScale="40000" lnSpcReduction="20000"/>
          </a:bodyPr>
          <a:lstStyle/>
          <a:p>
            <a:pPr>
              <a:lnSpc>
                <a:spcPct val="170000"/>
              </a:lnSpc>
              <a:buFontTx/>
              <a:buNone/>
            </a:pPr>
            <a:r>
              <a:rPr lang="en-US" sz="6200" dirty="0" smtClean="0">
                <a:latin typeface="Arial" charset="0"/>
              </a:rPr>
              <a:t>This is a cephalic presentation where the attitude  is one of the complete  extension  ,presenting  part  is the face  and denominator  is the  chin  or   </a:t>
            </a:r>
            <a:r>
              <a:rPr lang="en-US" sz="6200" dirty="0" err="1" smtClean="0">
                <a:latin typeface="Arial" charset="0"/>
              </a:rPr>
              <a:t>mentum</a:t>
            </a:r>
            <a:r>
              <a:rPr lang="en-US" sz="6200" dirty="0" smtClean="0">
                <a:latin typeface="Arial" charset="0"/>
              </a:rPr>
              <a:t>.</a:t>
            </a:r>
          </a:p>
          <a:p>
            <a:pPr>
              <a:lnSpc>
                <a:spcPct val="170000"/>
              </a:lnSpc>
            </a:pPr>
            <a:r>
              <a:rPr lang="en-US" sz="6200" b="1" dirty="0" smtClean="0"/>
              <a:t>AETIOLOGY</a:t>
            </a:r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</a:pPr>
            <a:endParaRPr lang="en-US" sz="4000" dirty="0" smtClean="0"/>
          </a:p>
          <a:p>
            <a:pPr>
              <a:lnSpc>
                <a:spcPct val="80000"/>
              </a:lnSpc>
              <a:buNone/>
            </a:pPr>
            <a:endParaRPr lang="en-US" sz="4000" dirty="0" smtClean="0"/>
          </a:p>
          <a:p>
            <a:r>
              <a:rPr lang="en-US" dirty="0" smtClean="0"/>
              <a:t>,pr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457200" y="3886200"/>
          <a:ext cx="8229600" cy="264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sz="3200" dirty="0" smtClean="0">
                <a:solidFill>
                  <a:srgbClr val="FF0000"/>
                </a:solidFill>
              </a:rPr>
              <a:t>Incidence</a:t>
            </a:r>
            <a:r>
              <a:rPr lang="en-US" sz="3200" dirty="0" smtClean="0"/>
              <a:t> rate 1 in 500 births.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33CC"/>
                </a:solidFill>
              </a:rPr>
              <a:t>Face presentation present during pregnancy is rare </a:t>
            </a:r>
            <a:r>
              <a:rPr lang="en-US" sz="3200" dirty="0" smtClean="0"/>
              <a:t>while that developing  after  </a:t>
            </a:r>
            <a:r>
              <a:rPr lang="en-US" sz="3200" b="1" dirty="0" smtClean="0">
                <a:solidFill>
                  <a:srgbClr val="FF0000"/>
                </a:solidFill>
              </a:rPr>
              <a:t>the onset of labour (secondary )is common</a:t>
            </a:r>
            <a:r>
              <a:rPr lang="en-US" sz="3200" dirty="0" smtClean="0"/>
              <a:t>.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 It occurs more frequently in </a:t>
            </a:r>
            <a:r>
              <a:rPr lang="en-US" sz="3200" b="1" dirty="0" smtClean="0">
                <a:solidFill>
                  <a:srgbClr val="C00000"/>
                </a:solidFill>
              </a:rPr>
              <a:t>multipara.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2" name="Picture 2" descr="Six positions in face presentation&#10;• Right mentoposterior&#10;• Left mentoposterior&#10;• Right mentolateral&#10;• Left mentolateral&#10;•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228600"/>
            <a:ext cx="9144000" cy="7086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sz="3600" b="1" dirty="0" smtClean="0">
              <a:solidFill>
                <a:srgbClr val="FF33CC"/>
              </a:solidFill>
            </a:endParaRPr>
          </a:p>
          <a:p>
            <a:endParaRPr lang="en-US" sz="3600" b="1" dirty="0" smtClean="0">
              <a:solidFill>
                <a:srgbClr val="FF33CC"/>
              </a:solidFill>
            </a:endParaRPr>
          </a:p>
          <a:p>
            <a:r>
              <a:rPr lang="en-US" sz="3600" b="1" dirty="0" smtClean="0">
                <a:solidFill>
                  <a:srgbClr val="FF33CC"/>
                </a:solidFill>
              </a:rPr>
              <a:t>Commonest position is LMA</a:t>
            </a:r>
            <a:endParaRPr lang="en-US" sz="3600" b="1" dirty="0">
              <a:solidFill>
                <a:srgbClr val="FF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1295400" y="5029200"/>
            <a:ext cx="5867400" cy="522288"/>
          </a:xfrm>
        </p:spPr>
        <p:txBody>
          <a:bodyPr/>
          <a:lstStyle/>
          <a:p>
            <a:pPr algn="ctr">
              <a:defRPr/>
            </a:pPr>
            <a:r>
              <a:rPr lang="en-US" dirty="0" smtClean="0"/>
              <a:t>Face presentation </a:t>
            </a:r>
            <a:endParaRPr lang="ar-SA" dirty="0"/>
          </a:p>
        </p:txBody>
      </p:sp>
      <p:sp>
        <p:nvSpPr>
          <p:cNvPr id="25603" name="عنصر نائب للنص 5"/>
          <p:cNvSpPr>
            <a:spLocks noGrp="1"/>
          </p:cNvSpPr>
          <p:nvPr>
            <p:ph type="body" sz="half" idx="2"/>
          </p:nvPr>
        </p:nvSpPr>
        <p:spPr>
          <a:xfrm>
            <a:off x="381000" y="5532438"/>
            <a:ext cx="5867400" cy="768350"/>
          </a:xfrm>
        </p:spPr>
        <p:txBody>
          <a:bodyPr/>
          <a:lstStyle/>
          <a:p>
            <a:endParaRPr lang="ar-SA" smtClean="0"/>
          </a:p>
        </p:txBody>
      </p:sp>
      <p:pic>
        <p:nvPicPr>
          <p:cNvPr id="54274" name="Picture 2" descr="Image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782" r="1782"/>
          <a:stretch>
            <a:fillRect/>
          </a:stretch>
        </p:blipFill>
        <p:spPr>
          <a:xfrm>
            <a:off x="0" y="228600"/>
            <a:ext cx="8915400" cy="6629400"/>
          </a:xfrm>
          <a:ln w="228600" cap="sq" cmpd="thickThin">
            <a:solidFill>
              <a:srgbClr val="000000"/>
            </a:solidFill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1506" name="Picture 2" descr="Denominator and presenting diameter&#10;• The denominator is the mentum&#10;• The presenting diameters are the submentobregmatic (..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574" y="0"/>
            <a:ext cx="8988426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</a:t>
            </a:r>
            <a:r>
              <a:rPr lang="en-US" b="1" dirty="0" smtClean="0">
                <a:solidFill>
                  <a:srgbClr val="C00000"/>
                </a:solidFill>
              </a:rPr>
              <a:t>Diagnosis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371600"/>
            <a:ext cx="77724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="1" dirty="0" smtClean="0">
                <a:solidFill>
                  <a:srgbClr val="FF0000"/>
                </a:solidFill>
              </a:rPr>
              <a:t>During pregnancy (difficult)</a:t>
            </a:r>
            <a:endParaRPr lang="en-US" sz="2800" b="1" dirty="0" smtClean="0"/>
          </a:p>
          <a:p>
            <a:pPr>
              <a:buNone/>
            </a:pPr>
            <a:r>
              <a:rPr lang="en-US" sz="2800" b="1" dirty="0" smtClean="0">
                <a:solidFill>
                  <a:srgbClr val="00B0F0"/>
                </a:solidFill>
              </a:rPr>
              <a:t>Inspection</a:t>
            </a:r>
            <a:r>
              <a:rPr lang="en-US" sz="2800" b="1" dirty="0" smtClean="0"/>
              <a:t> </a:t>
            </a:r>
            <a:r>
              <a:rPr lang="en-US" sz="2800" dirty="0" smtClean="0"/>
              <a:t>–</a:t>
            </a:r>
            <a:r>
              <a:rPr lang="en-US" sz="3200" dirty="0" smtClean="0"/>
              <a:t>because of S shaped spine </a:t>
            </a:r>
            <a:r>
              <a:rPr lang="en-US" sz="3200" dirty="0" smtClean="0">
                <a:solidFill>
                  <a:srgbClr val="92D050"/>
                </a:solidFill>
              </a:rPr>
              <a:t>there is no visible bulging  of the flanks.</a:t>
            </a:r>
          </a:p>
          <a:p>
            <a:pPr>
              <a:buNone/>
            </a:pPr>
            <a:r>
              <a:rPr lang="en-US" sz="3200" b="1" dirty="0" smtClean="0"/>
              <a:t>  </a:t>
            </a:r>
            <a:r>
              <a:rPr lang="en-US" sz="3200" b="1" dirty="0" smtClean="0">
                <a:solidFill>
                  <a:srgbClr val="00B0F0"/>
                </a:solidFill>
              </a:rPr>
              <a:t>Palpation </a:t>
            </a:r>
            <a:r>
              <a:rPr lang="en-US" sz="3200" dirty="0" smtClean="0"/>
              <a:t>–</a:t>
            </a:r>
            <a:r>
              <a:rPr lang="en-US" sz="3200" dirty="0" smtClean="0">
                <a:solidFill>
                  <a:srgbClr val="FF0000"/>
                </a:solidFill>
              </a:rPr>
              <a:t>back i</a:t>
            </a:r>
            <a:r>
              <a:rPr lang="en-US" sz="3200" dirty="0" smtClean="0"/>
              <a:t>s on the flank. The back is difficult to feel.</a:t>
            </a:r>
          </a:p>
          <a:p>
            <a:pPr>
              <a:buNone/>
            </a:pPr>
            <a:r>
              <a:rPr lang="en-US" sz="3200" dirty="0" smtClean="0"/>
              <a:t> * </a:t>
            </a:r>
            <a:r>
              <a:rPr lang="en-US" sz="3200" dirty="0" smtClean="0">
                <a:solidFill>
                  <a:srgbClr val="FFC000"/>
                </a:solidFill>
              </a:rPr>
              <a:t>The limbs are felt more prominent </a:t>
            </a:r>
            <a:r>
              <a:rPr lang="en-US" sz="3200" dirty="0" smtClean="0"/>
              <a:t>in </a:t>
            </a:r>
            <a:r>
              <a:rPr lang="en-US" sz="3200" dirty="0" err="1" smtClean="0"/>
              <a:t>mento</a:t>
            </a:r>
            <a:r>
              <a:rPr lang="en-US" sz="3200" dirty="0" smtClean="0"/>
              <a:t>-anterior position.</a:t>
            </a:r>
          </a:p>
          <a:p>
            <a:pPr>
              <a:buNone/>
            </a:pPr>
            <a:r>
              <a:rPr lang="en-US" sz="3200" dirty="0" smtClean="0"/>
              <a:t> </a:t>
            </a:r>
            <a:r>
              <a:rPr lang="en-US" sz="3200" b="1" dirty="0" smtClean="0">
                <a:solidFill>
                  <a:srgbClr val="00B0F0"/>
                </a:solidFill>
              </a:rPr>
              <a:t>Pelvic grip: </a:t>
            </a:r>
            <a:r>
              <a:rPr lang="en-US" sz="3200" dirty="0" smtClean="0"/>
              <a:t>the occiput is at a higher level than the sinciput.</a:t>
            </a:r>
          </a:p>
          <a:p>
            <a:pPr>
              <a:buFont typeface="Arial" charset="0"/>
              <a:buChar char="•"/>
            </a:pPr>
            <a:r>
              <a:rPr lang="en-US" sz="3200" dirty="0" smtClean="0"/>
              <a:t>Head seems big  and </a:t>
            </a:r>
            <a:r>
              <a:rPr lang="en-US" sz="3200" b="1" dirty="0" smtClean="0">
                <a:solidFill>
                  <a:srgbClr val="FF0000"/>
                </a:solidFill>
              </a:rPr>
              <a:t>not engaged.</a:t>
            </a:r>
          </a:p>
          <a:p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321</TotalTime>
  <Words>511</Words>
  <Application>Microsoft Office PowerPoint</Application>
  <PresentationFormat>On-screen Show (4:3)</PresentationFormat>
  <Paragraphs>82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Equity</vt:lpstr>
      <vt:lpstr>Face presentation </vt:lpstr>
      <vt:lpstr>Slide 2</vt:lpstr>
      <vt:lpstr>Face Presentation</vt:lpstr>
      <vt:lpstr>Slide 4</vt:lpstr>
      <vt:lpstr>Slide 5</vt:lpstr>
      <vt:lpstr>Slide 6</vt:lpstr>
      <vt:lpstr>Face presentation </vt:lpstr>
      <vt:lpstr>Slide 8</vt:lpstr>
      <vt:lpstr>           Diagnosis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MENTO ANTERIOR </vt:lpstr>
      <vt:lpstr>                  PROGNOSIS </vt:lpstr>
      <vt:lpstr>Slide 21</vt:lpstr>
      <vt:lpstr>                  Prognosis 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Face presentation </dc:title>
  <dc:creator>ccc</dc:creator>
  <cp:lastModifiedBy>ccc</cp:lastModifiedBy>
  <cp:revision>17</cp:revision>
  <dcterms:created xsi:type="dcterms:W3CDTF">2016-04-21T10:02:51Z</dcterms:created>
  <dcterms:modified xsi:type="dcterms:W3CDTF">2023-11-04T10:34:33Z</dcterms:modified>
</cp:coreProperties>
</file>