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6" r:id="rId2"/>
    <p:sldId id="259" r:id="rId3"/>
    <p:sldId id="258" r:id="rId4"/>
    <p:sldId id="290" r:id="rId5"/>
    <p:sldId id="291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70" r:id="rId14"/>
    <p:sldId id="271" r:id="rId15"/>
    <p:sldId id="267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77" r:id="rId24"/>
    <p:sldId id="283" r:id="rId25"/>
    <p:sldId id="282" r:id="rId26"/>
    <p:sldId id="280" r:id="rId27"/>
    <p:sldId id="281" r:id="rId28"/>
    <p:sldId id="268" r:id="rId29"/>
    <p:sldId id="284" r:id="rId30"/>
    <p:sldId id="285" r:id="rId31"/>
    <p:sldId id="286" r:id="rId32"/>
    <p:sldId id="287" r:id="rId33"/>
    <p:sldId id="288" r:id="rId34"/>
    <p:sldId id="289" r:id="rId35"/>
    <p:sldId id="263" r:id="rId36"/>
    <p:sldId id="25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4671" autoAdjust="0"/>
  </p:normalViewPr>
  <p:slideViewPr>
    <p:cSldViewPr>
      <p:cViewPr varScale="1">
        <p:scale>
          <a:sx n="78" d="100"/>
          <a:sy n="78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E6CA3-2BBB-4ED6-B442-0F639E63AB4E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F07FB-3358-402C-85C8-96C76057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4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07FB-3358-402C-85C8-96C76057B4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8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F07FB-3358-402C-85C8-96C76057B4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7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C37DEA-8D29-4A83-84D6-91954BBE5A48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DD7EF2-528F-4362-A1BF-336E1E68FB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diatric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ath\Desktop\FBlive\brightflowerswelcome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62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1" dirty="0">
                <a:solidFill>
                  <a:srgbClr val="C00000"/>
                </a:solidFill>
              </a:rPr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91400" cy="4419599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B050"/>
                </a:solidFill>
                <a:latin typeface="Agency FB" pitchFamily="34" charset="0"/>
              </a:rPr>
              <a:t>SOME BEHAVIORAL PROBLEMS ARE SPECIFIC TO PARTICULAR AGE GROUP.  SO ACCORDING TO AGE IT IS DIVIDED IN TO 3 GROUPS.</a:t>
            </a:r>
          </a:p>
          <a:p>
            <a:pPr marL="0" indent="0" algn="just">
              <a:buNone/>
            </a:pPr>
            <a:endParaRPr lang="en-US" b="1" dirty="0">
              <a:solidFill>
                <a:srgbClr val="00B050"/>
              </a:solidFill>
              <a:latin typeface="Agency FB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latin typeface="Agency FB" pitchFamily="34" charset="0"/>
              </a:rPr>
              <a:t>BEHAVIOURAL PROBLEMS OF INFANCY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latin typeface="Agency FB" pitchFamily="34" charset="0"/>
              </a:rPr>
              <a:t>BEHAVIOURAL PROBLEMS OF CHILDHOOD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latin typeface="Agency FB" pitchFamily="34" charset="0"/>
              </a:rPr>
              <a:t>BEHAVIOURAL PROBLEMS OF ADOLESCENCE</a:t>
            </a:r>
          </a:p>
          <a:p>
            <a:pPr marL="0" indent="0" algn="just">
              <a:buNone/>
            </a:pPr>
            <a:endParaRPr lang="en-US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7601"/>
            <a:ext cx="2233612" cy="1553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7600"/>
            <a:ext cx="2133600" cy="167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4577599"/>
            <a:ext cx="2343150" cy="16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7582"/>
            <a:ext cx="7772399" cy="1202485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b="1" dirty="0">
                <a:solidFill>
                  <a:srgbClr val="C00000"/>
                </a:solidFill>
              </a:rPr>
              <a:t>BEHAVIOURAL PROBLEMS OF INFANCY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71184"/>
            <a:ext cx="6019799" cy="3443816"/>
          </a:xfrm>
        </p:spPr>
      </p:pic>
    </p:spTree>
    <p:extLst>
      <p:ext uri="{BB962C8B-B14F-4D97-AF65-F5344CB8AC3E}">
        <p14:creationId xmlns:p14="http://schemas.microsoft.com/office/powerpoint/2010/main" val="14633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Agency FB" pitchFamily="34" charset="0"/>
              </a:rPr>
              <a:t>RESISTANCE TO FEEDING OR IMPAIRED APPETITE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21407"/>
            <a:ext cx="3886200" cy="35173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INFANT MAY REFUSE NEW FOODS DUE TO DISLIKE OF TASTE OR DUE TO SEPARATION ANXIETY FROM MOTHER.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AVOID SEPARATION OF PARENTS, CHANGE OF FOOD ITEMS, PROVIDE TENDER LOVING CARE</a:t>
            </a:r>
          </a:p>
          <a:p>
            <a:pPr marL="0" indent="0" algn="just">
              <a:buNone/>
            </a:pPr>
            <a:endParaRPr lang="en-US" b="1" dirty="0">
              <a:latin typeface="Agency FB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343275" cy="3810000"/>
          </a:xfrm>
        </p:spPr>
      </p:pic>
    </p:spTree>
    <p:extLst>
      <p:ext uri="{BB962C8B-B14F-4D97-AF65-F5344CB8AC3E}">
        <p14:creationId xmlns:p14="http://schemas.microsoft.com/office/powerpoint/2010/main" val="39643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2. ABDOMINAL COLIC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90600" y="2121407"/>
            <a:ext cx="4572000" cy="36027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en-US" b="1" dirty="0">
              <a:latin typeface="Agency FB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IS A CONDITION CHARACTERIZED BY INTENSE CRAMPING OR COLICKY PAIN, WHICH MAY BE ACCOMPANIED BY NAUSEA AND VOMITING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PLACE BABY ON UPRIGHT POSITION, BURPING, FREQUENT FEEDING,ANTISPASMODIC DRUGS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02" y="2119313"/>
            <a:ext cx="2382298" cy="3605212"/>
          </a:xfrm>
        </p:spPr>
      </p:pic>
    </p:spTree>
    <p:extLst>
      <p:ext uri="{BB962C8B-B14F-4D97-AF65-F5344CB8AC3E}">
        <p14:creationId xmlns:p14="http://schemas.microsoft.com/office/powerpoint/2010/main" val="13265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17582"/>
            <a:ext cx="7391400" cy="120248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3. SEPARATION ANXIETY (STRANGER ANXIETY)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362199"/>
            <a:ext cx="4267200" cy="336194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>
                <a:latin typeface="Agency FB" pitchFamily="34" charset="0"/>
              </a:rPr>
              <a:t>IT IS THE </a:t>
            </a:r>
            <a:r>
              <a:rPr lang="en-US" b="1" dirty="0">
                <a:latin typeface="Agency FB" pitchFamily="34" charset="0"/>
              </a:rPr>
              <a:t>NORMAL FEAR EXPRESSED BY INFANTS WHEN REMOVED FROM THEIR MOTHERS OR APPROACHED BY STRANGERS.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MAY CONTINUE UP TO 13-15 MONTHS OF AGE.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GRADUAL APPROACH AND LOVING CONCERN OF THE STRANGER.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743200" cy="3581400"/>
          </a:xfrm>
        </p:spPr>
      </p:pic>
    </p:spTree>
    <p:extLst>
      <p:ext uri="{BB962C8B-B14F-4D97-AF65-F5344CB8AC3E}">
        <p14:creationId xmlns:p14="http://schemas.microsoft.com/office/powerpoint/2010/main" val="8121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2"/>
            <a:ext cx="7543799" cy="19256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B.  BEHAVIOURAL PROBLEMS OF CHILDHOOD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667000"/>
            <a:ext cx="4876801" cy="3352800"/>
          </a:xfrm>
        </p:spPr>
      </p:pic>
    </p:spTree>
    <p:extLst>
      <p:ext uri="{BB962C8B-B14F-4D97-AF65-F5344CB8AC3E}">
        <p14:creationId xmlns:p14="http://schemas.microsoft.com/office/powerpoint/2010/main" val="3667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1. TEMPER TANTRUMS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2362199"/>
            <a:ext cx="4267200" cy="342900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IS A SUDDEN OUTBURST OR VIOLENT DISPLAY OF ANGER.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USUALLY PRESENT IN BOYS AND SINGLE CHILD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PROFESSIONAL HELP FROM CGC, CALM &amp; LOVING APPROACH OF PARENTS, PHYSICAL ACTIVITIES FOR DIVERSION, PROTECT FROM SELF INJURY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0" y="2514600"/>
            <a:ext cx="2927350" cy="3505200"/>
          </a:xfrm>
        </p:spPr>
      </p:pic>
    </p:spTree>
    <p:extLst>
      <p:ext uri="{BB962C8B-B14F-4D97-AF65-F5344CB8AC3E}">
        <p14:creationId xmlns:p14="http://schemas.microsoft.com/office/powerpoint/2010/main" val="32722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2. BREATH-HOLDING SPELL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81200"/>
            <a:ext cx="4191000" cy="4114799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IS OBSERVED IN RESPONSE TO ANGER AND FRUSTRATION.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FOUND WITH VIOLENT CRYING,HYPERVENTILATION AND SUDDEN CESSATION OF BREATHING, CYANOSIS  RIGIDITY, AND SLOW HR.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OCCURS BETWEEN 6 MONTHS TO 5 YEARS OF AGE.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PUNISHMENT IS NOT APPROPRIATE,  IDENTIFICATION &amp;CORRECTION OF REASONS ARE ESSENTIAL APPROACH.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gency FB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57400"/>
            <a:ext cx="2971799" cy="3733800"/>
          </a:xfrm>
        </p:spPr>
      </p:pic>
    </p:spTree>
    <p:extLst>
      <p:ext uri="{BB962C8B-B14F-4D97-AF65-F5344CB8AC3E}">
        <p14:creationId xmlns:p14="http://schemas.microsoft.com/office/powerpoint/2010/main" val="22777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3. THUMB SUCKING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05000"/>
            <a:ext cx="51054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HABIT DISORDER DUE TO FEELING OF INSECURITY AND POOR BREASTFEEDING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BEYOND 4 YEARS LEADS TO GI INFECTIONS, THUMB DEFORMITY, MALALIGNMENT OF TEETH AND SPEECH DIFFICULTIES (D&amp;T)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AFTER 7-8 YEARS INDICATES SIGNS OF STRESS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KEEP HANDS BUSY BY DISTRACTION, SHOULD NOT SCOLD THE CHILD, FOLLOW HYGIENIC MEASURES, CONSULTATION WITH DENTIST &amp; SPEECH THERAPIST</a:t>
            </a:r>
          </a:p>
          <a:p>
            <a:endParaRPr lang="en-US" b="1" dirty="0">
              <a:latin typeface="Arial Narrow" pitchFamily="34" charset="0"/>
            </a:endParaRPr>
          </a:p>
          <a:p>
            <a:endParaRPr lang="en-US" b="1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1"/>
            <a:ext cx="2133600" cy="4038599"/>
          </a:xfrm>
        </p:spPr>
      </p:pic>
    </p:spTree>
    <p:extLst>
      <p:ext uri="{BB962C8B-B14F-4D97-AF65-F5344CB8AC3E}">
        <p14:creationId xmlns:p14="http://schemas.microsoft.com/office/powerpoint/2010/main" val="24478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4. NAIL BITING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2209800"/>
            <a:ext cx="4953000" cy="388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IS A SIGN OF TENSION, INSECURITY AND SELF PUNISHMENT OR MAY OCCUR AS IMITATING THE PARENT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FOUND IN SCHOOL AGE BEYOND 4 YEARS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IDENTIFY THE CAUSE WITH THE HELP OF A CLINICAL PSYCHOLOGIST, AVOID PUNISHMENT, KEEP CHILD’S HAND BUSY,DEVELOP SELF CONFIDENCE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atin typeface="Agency FB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1905000"/>
            <a:ext cx="2184400" cy="3962400"/>
          </a:xfrm>
        </p:spPr>
      </p:pic>
    </p:spTree>
    <p:extLst>
      <p:ext uri="{BB962C8B-B14F-4D97-AF65-F5344CB8AC3E}">
        <p14:creationId xmlns:p14="http://schemas.microsoft.com/office/powerpoint/2010/main" val="32278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248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5. ENURESIS OR BED WETTING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8800"/>
            <a:ext cx="5105400" cy="389534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REPITITIVE INVOLUNTARY PASSGE OF URINE AT INAPPROPRIATE PLACE BEYOND THE AGE OF 4-5 YEARS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CAUSES ARE SMALL BLADDE CAPACITY, INAPPROPRIATE TOILET TRAINING AND DEEP SLEEP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MANAGEMENT DEPENDS ON CAUSE.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ORGANIC CAUSES ARE MANAGED WITH SPECIFIC TREATMENT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NON-ORGANIC CAUSES TO BE MANAGED WITH EMOTIONAL SUPPORT &amp; ENVIRONMENT MODIFICATION</a:t>
            </a:r>
          </a:p>
          <a:p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2362200" cy="3886200"/>
          </a:xfrm>
        </p:spPr>
      </p:pic>
    </p:spTree>
    <p:extLst>
      <p:ext uri="{BB962C8B-B14F-4D97-AF65-F5344CB8AC3E}">
        <p14:creationId xmlns:p14="http://schemas.microsoft.com/office/powerpoint/2010/main" val="3656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6. ENCOPRESIS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5334000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IS THE PASSAGE OF FECES INTO INAPPROPRIATE PLACES AFTER THE AGE OF 5 YEARS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CAUSED BY EMOTIONAL DISTURBANCES DUE TO STRESS, ANXIETY AND ANGER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MANAGEMENT IS BY PARENTAL SUPPORT, REASSUARANCE, COUNSELLING, TOILET </a:t>
            </a:r>
            <a:r>
              <a:rPr lang="en-US" b="1" dirty="0" err="1">
                <a:latin typeface="Agency FB" pitchFamily="34" charset="0"/>
              </a:rPr>
              <a:t>TRAINING,etc</a:t>
            </a:r>
            <a:endParaRPr lang="en-US" b="1" dirty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latin typeface="Agency FB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3600"/>
            <a:ext cx="1905000" cy="3733800"/>
          </a:xfrm>
        </p:spPr>
      </p:pic>
    </p:spTree>
    <p:extLst>
      <p:ext uri="{BB962C8B-B14F-4D97-AF65-F5344CB8AC3E}">
        <p14:creationId xmlns:p14="http://schemas.microsoft.com/office/powerpoint/2010/main" val="15104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7. GEOPHAGIA OR PICA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2209800"/>
            <a:ext cx="5105400" cy="38099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IT IS A HABIT DISORDER OF EATING NON-EDIBLE SUBSTANCES  LIKE CLAY, PAINT, CHALK, PENCIL, </a:t>
            </a:r>
            <a:r>
              <a:rPr lang="en-US" sz="2200" b="1" dirty="0" err="1">
                <a:latin typeface="Agency FB" pitchFamily="34" charset="0"/>
              </a:rPr>
              <a:t>etc</a:t>
            </a:r>
            <a:endParaRPr lang="en-US" sz="2200" b="1" dirty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IT IS NORMAL UP TO THE AGE OF 2 YEARS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CAUSED BY PARENTAL NEGLECT, POOR SOCIOECONOMIC STATUS, POOR ATTENTION OF CAREGIVERS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MANAGEMENT IS DONE WITH PSYCHOTHERAPY OF PARENTS AND THE CHILD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9800"/>
            <a:ext cx="2209800" cy="3505200"/>
          </a:xfrm>
        </p:spPr>
      </p:pic>
    </p:spTree>
    <p:extLst>
      <p:ext uri="{BB962C8B-B14F-4D97-AF65-F5344CB8AC3E}">
        <p14:creationId xmlns:p14="http://schemas.microsoft.com/office/powerpoint/2010/main" val="41693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8. TICS OR HABIT SPASM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2438399"/>
            <a:ext cx="5029200" cy="328574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TICS ARE SUDDEN,  ABNORMAL,  REPITITIVE, RAPID, PURPOSELESS AND INVOLUNTARY MOVEMENTS MUSCLES LIKE EYE BLINKING, TONGUE PROTRUSION, etc.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IT IS DUE TO GENETIC DISORDER WITH ONSET AT 11 YEARS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MANAGEMENT IS BY BEHAVIOR THERAPY, DRUG THERAPY AND COUNSELLING</a:t>
            </a:r>
          </a:p>
          <a:p>
            <a:pPr algn="just">
              <a:buFont typeface="Wingdings" pitchFamily="2" charset="2"/>
              <a:buChar char="Ø"/>
            </a:pPr>
            <a:endParaRPr lang="en-US" sz="2200" b="1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3600"/>
            <a:ext cx="2133600" cy="3605212"/>
          </a:xfrm>
        </p:spPr>
      </p:pic>
    </p:spTree>
    <p:extLst>
      <p:ext uri="{BB962C8B-B14F-4D97-AF65-F5344CB8AC3E}">
        <p14:creationId xmlns:p14="http://schemas.microsoft.com/office/powerpoint/2010/main" val="13206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9. SPEECH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828800"/>
            <a:ext cx="4495800" cy="4343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C00000"/>
                </a:solidFill>
                <a:latin typeface="Agency FB" pitchFamily="34" charset="0"/>
              </a:rPr>
              <a:t>IT INCLUDES,</a:t>
            </a:r>
          </a:p>
          <a:p>
            <a:pP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B050"/>
                </a:solidFill>
                <a:latin typeface="Agency FB" pitchFamily="34" charset="0"/>
              </a:rPr>
              <a:t>STUTTERING OR STAMMERING </a:t>
            </a:r>
            <a:r>
              <a:rPr lang="en-US" sz="4600" b="1" dirty="0">
                <a:latin typeface="Agency FB" pitchFamily="34" charset="0"/>
              </a:rPr>
              <a:t>(INTERRUPTION IN THE FLOW OF SPEECH)</a:t>
            </a:r>
          </a:p>
          <a:p>
            <a:pP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B050"/>
                </a:solidFill>
                <a:latin typeface="Agency FB" pitchFamily="34" charset="0"/>
              </a:rPr>
              <a:t>CLUTTERING </a:t>
            </a:r>
            <a:r>
              <a:rPr lang="en-US" sz="4600" b="1" dirty="0">
                <a:latin typeface="Agency FB" pitchFamily="34" charset="0"/>
              </a:rPr>
              <a:t>(UNCLEAR AND HURRIED SPEECH)</a:t>
            </a:r>
          </a:p>
          <a:p>
            <a:pP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B050"/>
                </a:solidFill>
                <a:latin typeface="Agency FB" pitchFamily="34" charset="0"/>
              </a:rPr>
              <a:t>DELAYED SPEECH</a:t>
            </a:r>
            <a:r>
              <a:rPr lang="en-US" sz="4600" b="1" dirty="0">
                <a:latin typeface="Agency FB" pitchFamily="34" charset="0"/>
              </a:rPr>
              <a:t> BEYOND 3 YEARS CAN BE CONSIDERED AS ORGANIC CAUSES LIKE MR AND AUTISM</a:t>
            </a:r>
          </a:p>
          <a:p>
            <a:pPr>
              <a:buFont typeface="Wingdings" pitchFamily="2" charset="2"/>
              <a:buChar char="Ø"/>
            </a:pPr>
            <a:r>
              <a:rPr lang="en-US" sz="4600" b="1" dirty="0">
                <a:solidFill>
                  <a:srgbClr val="00B050"/>
                </a:solidFill>
                <a:latin typeface="Agency FB" pitchFamily="34" charset="0"/>
              </a:rPr>
              <a:t>DYSLALIA</a:t>
            </a:r>
            <a:r>
              <a:rPr lang="en-US" sz="4600" b="1" dirty="0">
                <a:latin typeface="Agency FB" pitchFamily="34" charset="0"/>
              </a:rPr>
              <a:t> MEANS DIFFICULTY IN ARTICULATION  DUE TO ABNORMLITIES OF TEETH, JAW OR PALATE</a:t>
            </a:r>
          </a:p>
          <a:p>
            <a:pPr>
              <a:buFont typeface="Wingdings" pitchFamily="2" charset="2"/>
              <a:buChar char="Ø"/>
            </a:pPr>
            <a:r>
              <a:rPr lang="en-US" sz="4600" b="1" dirty="0">
                <a:latin typeface="Agency FB" pitchFamily="34" charset="0"/>
              </a:rPr>
              <a:t>MANAGEMENT IS BY CORRECTION OF DEPRIVATION, MODIFICATION OF FAMILY ENVIRONMENT  AND COUNSELLING</a:t>
            </a:r>
          </a:p>
          <a:p>
            <a:pPr>
              <a:buFont typeface="Wingdings" pitchFamily="2" charset="2"/>
              <a:buChar char="Ø"/>
            </a:pPr>
            <a:endParaRPr lang="en-US" sz="4600" b="1" dirty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4600" b="1" dirty="0">
              <a:latin typeface="Agency FB" pitchFamily="34" charset="0"/>
            </a:endParaRPr>
          </a:p>
          <a:p>
            <a:pPr marL="0" indent="0">
              <a:buNone/>
            </a:pPr>
            <a:endParaRPr lang="en-US" sz="4600" b="1" dirty="0">
              <a:latin typeface="Agency FB" pitchFamily="34" charset="0"/>
            </a:endParaRPr>
          </a:p>
          <a:p>
            <a:pPr marL="0" indent="0">
              <a:buNone/>
            </a:pPr>
            <a:endParaRPr lang="en-US" sz="4600" b="1" dirty="0">
              <a:latin typeface="Agency FB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2895600" cy="3962400"/>
          </a:xfrm>
        </p:spPr>
      </p:pic>
    </p:spTree>
    <p:extLst>
      <p:ext uri="{BB962C8B-B14F-4D97-AF65-F5344CB8AC3E}">
        <p14:creationId xmlns:p14="http://schemas.microsoft.com/office/powerpoint/2010/main" val="19934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10. SLEEP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828800"/>
            <a:ext cx="4645152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gency FB" pitchFamily="34" charset="0"/>
              </a:rPr>
              <a:t>IT INCLUDES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  <a:latin typeface="Agency FB" pitchFamily="34" charset="0"/>
              </a:rPr>
              <a:t>DIFFICULTY TO FALL ASLEEP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  <a:latin typeface="Agency FB" pitchFamily="34" charset="0"/>
              </a:rPr>
              <a:t>NIGHT MARES </a:t>
            </a:r>
            <a:r>
              <a:rPr lang="en-US" sz="2000" b="1" dirty="0">
                <a:latin typeface="Agency FB" pitchFamily="34" charset="0"/>
              </a:rPr>
              <a:t>(BAD DREAMS)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  <a:latin typeface="Agency FB" pitchFamily="34" charset="0"/>
              </a:rPr>
              <a:t>NIGHT TERRORS </a:t>
            </a:r>
            <a:r>
              <a:rPr lang="en-US" sz="2000" b="1" dirty="0">
                <a:latin typeface="Agency FB" pitchFamily="34" charset="0"/>
              </a:rPr>
              <a:t>(SCREAMING DURING SLEEP)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  <a:latin typeface="Agency FB" pitchFamily="34" charset="0"/>
              </a:rPr>
              <a:t>SOMNAMBULISM</a:t>
            </a:r>
            <a:r>
              <a:rPr lang="en-US" sz="2000" b="1" dirty="0">
                <a:latin typeface="Agency FB" pitchFamily="34" charset="0"/>
              </a:rPr>
              <a:t> (SLEEP WALKING)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  <a:latin typeface="Agency FB" pitchFamily="34" charset="0"/>
              </a:rPr>
              <a:t>SOMILILOQUY </a:t>
            </a:r>
            <a:r>
              <a:rPr lang="en-US" sz="2000" b="1" dirty="0">
                <a:latin typeface="Agency FB" pitchFamily="34" charset="0"/>
              </a:rPr>
              <a:t>(SLEEP TALKING)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  <a:latin typeface="Agency FB" pitchFamily="34" charset="0"/>
              </a:rPr>
              <a:t>BRUXISM</a:t>
            </a:r>
            <a:r>
              <a:rPr lang="en-US" sz="2000" b="1" dirty="0">
                <a:latin typeface="Agency FB" pitchFamily="34" charset="0"/>
              </a:rPr>
              <a:t> ( TEETH GRINDING DURING SLEEP)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latin typeface="Agency FB" pitchFamily="34" charset="0"/>
              </a:rPr>
              <a:t>COMMON IN CHILDREN WITH ANXIETY, TENSION AND OVERACTIVITY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latin typeface="Agency FB" pitchFamily="34" charset="0"/>
              </a:rPr>
              <a:t>MANAGEMENT IS BY LIGHT DIET IN DINNER,PLEASANT STORIES AT BED TIME, DOORS AND WINDOWS TO BE KEPT CLOSED,SPECIFIC DRUG THERAPY AND PSYCHOTHERAPY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05000"/>
            <a:ext cx="2362200" cy="4114800"/>
          </a:xfrm>
        </p:spPr>
      </p:pic>
    </p:spTree>
    <p:extLst>
      <p:ext uri="{BB962C8B-B14F-4D97-AF65-F5344CB8AC3E}">
        <p14:creationId xmlns:p14="http://schemas.microsoft.com/office/powerpoint/2010/main" val="275141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11. ATTENTION DEFICIT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121406"/>
            <a:ext cx="4876800" cy="397459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THESE ARE LEARNING DISBILITIES RELATED TO CNS DYSFUNCTION OR HYPERACTIVITY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CHILD WILL MANIFEST WITH READING DISABILITY, IMPAIRED MEMORY, POOR SPEECH DEVELOPMENT, OVERACTIVE  AND INATTENTIVE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MANAGEMENT INCLUDES BEHAVIOR MODIFICATION, COUNSELING, GUIDANCE OF PARENTS,AND DRUG THERAPY TO TREAT CNS DYSFUNCTION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0"/>
            <a:ext cx="2438399" cy="3276600"/>
          </a:xfrm>
        </p:spPr>
      </p:pic>
    </p:spTree>
    <p:extLst>
      <p:ext uri="{BB962C8B-B14F-4D97-AF65-F5344CB8AC3E}">
        <p14:creationId xmlns:p14="http://schemas.microsoft.com/office/powerpoint/2010/main" val="26848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12. SCHOOL PHOBIA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121406"/>
            <a:ext cx="4648200" cy="405079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IS THE ABNORMAL FEAR OF GOING TO SCHOOL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CAUSES INCLUDES ANXIETY OF MATERNAL SEPARATION, OVER PROTECTIVE MOTHER,TEASING BY OTHER STUDENTS, FEAR OF EXAMS AND TEACHERS, </a:t>
            </a:r>
            <a:r>
              <a:rPr lang="en-US" b="1" dirty="0" err="1">
                <a:latin typeface="Agency FB" pitchFamily="34" charset="0"/>
              </a:rPr>
              <a:t>etc</a:t>
            </a:r>
            <a:endParaRPr lang="en-US" b="1" dirty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CAN BE MANAGED BY HABIT FORMATION, PLAT SESSION, RECREATIONAL ACTIVITIES AT SCHOOL, AND FAMILY COUNSELLING TO RESOLVE ANXIETY OF MATERNAL SEPARATION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atin typeface="Agency FB" pitchFamily="34" charset="0"/>
            </a:endParaRPr>
          </a:p>
          <a:p>
            <a:endParaRPr lang="en-US" b="1" dirty="0">
              <a:latin typeface="Arial Narrow" pitchFamily="34" charset="0"/>
            </a:endParaRPr>
          </a:p>
          <a:p>
            <a:endParaRPr lang="en-US" b="1" dirty="0">
              <a:latin typeface="Arial Narrow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86000"/>
            <a:ext cx="2590800" cy="3421856"/>
          </a:xfrm>
        </p:spPr>
      </p:pic>
    </p:spTree>
    <p:extLst>
      <p:ext uri="{BB962C8B-B14F-4D97-AF65-F5344CB8AC3E}">
        <p14:creationId xmlns:p14="http://schemas.microsoft.com/office/powerpoint/2010/main" val="3352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17582"/>
            <a:ext cx="7620000" cy="16208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C.  BEHAVIOURAL PROBLEMS OF ADOLESCENCE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90800"/>
            <a:ext cx="5486400" cy="3429000"/>
          </a:xfrm>
        </p:spPr>
      </p:pic>
    </p:spTree>
    <p:extLst>
      <p:ext uri="{BB962C8B-B14F-4D97-AF65-F5344CB8AC3E}">
        <p14:creationId xmlns:p14="http://schemas.microsoft.com/office/powerpoint/2010/main" val="27755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1. MASTURBATION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5105400" cy="39623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IT IS THE GENITAL STIMULATION BY HANDLING THE GENITALS GIVES PLEASURE TO THE CHILDREN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BOYS ARE MOSTLY ENGAGE WITH THIS PRACTICE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IT IS DUE TO ANXIETY AND SEXUAL EXCITEMENT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IN PUBESCENT PERIOD IT HAS A ROLE IN PHYSICAL AND EMOTIONAL DEVELOPMENT AND ALSO HELPS IN TENSION RELIEF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>
                <a:latin typeface="Agency FB" pitchFamily="34" charset="0"/>
              </a:rPr>
              <a:t>IN EXCESSIVE MASTURBATION CHILD NEEDS SPECIAL ATTENTION, RECREATION AND DIVERSION, SEX EDUCATION AND COUNSELING</a:t>
            </a:r>
          </a:p>
          <a:p>
            <a:pPr>
              <a:buFont typeface="Wingdings" pitchFamily="2" charset="2"/>
              <a:buChar char="Ø"/>
            </a:pPr>
            <a:endParaRPr lang="en-US" sz="2200" b="1" dirty="0">
              <a:latin typeface="Agency FB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>
              <a:latin typeface="Agency FB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2590800" cy="3200400"/>
          </a:xfrm>
        </p:spPr>
      </p:pic>
    </p:spTree>
    <p:extLst>
      <p:ext uri="{BB962C8B-B14F-4D97-AF65-F5344CB8AC3E}">
        <p14:creationId xmlns:p14="http://schemas.microsoft.com/office/powerpoint/2010/main" val="32367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619999" cy="1447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COMMON BEHAVIOURAL AND SOCIAL DISORDERS IN CHILDREN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2819400"/>
            <a:ext cx="3733800" cy="3124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  <a:latin typeface="Agency FB" pitchFamily="34" charset="0"/>
              </a:rPr>
              <a:t>BY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Mrs. AKHILA.C.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 (M.Sc. CHILD HEALTH NURSING)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ASSISTANT PROFESSOR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JUBILEE MISSION COLLEGE OF NURSING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Agency FB" pitchFamily="34" charset="0"/>
              </a:rPr>
              <a:t>THRISSUR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8" y="2362200"/>
            <a:ext cx="368238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2. JUVENILE DELIQUENCY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752600"/>
            <a:ext cx="5029200" cy="42672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MEANS INDULGENCE IN AN OFFENCE BY A  CHILD IN THE FORM OF PURPOSEFUL AND UNLAWFUL CTIVITIES DONE HABITUALLY AND REPEATEDLY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THE MAIN CAUSES ARE POOR ECONOMY, LACK DISCIPLINE, INFLUENCE OF MASS MEDIA, LACK EDUCATION AND LIFE STYLES, etc.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DELIQUENT CHILDREN NEEDS SYMPATHETIC ATTITUDE WITH NECESSARY GUIDANCE, COUNSELING FOR MODIFICATION OF BEHAVIOR, HEALTHY RELATIONSHIP, PROVIDING EDUCATIONAL OPPORTUNITIES AND FULLFILLMENT OF BASIC NEED, etc.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gency FB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91" y="3733800"/>
            <a:ext cx="2283402" cy="2286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90" y="1600200"/>
            <a:ext cx="2313709" cy="21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3. SUBSTANCE ABUSE OR DRUG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121406"/>
            <a:ext cx="5029200" cy="405079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IS THE REPEATED INTAKE OF HABIT FORMING SUBSTANCES OR DRUGS LIKE TOBACOO, ALCOHOL, SLEEPING PILLS, COCAINE, CHARAS, GANJA, etc.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IS A THREATENING SOCIAL PROBLEMS OF SCHOOL GOING AND ADOLESCENCE AGE GROUP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REASONS INCLUDES POOR PARENTAL GUIDANCE, LACK OF EDUCATION, GANG ACTIVITIES, DISTURBED FAMILY, AND LACK OF RECRETION, etc.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MANAGEMENT IS BY PSYCHOTHERAPY, DEADDICTION SERVICES, REHABILITATION, PUBLIC AWARENESS, HEALTH EDUCATIONBAND PROPER GIDANCE, etc.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atin typeface="Agency FB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2209800" cy="3581400"/>
          </a:xfrm>
        </p:spPr>
      </p:pic>
    </p:spTree>
    <p:extLst>
      <p:ext uri="{BB962C8B-B14F-4D97-AF65-F5344CB8AC3E}">
        <p14:creationId xmlns:p14="http://schemas.microsoft.com/office/powerpoint/2010/main" val="21220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gency FB" pitchFamily="34" charset="0"/>
              </a:rPr>
              <a:t>4. ANOREXIA NERVOSA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828800"/>
            <a:ext cx="4953000" cy="441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IT IS AN EATING DISORDER FOUND AS REFUSAL OF FOOD TO MAINTAIN NORMAL BODY WEIGHT BY REDUCING FOOD INTAKE ESPECIALLY FATS ANS CARBOHYDRTES 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MOST OFTEN IN ADOLESCENT GIRLS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THERE IS NO SPECIFIC ORGANIC CAUSE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MANAGEMENT INCLUDES PSYCHOTHERAPY, BEHAVIOR MODIFICATION, NUTRITIONAL REHABILITATION, ANTIDEPRESSANT DRUGS AND COUNSELLING, etc.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2667000" cy="3733800"/>
          </a:xfrm>
        </p:spPr>
      </p:pic>
    </p:spTree>
    <p:extLst>
      <p:ext uri="{BB962C8B-B14F-4D97-AF65-F5344CB8AC3E}">
        <p14:creationId xmlns:p14="http://schemas.microsoft.com/office/powerpoint/2010/main" val="3057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NURSING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286000"/>
            <a:ext cx="5715000" cy="39624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ASSESSMENT OF PROBLEMS OF THE CHILD.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INFORMING THE PARENTS AND MAKING THEM AWARE.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 ASSISTING PARENTS, TEACHERS AND FAMILY MEMBERS. 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PROVIDE COUNSRLING SERVICES.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ENCOURAGING CHILD FOR BEHAVIOUR MODIFICATION.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PARTICIPATING IN MANAGEMENT AS A MEMBER OF HEALTH TEAM AND ORGANIZING CGC.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REFERRING THE CHILDREN TO BETTER HEALTH CARE FACILITIES, SOCIAL WELFARE AND SUPPORT AGENCIES.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57400"/>
            <a:ext cx="1752600" cy="3467100"/>
          </a:xfrm>
        </p:spPr>
      </p:pic>
    </p:spTree>
    <p:extLst>
      <p:ext uri="{BB962C8B-B14F-4D97-AF65-F5344CB8AC3E}">
        <p14:creationId xmlns:p14="http://schemas.microsoft.com/office/powerpoint/2010/main" val="41534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0ABC1-B98A-DB52-7B4B-4C4FC667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REFERENCES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4CF64-C12F-5918-0CFE-4E6F0AED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703" y="1788161"/>
            <a:ext cx="6965245" cy="4252256"/>
          </a:xfrm>
        </p:spPr>
        <p:txBody>
          <a:bodyPr>
            <a:normAutofit fontScale="92500" lnSpcReduction="10000"/>
          </a:bodyPr>
          <a:lstStyle/>
          <a:p>
            <a:pPr marL="139700" algn="just">
              <a:spcBef>
                <a:spcPts val="1220"/>
              </a:spcBef>
              <a:spcAft>
                <a:spcPts val="0"/>
              </a:spcAft>
            </a:pPr>
            <a:r>
              <a:rPr lang="en-US" sz="1900" b="1" u="heavy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BOOK</a:t>
            </a:r>
            <a:r>
              <a:rPr lang="en-US" sz="1900" b="1" u="heavy" spc="-2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u="heavy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REFERENCES</a:t>
            </a:r>
          </a:p>
          <a:p>
            <a:pPr marL="0" indent="0" algn="just">
              <a:spcBef>
                <a:spcPts val="1220"/>
              </a:spcBef>
              <a:spcAft>
                <a:spcPts val="0"/>
              </a:spcAft>
              <a:buNone/>
            </a:pPr>
            <a:r>
              <a:rPr lang="en-US" sz="1900" b="1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“Dorothy</a:t>
            </a:r>
            <a:r>
              <a:rPr lang="en-US" sz="1900" spc="-4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R.</a:t>
            </a:r>
            <a:r>
              <a:rPr lang="en-US" sz="1900" spc="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Marlow,</a:t>
            </a:r>
            <a:r>
              <a:rPr lang="en-US" sz="1900" spc="3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Barbara</a:t>
            </a:r>
            <a:r>
              <a:rPr lang="en-US" sz="1900" spc="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900" spc="-2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Redding</a:t>
            </a:r>
            <a:r>
              <a:rPr lang="en-US" sz="1900" spc="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900" spc="28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” Textbook</a:t>
            </a:r>
            <a:r>
              <a:rPr lang="en-US" sz="1900" spc="-4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of</a:t>
            </a:r>
            <a:r>
              <a:rPr lang="en-US" sz="1900" spc="-3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paediatrics</a:t>
            </a:r>
            <a:r>
              <a:rPr lang="en-US" sz="1900" spc="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nursing,” 6</a:t>
            </a:r>
            <a:r>
              <a:rPr lang="en-US" sz="1900" baseline="300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edition;</a:t>
            </a:r>
            <a:r>
              <a:rPr lang="en-US" sz="1900" spc="-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Sounder’s</a:t>
            </a:r>
            <a:r>
              <a:rPr lang="en-US" sz="1900" spc="-1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publication;</a:t>
            </a:r>
            <a:r>
              <a:rPr lang="en-US" sz="1900" spc="-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2009;</a:t>
            </a:r>
            <a:r>
              <a:rPr lang="en-US" sz="1900" spc="-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pg.no-</a:t>
            </a:r>
            <a:r>
              <a:rPr lang="en-US" sz="1900" spc="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947-56</a:t>
            </a:r>
            <a:endParaRPr lang="en-IN" sz="1900" dirty="0"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buSzPts val="1200"/>
              <a:buFont typeface="Wingdings" panose="05000000000000000000" pitchFamily="2" charset="2"/>
              <a:buChar char="§"/>
              <a:tabLst>
                <a:tab pos="597535" algn="l"/>
              </a:tabLst>
            </a:pP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900" spc="-2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Parthasarathy” “IAP textbook</a:t>
            </a:r>
            <a:r>
              <a:rPr lang="en-US" sz="1900" spc="-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of</a:t>
            </a:r>
            <a:r>
              <a:rPr lang="en-US" sz="1900" spc="-3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pediatrics”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900" baseline="300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edition;</a:t>
            </a:r>
            <a:r>
              <a:rPr lang="en-US" sz="1900" spc="-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2006;</a:t>
            </a:r>
            <a:r>
              <a:rPr lang="en-US" sz="1900" spc="-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Jaypee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publication</a:t>
            </a:r>
            <a:r>
              <a:rPr lang="en-US" sz="1900" spc="-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pg</a:t>
            </a:r>
            <a:r>
              <a:rPr lang="en-US" sz="1900" spc="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no</a:t>
            </a:r>
            <a:r>
              <a:rPr lang="en-US" sz="1900" spc="4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–</a:t>
            </a:r>
            <a:r>
              <a:rPr lang="en-US" sz="1900" spc="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128</a:t>
            </a:r>
            <a:endParaRPr lang="en-IN" sz="1900" dirty="0"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R="1049655" algn="just">
              <a:lnSpc>
                <a:spcPct val="115000"/>
              </a:lnSpc>
              <a:spcBef>
                <a:spcPts val="205"/>
              </a:spcBef>
              <a:buSzPts val="1200"/>
              <a:buFont typeface="Wingdings" panose="05000000000000000000" pitchFamily="2" charset="2"/>
              <a:buChar char="§"/>
              <a:tabLst>
                <a:tab pos="597535" algn="l"/>
              </a:tabLst>
            </a:pP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1900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Marliyn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J Hockenberry, Wilson </a:t>
            </a:r>
            <a:r>
              <a:rPr lang="en-US" sz="1900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Winkelstein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” “ Wong’s ‘Essentials of Pediatric nursing’”, 7</a:t>
            </a:r>
            <a:r>
              <a:rPr lang="en-US" sz="1900" baseline="300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edition, </a:t>
            </a:r>
            <a:r>
              <a:rPr lang="en-US" sz="1900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elseveir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publications </a:t>
            </a:r>
            <a:r>
              <a:rPr lang="en-US" sz="1900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pg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no-</a:t>
            </a:r>
            <a:r>
              <a:rPr lang="en-US" sz="1900" spc="-28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159,.231</a:t>
            </a:r>
            <a:endParaRPr lang="en-IN" sz="1900" dirty="0"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20"/>
              </a:spcBef>
              <a:buSzPts val="1200"/>
              <a:buFont typeface="Wingdings" panose="05000000000000000000" pitchFamily="2" charset="2"/>
              <a:buChar char="§"/>
              <a:tabLst>
                <a:tab pos="636270" algn="l"/>
                <a:tab pos="636905" algn="l"/>
              </a:tabLst>
            </a:pP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Parul</a:t>
            </a:r>
            <a:r>
              <a:rPr lang="en-US" sz="1900" spc="-5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data,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“Pediatric</a:t>
            </a:r>
            <a:r>
              <a:rPr lang="en-US" sz="1900" spc="-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Nursing”,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900" baseline="300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1900" spc="-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edition,</a:t>
            </a:r>
            <a:r>
              <a:rPr lang="en-US" sz="1900" spc="28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elseveir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publications</a:t>
            </a:r>
            <a:r>
              <a:rPr lang="en-US" sz="1900" spc="-2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pg. No-264.</a:t>
            </a:r>
            <a:endParaRPr lang="en-IN" sz="1900" dirty="0"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205"/>
              </a:spcBef>
              <a:buSzPts val="1200"/>
              <a:buFont typeface="Wingdings" panose="05000000000000000000" pitchFamily="2" charset="2"/>
              <a:buChar char="§"/>
              <a:tabLst>
                <a:tab pos="597535" algn="l"/>
              </a:tabLst>
            </a:pP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Dutta</a:t>
            </a:r>
            <a:r>
              <a:rPr lang="en-US" sz="1900" spc="-1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p.</a:t>
            </a:r>
            <a:r>
              <a:rPr lang="en-US" sz="1900" spc="-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Pediatric</a:t>
            </a:r>
            <a:r>
              <a:rPr lang="en-US" sz="1900" spc="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nursing 2</a:t>
            </a:r>
            <a:r>
              <a:rPr lang="en-US" sz="1900" baseline="300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1900" spc="-1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ed.</a:t>
            </a:r>
            <a:r>
              <a:rPr lang="en-US" sz="1900" spc="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New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Delhi: </a:t>
            </a:r>
            <a:r>
              <a:rPr lang="en-US" sz="1900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Japypee</a:t>
            </a:r>
            <a:r>
              <a:rPr lang="en-US" sz="1900" spc="-1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brothers,</a:t>
            </a:r>
            <a:r>
              <a:rPr lang="en-US" sz="1900" spc="1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2009.</a:t>
            </a:r>
            <a:r>
              <a:rPr lang="en-US" sz="1900" spc="-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P-282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–</a:t>
            </a:r>
            <a:r>
              <a:rPr lang="en-US" sz="1900" spc="-2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86.</a:t>
            </a:r>
            <a:endParaRPr lang="en-IN" sz="1900" dirty="0"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205"/>
              </a:spcBef>
              <a:buSzPts val="1200"/>
              <a:buFont typeface="Wingdings" panose="05000000000000000000" pitchFamily="2" charset="2"/>
              <a:buChar char="§"/>
              <a:tabLst>
                <a:tab pos="597535" algn="l"/>
              </a:tabLst>
            </a:pPr>
            <a:r>
              <a:rPr lang="en-US" sz="1900" spc="-5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Ghai</a:t>
            </a:r>
            <a:r>
              <a:rPr lang="en-US" sz="1900" spc="-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P.O., Paul</a:t>
            </a:r>
            <a:r>
              <a:rPr lang="en-US" sz="1900" spc="-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K.V,</a:t>
            </a:r>
            <a:r>
              <a:rPr lang="en-US" sz="1900" spc="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spc="-5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Bagg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900" spc="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900" spc="-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essential</a:t>
            </a:r>
            <a:r>
              <a:rPr lang="en-US" sz="1900" spc="-1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1900" spc="-5" dirty="0" err="1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paediatrics</a:t>
            </a:r>
            <a:r>
              <a:rPr lang="en-US" sz="1900" spc="-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900" spc="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7</a:t>
            </a:r>
            <a:r>
              <a:rPr lang="en-US" sz="1900" baseline="300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900" spc="-12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ed.</a:t>
            </a:r>
            <a:r>
              <a:rPr lang="en-US" sz="1900" spc="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New</a:t>
            </a:r>
            <a:r>
              <a:rPr lang="en-US" sz="1900" spc="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Delhi:</a:t>
            </a:r>
            <a:r>
              <a:rPr lang="en-US" sz="1900" spc="1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CBS</a:t>
            </a:r>
            <a:r>
              <a:rPr lang="en-US" sz="1900" spc="3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publishers;</a:t>
            </a:r>
            <a:r>
              <a:rPr lang="en-US" sz="1900" spc="-1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2010.</a:t>
            </a:r>
            <a:r>
              <a:rPr lang="en-US" sz="1900" spc="2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Pg.no</a:t>
            </a:r>
            <a:r>
              <a:rPr lang="en-US" sz="1900" spc="35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–</a:t>
            </a:r>
            <a:r>
              <a:rPr lang="en-US" sz="1900" spc="1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1302-08</a:t>
            </a:r>
            <a:endParaRPr lang="en-IN" sz="1900" dirty="0"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139700" algn="just">
              <a:spcBef>
                <a:spcPts val="1240"/>
              </a:spcBef>
              <a:spcAft>
                <a:spcPts val="0"/>
              </a:spcAft>
            </a:pPr>
            <a:r>
              <a:rPr lang="en-US" sz="1900" b="1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NET</a:t>
            </a:r>
            <a:r>
              <a:rPr lang="en-US" sz="1900" b="1" spc="-2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REFERENCES</a:t>
            </a:r>
            <a:endParaRPr lang="en-IN" sz="1900" b="1" dirty="0"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pPr marL="608330" indent="-285750" algn="just">
              <a:spcBef>
                <a:spcPts val="1165"/>
              </a:spcBef>
              <a:buFont typeface="Wingdings" panose="05000000000000000000" pitchFamily="2" charset="2"/>
              <a:buChar char="§"/>
            </a:pPr>
            <a:r>
              <a:rPr lang="en-US" sz="1900" u="sng" dirty="0">
                <a:solidFill>
                  <a:srgbClr val="0000FF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hlinkClick r:id="rId2"/>
              </a:rPr>
              <a:t>www.pediatric.com</a:t>
            </a:r>
            <a:r>
              <a:rPr lang="en-US" sz="1900" spc="195" dirty="0">
                <a:solidFill>
                  <a:srgbClr val="0000FF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, indianpediatrics.net</a:t>
            </a:r>
            <a:endParaRPr lang="en-IN" sz="1900" dirty="0">
              <a:effectLst/>
              <a:latin typeface="Agency FB" panose="020B0503020202020204" pitchFamily="34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1935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6019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78266"/>
            <a:ext cx="6248400" cy="46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852D-2BAF-2C12-5C12-E34BA908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CENTRAL OBJECTIVE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CE17-1CB4-E8A0-8953-B62471142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386" y="2209800"/>
            <a:ext cx="6597228" cy="3603812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At the end of the class students</a:t>
            </a:r>
            <a:r>
              <a:rPr lang="en-US" sz="2800" spc="-2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will</a:t>
            </a:r>
            <a:r>
              <a:rPr lang="en-US" sz="2800" spc="-4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acquire</a:t>
            </a:r>
            <a:r>
              <a:rPr lang="en-US" sz="2800" spc="-2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knowledge</a:t>
            </a:r>
            <a:r>
              <a:rPr lang="en-US" sz="2800" spc="-1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regarding</a:t>
            </a:r>
            <a:r>
              <a:rPr lang="en-US" sz="2800" spc="2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“Common Behavioral and Social Disorders in Children”</a:t>
            </a:r>
            <a:r>
              <a:rPr lang="en-US" sz="2800" b="1" spc="-1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and</a:t>
            </a:r>
            <a:r>
              <a:rPr lang="en-US" sz="2800" spc="-2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develop</a:t>
            </a:r>
            <a:r>
              <a:rPr lang="en-US" sz="2800" spc="-2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desirable</a:t>
            </a:r>
            <a:r>
              <a:rPr lang="en-US" sz="2800" spc="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attitude</a:t>
            </a:r>
            <a:r>
              <a:rPr lang="en-US" sz="2800" spc="-1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and</a:t>
            </a:r>
            <a:r>
              <a:rPr lang="en-US" sz="2800" spc="-2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skills</a:t>
            </a:r>
            <a:r>
              <a:rPr lang="en-US" sz="2800" spc="-1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t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owards</a:t>
            </a:r>
            <a:r>
              <a:rPr lang="en-US" sz="2800" spc="-1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the</a:t>
            </a:r>
            <a:r>
              <a:rPr lang="en-US" sz="2800" spc="-1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topic </a:t>
            </a:r>
            <a:r>
              <a:rPr lang="en-US" sz="2800" spc="-33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and</a:t>
            </a:r>
            <a:r>
              <a:rPr lang="en-US" sz="2800" spc="2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in</a:t>
            </a:r>
            <a:r>
              <a:rPr lang="en-US" sz="2800" spc="5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future</a:t>
            </a:r>
            <a:r>
              <a:rPr lang="en-US" sz="2800" spc="1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practice.</a:t>
            </a:r>
            <a:endParaRPr lang="en-IN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7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B569-9438-97E8-9BF2-22B821C9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SPECIFIC OBJECTIVES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0FAD-15EB-3891-9D4B-52334B94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28781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0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the class Students will</a:t>
            </a:r>
            <a:r>
              <a:rPr lang="en-US" sz="3000" spc="-4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US" sz="3000" spc="-1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en-US" sz="3000" spc="-1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to,</a:t>
            </a:r>
            <a:endParaRPr lang="en-IN" sz="3000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latin typeface="Agency FB" panose="020B0503020202020204" pitchFamily="34" charset="0"/>
              </a:rPr>
              <a:t>define behavioral disorders</a:t>
            </a:r>
          </a:p>
          <a:p>
            <a:pPr algn="just"/>
            <a:r>
              <a:rPr lang="en-US" sz="3000" dirty="0">
                <a:latin typeface="Agency FB" panose="020B0503020202020204" pitchFamily="34" charset="0"/>
              </a:rPr>
              <a:t>enlist the causes of behavioral disorders </a:t>
            </a:r>
          </a:p>
          <a:p>
            <a:pPr algn="just"/>
            <a:r>
              <a:rPr lang="en-US" sz="3000" dirty="0">
                <a:latin typeface="Agency FB" panose="020B0503020202020204" pitchFamily="34" charset="0"/>
              </a:rPr>
              <a:t>enumerate the classifications of behavioral disorders</a:t>
            </a:r>
          </a:p>
          <a:p>
            <a:pPr algn="just"/>
            <a:r>
              <a:rPr lang="en-US" sz="3000" dirty="0">
                <a:latin typeface="Agency FB" panose="020B0503020202020204" pitchFamily="34" charset="0"/>
              </a:rPr>
              <a:t>describe the behavioral problems of infancy</a:t>
            </a:r>
          </a:p>
          <a:p>
            <a:pPr algn="just"/>
            <a:r>
              <a:rPr lang="en-US" sz="3000" dirty="0">
                <a:latin typeface="Agency FB" panose="020B0503020202020204" pitchFamily="34" charset="0"/>
              </a:rPr>
              <a:t>discuss the behavioral problems of childhood</a:t>
            </a:r>
          </a:p>
          <a:p>
            <a:pPr algn="just"/>
            <a:r>
              <a:rPr lang="en-US" sz="3000" dirty="0">
                <a:latin typeface="Agency FB" panose="020B0503020202020204" pitchFamily="34" charset="0"/>
              </a:rPr>
              <a:t>explain the behavioral problems of adolescence</a:t>
            </a:r>
          </a:p>
          <a:p>
            <a:pPr algn="just"/>
            <a:r>
              <a:rPr lang="en-US" sz="3000" dirty="0">
                <a:latin typeface="Agency FB" panose="020B0503020202020204" pitchFamily="34" charset="0"/>
              </a:rPr>
              <a:t>describe the nursing responsibilities in behavioral disorders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645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0"/>
            <a:ext cx="6965245" cy="1219199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1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620000" cy="3733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INTRODUCTION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DEFINITION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CAUSES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CLASSIFICATION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BEHAVIOURAL PROBLEMS OF INFANCY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BEHAVIOURAL PROBLEMS OF CHILDHOOD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BEHAVIOURAL PROBLEMS OF ADOLESCENCE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Agency FB" pitchFamily="34" charset="0"/>
              </a:rPr>
              <a:t>NURSING RESPONSIBILITIES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33600"/>
            <a:ext cx="2819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40481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  <a:cs typeface="Aharoni" pitchFamily="2" charset="-79"/>
              </a:rPr>
              <a:t>BEHAVIORAL PROBLEMS ARE MAINLY DUE TO FAILURE IN ADJUSTMENT TO EXTERNAL ENVIRONMENT AND PRESENCE OF INTERNAL CONFLICT.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gency FB" pitchFamily="34" charset="0"/>
              <a:cs typeface="Aharoni" pitchFamily="2" charset="-79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  <a:cs typeface="Aharoni" pitchFamily="2" charset="-79"/>
              </a:rPr>
              <a:t>IT IS ALWAYS REQUIRE </a:t>
            </a:r>
          </a:p>
          <a:p>
            <a:pPr marL="0" indent="0" algn="just">
              <a:buNone/>
            </a:pPr>
            <a:r>
              <a:rPr lang="en-US" b="1" dirty="0">
                <a:latin typeface="Agency FB" pitchFamily="34" charset="0"/>
                <a:cs typeface="Aharoni" pitchFamily="2" charset="-79"/>
              </a:rPr>
              <a:t>    SPECIAL ATTENTION</a:t>
            </a:r>
            <a:r>
              <a:rPr lang="en-US" b="1" dirty="0">
                <a:latin typeface="Arial Narrow" pitchFamily="34" charset="0"/>
                <a:cs typeface="Aharoni" pitchFamily="2" charset="-79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29000"/>
            <a:ext cx="45720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1" dirty="0">
                <a:solidFill>
                  <a:srgbClr val="C00000"/>
                </a:solidFill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239000" cy="389426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Agency FB" pitchFamily="34" charset="0"/>
              </a:rPr>
              <a:t>A CHILD IS SAID TO HAVE A BEHAVIORAL DISORDER WHEN HE OR SHE DEMONSTRATES BEHAVIOUR THAT IS NOTICEABLY DIFFERENT FROM THAT EXPECTED IN THE SCHOOL OR COMMUNITY</a:t>
            </a:r>
            <a:r>
              <a:rPr lang="en-US" b="1" dirty="0">
                <a:latin typeface="Arial Narrow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00400"/>
            <a:ext cx="670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CAUSES OF BEHAVIOURAL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7"/>
            <a:ext cx="7239000" cy="3603812"/>
          </a:xfrm>
        </p:spPr>
        <p:txBody>
          <a:bodyPr/>
          <a:lstStyle/>
          <a:p>
            <a:endParaRPr lang="en-US" dirty="0"/>
          </a:p>
          <a:p>
            <a:r>
              <a:rPr lang="en-US" b="1" dirty="0">
                <a:latin typeface="Agency FB" pitchFamily="34" charset="0"/>
              </a:rPr>
              <a:t>FAULTY PARENTAL ATTITUDE</a:t>
            </a:r>
          </a:p>
          <a:p>
            <a:r>
              <a:rPr lang="en-US" b="1" dirty="0">
                <a:latin typeface="Agency FB" pitchFamily="34" charset="0"/>
              </a:rPr>
              <a:t>INADEQUTE FAMILY ENVIRONMENT</a:t>
            </a:r>
          </a:p>
          <a:p>
            <a:r>
              <a:rPr lang="en-US" b="1" dirty="0">
                <a:latin typeface="Agency FB" pitchFamily="34" charset="0"/>
              </a:rPr>
              <a:t>HANDICAPPED CONDITIONS</a:t>
            </a:r>
          </a:p>
          <a:p>
            <a:r>
              <a:rPr lang="en-US" b="1" dirty="0">
                <a:latin typeface="Agency FB" pitchFamily="34" charset="0"/>
              </a:rPr>
              <a:t>INFLUENCE OF SOCIAL RELATIONSHIP</a:t>
            </a:r>
          </a:p>
          <a:p>
            <a:r>
              <a:rPr lang="en-US" b="1" dirty="0">
                <a:latin typeface="Agency FB" pitchFamily="34" charset="0"/>
              </a:rPr>
              <a:t>INFLUENCE OF MASS MEDIA</a:t>
            </a:r>
          </a:p>
          <a:p>
            <a:r>
              <a:rPr lang="en-US" b="1" dirty="0">
                <a:latin typeface="Agency FB" pitchFamily="34" charset="0"/>
              </a:rPr>
              <a:t>INFLUENCE OF SOCIAL CHANGE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600"/>
            <a:ext cx="22764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905</TotalTime>
  <Words>1581</Words>
  <Application>Microsoft Office PowerPoint</Application>
  <PresentationFormat>On-screen Show (4:3)</PresentationFormat>
  <Paragraphs>175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Agency FB</vt:lpstr>
      <vt:lpstr>Arial Narrow</vt:lpstr>
      <vt:lpstr>Brush Script MT</vt:lpstr>
      <vt:lpstr>Calibri</vt:lpstr>
      <vt:lpstr>Constantia</vt:lpstr>
      <vt:lpstr>Franklin Gothic Book</vt:lpstr>
      <vt:lpstr>Rage Italic</vt:lpstr>
      <vt:lpstr>Wingdings</vt:lpstr>
      <vt:lpstr>Pushpin</vt:lpstr>
      <vt:lpstr>PowerPoint Presentation</vt:lpstr>
      <vt:lpstr>PowerPoint Presentation</vt:lpstr>
      <vt:lpstr>COMMON BEHAVIOURAL AND SOCIAL DISORDERS IN CHILDREN</vt:lpstr>
      <vt:lpstr>CENTRAL OBJECTIVE</vt:lpstr>
      <vt:lpstr>SPECIFIC OBJECTIVES</vt:lpstr>
      <vt:lpstr>OVERVIEW</vt:lpstr>
      <vt:lpstr>INTRODUCTION</vt:lpstr>
      <vt:lpstr>DEFINITION</vt:lpstr>
      <vt:lpstr>CAUSES OF BEHAVIOURAL DISORDERS</vt:lpstr>
      <vt:lpstr>CLASSIFICATION</vt:lpstr>
      <vt:lpstr>BEHAVIOURAL PROBLEMS OF INFANCY</vt:lpstr>
      <vt:lpstr>RESISTANCE TO FEEDING OR IMPAIRED APPETITE</vt:lpstr>
      <vt:lpstr>2. ABDOMINAL COLIC</vt:lpstr>
      <vt:lpstr>3. SEPARATION ANXIETY (STRANGER ANXIETY)</vt:lpstr>
      <vt:lpstr>B.  BEHAVIOURAL PROBLEMS OF CHILDHOOD</vt:lpstr>
      <vt:lpstr>1. TEMPER TANTRUMS</vt:lpstr>
      <vt:lpstr>2. BREATH-HOLDING SPELL</vt:lpstr>
      <vt:lpstr>3. THUMB SUCKING</vt:lpstr>
      <vt:lpstr>4. NAIL BITING</vt:lpstr>
      <vt:lpstr>5. ENURESIS OR BED WETTING</vt:lpstr>
      <vt:lpstr>6. ENCOPRESIS</vt:lpstr>
      <vt:lpstr>7. GEOPHAGIA OR PICA</vt:lpstr>
      <vt:lpstr>8. TICS OR HABIT SPASM</vt:lpstr>
      <vt:lpstr>9. SPEECH PROBLEMS</vt:lpstr>
      <vt:lpstr>10. SLEEP DISORDERS</vt:lpstr>
      <vt:lpstr>11. ATTENTION DEFICIT DISORDERS</vt:lpstr>
      <vt:lpstr>12. SCHOOL PHOBIA</vt:lpstr>
      <vt:lpstr>C.  BEHAVIOURAL PROBLEMS OF ADOLESCENCE</vt:lpstr>
      <vt:lpstr>1. MASTURBATION</vt:lpstr>
      <vt:lpstr>2. JUVENILE DELIQUENCY</vt:lpstr>
      <vt:lpstr>3. SUBSTANCE ABUSE OR DRUG ABUSE</vt:lpstr>
      <vt:lpstr>4. ANOREXIA NERVOSA</vt:lpstr>
      <vt:lpstr>NURSING RESPONSIBILITIES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</dc:creator>
  <cp:lastModifiedBy>Akhila C Nair</cp:lastModifiedBy>
  <cp:revision>82</cp:revision>
  <dcterms:created xsi:type="dcterms:W3CDTF">2020-08-12T14:08:19Z</dcterms:created>
  <dcterms:modified xsi:type="dcterms:W3CDTF">2024-08-07T05:22:21Z</dcterms:modified>
</cp:coreProperties>
</file>