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2" r:id="rId37"/>
    <p:sldId id="290"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DEFFD6-CD66-41FD-8971-8A951CD31DFA}" type="datetimeFigureOut">
              <a:rPr lang="en-US" smtClean="0"/>
              <a:t>1/12/2021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C3336D-C266-4DB2-BA67-3AE14D973B91}" type="slidenum">
              <a:rPr lang="en-IN" smtClean="0"/>
              <a:t>‹#›</a:t>
            </a:fld>
            <a:endParaRPr lang="en-IN"/>
          </a:p>
        </p:txBody>
      </p:sp>
    </p:spTree>
    <p:extLst>
      <p:ext uri="{BB962C8B-B14F-4D97-AF65-F5344CB8AC3E}">
        <p14:creationId xmlns:p14="http://schemas.microsoft.com/office/powerpoint/2010/main" val="1197728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9C3336D-C266-4DB2-BA67-3AE14D973B91}" type="slidenum">
              <a:rPr lang="en-IN" smtClean="0"/>
              <a:t>21</a:t>
            </a:fld>
            <a:endParaRPr lang="en-IN"/>
          </a:p>
        </p:txBody>
      </p:sp>
    </p:spTree>
    <p:extLst>
      <p:ext uri="{BB962C8B-B14F-4D97-AF65-F5344CB8AC3E}">
        <p14:creationId xmlns:p14="http://schemas.microsoft.com/office/powerpoint/2010/main" val="3380692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6856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93567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55346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15002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082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4223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957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5364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4803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1995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05045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23082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7521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20316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6369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9960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1/12/2021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858367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3600" b="1" dirty="0" smtClean="0">
                <a:latin typeface="Times New Roman" pitchFamily="18" charset="0"/>
                <a:cs typeface="Times New Roman" pitchFamily="18" charset="0"/>
              </a:rPr>
              <a:t>Health care delivery in India</a:t>
            </a:r>
            <a:endParaRPr lang="en-IN" sz="3600" b="1" dirty="0">
              <a:latin typeface="Times New Roman" pitchFamily="18" charset="0"/>
              <a:cs typeface="Times New Roman" pitchFamily="18" charset="0"/>
            </a:endParaRPr>
          </a:p>
        </p:txBody>
      </p:sp>
      <p:sp>
        <p:nvSpPr>
          <p:cNvPr id="3" name="Subtitle 2"/>
          <p:cNvSpPr>
            <a:spLocks noGrp="1"/>
          </p:cNvSpPr>
          <p:nvPr>
            <p:ph type="subTitle" idx="1"/>
          </p:nvPr>
        </p:nvSpPr>
        <p:spPr>
          <a:xfrm>
            <a:off x="1130595" y="4343400"/>
            <a:ext cx="5826719" cy="804333"/>
          </a:xfrm>
        </p:spPr>
        <p:txBody>
          <a:bodyPr>
            <a:normAutofit fontScale="85000" lnSpcReduction="20000"/>
          </a:bodyPr>
          <a:lstStyle/>
          <a:p>
            <a:pPr algn="ctr"/>
            <a:r>
              <a:rPr lang="en-IN" sz="2800" dirty="0" err="1" smtClean="0">
                <a:latin typeface="Times New Roman" pitchFamily="18" charset="0"/>
                <a:cs typeface="Times New Roman" pitchFamily="18" charset="0"/>
              </a:rPr>
              <a:t>Seeja</a:t>
            </a:r>
            <a:r>
              <a:rPr lang="en-IN" sz="2800" dirty="0" smtClean="0">
                <a:latin typeface="Times New Roman" pitchFamily="18" charset="0"/>
                <a:cs typeface="Times New Roman" pitchFamily="18" charset="0"/>
              </a:rPr>
              <a:t> Jacob </a:t>
            </a:r>
          </a:p>
          <a:p>
            <a:r>
              <a:rPr lang="en-IN" sz="2800" dirty="0" smtClean="0">
                <a:latin typeface="Times New Roman" pitchFamily="18" charset="0"/>
                <a:cs typeface="Times New Roman" pitchFamily="18" charset="0"/>
              </a:rPr>
              <a:t>Department of community health nursing</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latin typeface="Times New Roman" pitchFamily="18" charset="0"/>
                <a:cs typeface="Times New Roman" pitchFamily="18" charset="0"/>
              </a:rPr>
              <a:t>Resources </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r>
              <a:rPr lang="en-US" dirty="0" smtClean="0"/>
              <a:t> </a:t>
            </a:r>
            <a:r>
              <a:rPr lang="en-US" dirty="0" smtClean="0">
                <a:latin typeface="Times New Roman" panose="02020603050405020304" pitchFamily="18" charset="0"/>
                <a:cs typeface="Times New Roman" panose="02020603050405020304" pitchFamily="18" charset="0"/>
              </a:rPr>
              <a:t>lack of health manpower            </a:t>
            </a:r>
          </a:p>
          <a:p>
            <a:pPr marL="514350" indent="-514350"/>
            <a:endParaRPr lang="en-US" dirty="0" smtClean="0">
              <a:latin typeface="Times New Roman" panose="02020603050405020304" pitchFamily="18" charset="0"/>
              <a:cs typeface="Times New Roman" panose="02020603050405020304" pitchFamily="18" charset="0"/>
            </a:endParaRPr>
          </a:p>
          <a:p>
            <a:pPr marL="514350" indent="-514350"/>
            <a:r>
              <a:rPr lang="en-US" dirty="0" smtClean="0">
                <a:latin typeface="Times New Roman" panose="02020603050405020304" pitchFamily="18" charset="0"/>
                <a:cs typeface="Times New Roman" panose="02020603050405020304" pitchFamily="18" charset="0"/>
              </a:rPr>
              <a:t>Lack of money and material</a:t>
            </a:r>
          </a:p>
          <a:p>
            <a:pPr marL="514350" indent="-514350"/>
            <a:endParaRPr lang="en-US" dirty="0" smtClean="0">
              <a:latin typeface="Times New Roman" panose="02020603050405020304" pitchFamily="18" charset="0"/>
              <a:cs typeface="Times New Roman" panose="02020603050405020304" pitchFamily="18" charset="0"/>
            </a:endParaRPr>
          </a:p>
          <a:p>
            <a:pPr marL="633222" indent="-514350"/>
            <a:r>
              <a:rPr lang="en-US" dirty="0" smtClean="0">
                <a:latin typeface="Times New Roman" panose="02020603050405020304" pitchFamily="18" charset="0"/>
                <a:cs typeface="Times New Roman" panose="02020603050405020304" pitchFamily="18" charset="0"/>
              </a:rPr>
              <a:t>time</a:t>
            </a:r>
          </a:p>
          <a:p>
            <a:pPr>
              <a:buNone/>
            </a:pPr>
            <a:endParaRPr lang="en-US" dirty="0" smtClean="0"/>
          </a:p>
          <a:p>
            <a:endParaRPr lang="en-IN" dirty="0"/>
          </a:p>
        </p:txBody>
      </p:sp>
      <p:pic>
        <p:nvPicPr>
          <p:cNvPr id="4" name="Content Placeholder 3" descr="download (12).jpg"/>
          <p:cNvPicPr>
            <a:picLocks noChangeAspect="1"/>
          </p:cNvPicPr>
          <p:nvPr/>
        </p:nvPicPr>
        <p:blipFill>
          <a:blip r:embed="rId2"/>
          <a:stretch>
            <a:fillRect/>
          </a:stretch>
        </p:blipFill>
        <p:spPr>
          <a:xfrm>
            <a:off x="6858000" y="1371600"/>
            <a:ext cx="1828800" cy="1266825"/>
          </a:xfrm>
          <a:prstGeom prst="rect">
            <a:avLst/>
          </a:prstGeom>
        </p:spPr>
      </p:pic>
      <p:pic>
        <p:nvPicPr>
          <p:cNvPr id="5" name="Content Placeholder 5" descr="Stacks_of_money.jpg"/>
          <p:cNvPicPr>
            <a:picLocks noChangeAspect="1"/>
          </p:cNvPicPr>
          <p:nvPr/>
        </p:nvPicPr>
        <p:blipFill>
          <a:blip r:embed="rId3"/>
          <a:stretch>
            <a:fillRect/>
          </a:stretch>
        </p:blipFill>
        <p:spPr>
          <a:xfrm>
            <a:off x="6705600" y="3352800"/>
            <a:ext cx="1995487" cy="181889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IN" sz="3200" b="1" dirty="0" smtClean="0">
                <a:latin typeface="Times New Roman" pitchFamily="18" charset="0"/>
                <a:cs typeface="Times New Roman" pitchFamily="18" charset="0"/>
              </a:rPr>
              <a:t>Health care services</a:t>
            </a:r>
            <a:endParaRPr lang="en-IN" sz="3200" b="1" dirty="0">
              <a:latin typeface="Times New Roman" pitchFamily="18" charset="0"/>
              <a:cs typeface="Times New Roman" pitchFamily="18" charset="0"/>
            </a:endParaRPr>
          </a:p>
        </p:txBody>
      </p:sp>
      <p:sp>
        <p:nvSpPr>
          <p:cNvPr id="7" name="Content Placeholder 6"/>
          <p:cNvSpPr>
            <a:spLocks noGrp="1"/>
          </p:cNvSpPr>
          <p:nvPr>
            <p:ph idx="1"/>
          </p:nvPr>
        </p:nvSpPr>
        <p:spPr>
          <a:xfrm>
            <a:off x="609599" y="1600200"/>
            <a:ext cx="6347714" cy="4441163"/>
          </a:xfrm>
        </p:spPr>
        <p:txBody>
          <a:bodyPr>
            <a:normAutofit fontScale="92500" lnSpcReduction="20000"/>
          </a:bodyPr>
          <a:lstStyle/>
          <a:p>
            <a:r>
              <a:rPr lang="en-US" b="1" dirty="0" smtClean="0">
                <a:latin typeface="Times New Roman" panose="02020603050405020304" pitchFamily="18" charset="0"/>
                <a:cs typeface="Times New Roman" panose="02020603050405020304" pitchFamily="18" charset="0"/>
              </a:rPr>
              <a:t>PURPOSE :</a:t>
            </a:r>
          </a:p>
          <a:p>
            <a:pPr>
              <a:buNone/>
            </a:pPr>
            <a:r>
              <a:rPr lang="en-US" dirty="0" smtClean="0">
                <a:latin typeface="Times New Roman" panose="02020603050405020304" pitchFamily="18" charset="0"/>
                <a:cs typeface="Times New Roman" panose="02020603050405020304" pitchFamily="18" charset="0"/>
              </a:rPr>
              <a:t>                  To improve the health status of the population </a:t>
            </a:r>
          </a:p>
          <a:p>
            <a:pPr>
              <a:buNone/>
            </a:pP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GOALS:</a:t>
            </a:r>
          </a:p>
          <a:p>
            <a:pPr>
              <a:buNone/>
            </a:pPr>
            <a:r>
              <a:rPr lang="en-US" sz="2800" dirty="0" smtClean="0">
                <a:latin typeface="Times New Roman" panose="02020603050405020304" pitchFamily="18" charset="0"/>
                <a:cs typeface="Times New Roman" panose="02020603050405020304" pitchFamily="18" charset="0"/>
              </a:rPr>
              <a:t>-Mortality  and morbidity rate reduction,</a:t>
            </a:r>
          </a:p>
          <a:p>
            <a:pPr>
              <a:buNone/>
            </a:pPr>
            <a:r>
              <a:rPr lang="en-US" sz="2800" dirty="0" smtClean="0">
                <a:latin typeface="Times New Roman" panose="02020603050405020304" pitchFamily="18" charset="0"/>
                <a:cs typeface="Times New Roman" panose="02020603050405020304" pitchFamily="18" charset="0"/>
              </a:rPr>
              <a:t>-Increase  in expectation of life, </a:t>
            </a:r>
          </a:p>
          <a:p>
            <a:pPr>
              <a:buNone/>
            </a:pPr>
            <a:r>
              <a:rPr lang="en-US" sz="2800" dirty="0" smtClean="0">
                <a:latin typeface="Times New Roman" panose="02020603050405020304" pitchFamily="18" charset="0"/>
                <a:cs typeface="Times New Roman" panose="02020603050405020304" pitchFamily="18" charset="0"/>
              </a:rPr>
              <a:t>-Decrease  in population growth rate, </a:t>
            </a:r>
          </a:p>
          <a:p>
            <a:pPr>
              <a:buNone/>
            </a:pPr>
            <a:r>
              <a:rPr lang="en-US" sz="2800" dirty="0" smtClean="0">
                <a:latin typeface="Times New Roman" panose="02020603050405020304" pitchFamily="18" charset="0"/>
                <a:cs typeface="Times New Roman" panose="02020603050405020304" pitchFamily="18" charset="0"/>
              </a:rPr>
              <a:t>-Improvement  in nutritional status,</a:t>
            </a:r>
          </a:p>
          <a:p>
            <a:pPr>
              <a:buNone/>
            </a:pPr>
            <a:r>
              <a:rPr lang="en-US" sz="2800" dirty="0" smtClean="0">
                <a:latin typeface="Times New Roman" panose="02020603050405020304" pitchFamily="18" charset="0"/>
                <a:cs typeface="Times New Roman" panose="02020603050405020304" pitchFamily="18" charset="0"/>
              </a:rPr>
              <a:t>-Basic    sanitation  , </a:t>
            </a:r>
          </a:p>
          <a:p>
            <a:pPr>
              <a:buNone/>
            </a:pPr>
            <a:r>
              <a:rPr lang="en-US" sz="2800" dirty="0" smtClean="0">
                <a:latin typeface="Times New Roman" panose="02020603050405020304" pitchFamily="18" charset="0"/>
                <a:cs typeface="Times New Roman" panose="02020603050405020304" pitchFamily="18" charset="0"/>
              </a:rPr>
              <a:t>-Health  manpower requirement and resource development </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IN" sz="3200" b="1" dirty="0" smtClean="0">
                <a:latin typeface="Times New Roman" pitchFamily="18" charset="0"/>
                <a:cs typeface="Times New Roman" pitchFamily="18" charset="0"/>
              </a:rPr>
              <a:t>Five major sectors of health care delivery</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rmAutofit fontScale="70000" lnSpcReduction="20000"/>
          </a:bodyPr>
          <a:lstStyle/>
          <a:p>
            <a:pPr marL="0" indent="0">
              <a:buNone/>
            </a:pPr>
            <a:r>
              <a:rPr lang="en-IN" sz="4400" b="1" dirty="0" smtClean="0">
                <a:latin typeface="Times New Roman" panose="02020603050405020304" pitchFamily="18" charset="0"/>
                <a:cs typeface="Times New Roman" panose="02020603050405020304" pitchFamily="18" charset="0"/>
              </a:rPr>
              <a:t>1.Public health sector</a:t>
            </a:r>
          </a:p>
          <a:p>
            <a:pPr>
              <a:buNone/>
            </a:pPr>
            <a:r>
              <a:rPr lang="en-IN" b="1" dirty="0" smtClean="0">
                <a:latin typeface="Times New Roman" panose="02020603050405020304" pitchFamily="18" charset="0"/>
                <a:cs typeface="Times New Roman" panose="02020603050405020304" pitchFamily="18" charset="0"/>
              </a:rPr>
              <a:t>A</a:t>
            </a:r>
            <a:r>
              <a:rPr lang="en-IN" sz="2200" b="1" dirty="0" smtClean="0">
                <a:latin typeface="Times New Roman" panose="02020603050405020304" pitchFamily="18" charset="0"/>
                <a:cs typeface="Times New Roman" panose="02020603050405020304" pitchFamily="18" charset="0"/>
              </a:rPr>
              <a:t>) Primary health care</a:t>
            </a:r>
          </a:p>
          <a:p>
            <a:r>
              <a:rPr lang="en-IN" sz="2200" dirty="0" smtClean="0">
                <a:latin typeface="Times New Roman" panose="02020603050405020304" pitchFamily="18" charset="0"/>
                <a:cs typeface="Times New Roman" panose="02020603050405020304" pitchFamily="18" charset="0"/>
              </a:rPr>
              <a:t>Primary health centre</a:t>
            </a:r>
          </a:p>
          <a:p>
            <a:r>
              <a:rPr lang="en-IN" sz="2200" dirty="0" smtClean="0">
                <a:latin typeface="Times New Roman" panose="02020603050405020304" pitchFamily="18" charset="0"/>
                <a:cs typeface="Times New Roman" panose="02020603050405020304" pitchFamily="18" charset="0"/>
              </a:rPr>
              <a:t>Sub centre</a:t>
            </a:r>
          </a:p>
          <a:p>
            <a:pPr>
              <a:buNone/>
            </a:pPr>
            <a:r>
              <a:rPr lang="en-IN" sz="2200" b="1" dirty="0" smtClean="0">
                <a:latin typeface="Times New Roman" panose="02020603050405020304" pitchFamily="18" charset="0"/>
                <a:cs typeface="Times New Roman" panose="02020603050405020304" pitchFamily="18" charset="0"/>
              </a:rPr>
              <a:t>b) Hospitals</a:t>
            </a:r>
          </a:p>
          <a:p>
            <a:r>
              <a:rPr lang="en-IN" sz="2200" dirty="0" smtClean="0">
                <a:latin typeface="Times New Roman" panose="02020603050405020304" pitchFamily="18" charset="0"/>
                <a:cs typeface="Times New Roman" panose="02020603050405020304" pitchFamily="18" charset="0"/>
              </a:rPr>
              <a:t>Community health centre</a:t>
            </a:r>
          </a:p>
          <a:p>
            <a:r>
              <a:rPr lang="en-IN" sz="2200" dirty="0" smtClean="0">
                <a:latin typeface="Times New Roman" panose="02020603050405020304" pitchFamily="18" charset="0"/>
                <a:cs typeface="Times New Roman" panose="02020603050405020304" pitchFamily="18" charset="0"/>
              </a:rPr>
              <a:t>Rural hospitals</a:t>
            </a:r>
          </a:p>
          <a:p>
            <a:r>
              <a:rPr lang="en-IN" sz="2200" dirty="0" smtClean="0">
                <a:latin typeface="Times New Roman" panose="02020603050405020304" pitchFamily="18" charset="0"/>
                <a:cs typeface="Times New Roman" panose="02020603050405020304" pitchFamily="18" charset="0"/>
              </a:rPr>
              <a:t>District hospitals</a:t>
            </a:r>
          </a:p>
          <a:p>
            <a:r>
              <a:rPr lang="en-IN" sz="2200" dirty="0" smtClean="0">
                <a:latin typeface="Times New Roman" panose="02020603050405020304" pitchFamily="18" charset="0"/>
                <a:cs typeface="Times New Roman" panose="02020603050405020304" pitchFamily="18" charset="0"/>
              </a:rPr>
              <a:t>Specialist hospitals</a:t>
            </a:r>
          </a:p>
          <a:p>
            <a:r>
              <a:rPr lang="en-IN" sz="2200" dirty="0" smtClean="0">
                <a:latin typeface="Times New Roman" panose="02020603050405020304" pitchFamily="18" charset="0"/>
                <a:cs typeface="Times New Roman" panose="02020603050405020304" pitchFamily="18" charset="0"/>
              </a:rPr>
              <a:t>Teaching hospitals</a:t>
            </a:r>
          </a:p>
          <a:p>
            <a:pPr>
              <a:buNone/>
            </a:pPr>
            <a:r>
              <a:rPr lang="en-IN" sz="2200" b="1" dirty="0" smtClean="0">
                <a:latin typeface="Times New Roman" panose="02020603050405020304" pitchFamily="18" charset="0"/>
                <a:cs typeface="Times New Roman" panose="02020603050405020304" pitchFamily="18" charset="0"/>
              </a:rPr>
              <a:t>c) Health insurance scheme</a:t>
            </a:r>
          </a:p>
          <a:p>
            <a:r>
              <a:rPr lang="en-IN" sz="2200" dirty="0" smtClean="0">
                <a:latin typeface="Times New Roman" panose="02020603050405020304" pitchFamily="18" charset="0"/>
                <a:cs typeface="Times New Roman" panose="02020603050405020304" pitchFamily="18" charset="0"/>
              </a:rPr>
              <a:t>ESI</a:t>
            </a:r>
          </a:p>
          <a:p>
            <a:r>
              <a:rPr lang="en-IN" sz="2200" dirty="0" smtClean="0">
                <a:latin typeface="Times New Roman" panose="02020603050405020304" pitchFamily="18" charset="0"/>
                <a:cs typeface="Times New Roman" panose="02020603050405020304" pitchFamily="18" charset="0"/>
              </a:rPr>
              <a:t>CGHS</a:t>
            </a:r>
          </a:p>
          <a:p>
            <a:pPr>
              <a:buNone/>
            </a:pPr>
            <a:r>
              <a:rPr lang="en-IN" sz="2200" b="1" dirty="0" smtClean="0">
                <a:latin typeface="Times New Roman" panose="02020603050405020304" pitchFamily="18" charset="0"/>
                <a:cs typeface="Times New Roman" panose="02020603050405020304" pitchFamily="18" charset="0"/>
              </a:rPr>
              <a:t>d) Other agencies.</a:t>
            </a:r>
          </a:p>
          <a:p>
            <a:r>
              <a:rPr lang="en-IN" sz="2200" dirty="0" smtClean="0">
                <a:latin typeface="Times New Roman" panose="02020603050405020304" pitchFamily="18" charset="0"/>
                <a:cs typeface="Times New Roman" panose="02020603050405020304" pitchFamily="18" charset="0"/>
              </a:rPr>
              <a:t>Deference services</a:t>
            </a:r>
          </a:p>
          <a:p>
            <a:r>
              <a:rPr lang="en-IN" sz="2200" dirty="0" smtClean="0">
                <a:latin typeface="Times New Roman" panose="02020603050405020304" pitchFamily="18" charset="0"/>
                <a:cs typeface="Times New Roman" panose="02020603050405020304" pitchFamily="18" charset="0"/>
              </a:rPr>
              <a:t>Railways</a:t>
            </a:r>
            <a:endParaRPr lang="en-IN"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fontScale="92500" lnSpcReduction="20000"/>
          </a:bodyPr>
          <a:lstStyle/>
          <a:p>
            <a:pPr>
              <a:buNone/>
            </a:pPr>
            <a:r>
              <a:rPr lang="en-IN" sz="3600" b="1" dirty="0" smtClean="0"/>
              <a:t>2</a:t>
            </a:r>
            <a:r>
              <a:rPr lang="en-IN" sz="3500" b="1" dirty="0" smtClean="0"/>
              <a:t>. </a:t>
            </a:r>
            <a:r>
              <a:rPr lang="en-IN" sz="3500" b="1" dirty="0" smtClean="0">
                <a:latin typeface="Times New Roman" panose="02020603050405020304" pitchFamily="18" charset="0"/>
                <a:cs typeface="Times New Roman" panose="02020603050405020304" pitchFamily="18" charset="0"/>
              </a:rPr>
              <a:t>Private sector</a:t>
            </a:r>
          </a:p>
          <a:p>
            <a:pPr>
              <a:buNone/>
            </a:pPr>
            <a:r>
              <a:rPr lang="en-IN" dirty="0" smtClean="0">
                <a:latin typeface="Times New Roman" panose="02020603050405020304" pitchFamily="18" charset="0"/>
                <a:cs typeface="Times New Roman" panose="02020603050405020304" pitchFamily="18" charset="0"/>
              </a:rPr>
              <a:t>A</a:t>
            </a:r>
            <a:r>
              <a:rPr lang="en-IN" sz="3100" dirty="0" smtClean="0">
                <a:latin typeface="Times New Roman" panose="02020603050405020304" pitchFamily="18" charset="0"/>
                <a:cs typeface="Times New Roman" panose="02020603050405020304" pitchFamily="18" charset="0"/>
              </a:rPr>
              <a:t>) Private hospitals, poly clinics, nursing homes and dispensaries.</a:t>
            </a:r>
          </a:p>
          <a:p>
            <a:pPr>
              <a:buNone/>
            </a:pPr>
            <a:r>
              <a:rPr lang="en-IN" sz="3100" dirty="0" smtClean="0">
                <a:latin typeface="Times New Roman" panose="02020603050405020304" pitchFamily="18" charset="0"/>
                <a:cs typeface="Times New Roman" panose="02020603050405020304" pitchFamily="18" charset="0"/>
              </a:rPr>
              <a:t>b) General practitioners and clinics</a:t>
            </a:r>
          </a:p>
          <a:p>
            <a:pPr>
              <a:buNone/>
            </a:pPr>
            <a:endParaRPr lang="en-IN" sz="3100" dirty="0" smtClean="0">
              <a:latin typeface="Times New Roman" panose="02020603050405020304" pitchFamily="18" charset="0"/>
              <a:cs typeface="Times New Roman" panose="02020603050405020304" pitchFamily="18" charset="0"/>
            </a:endParaRPr>
          </a:p>
          <a:p>
            <a:pPr>
              <a:buNone/>
            </a:pPr>
            <a:r>
              <a:rPr lang="en-IN" sz="3600" b="1" dirty="0" smtClean="0">
                <a:latin typeface="Times New Roman" panose="02020603050405020304" pitchFamily="18" charset="0"/>
                <a:cs typeface="Times New Roman" panose="02020603050405020304" pitchFamily="18" charset="0"/>
              </a:rPr>
              <a:t>3. </a:t>
            </a:r>
            <a:r>
              <a:rPr lang="en-IN" sz="3500" b="1" dirty="0" smtClean="0">
                <a:latin typeface="Times New Roman" panose="02020603050405020304" pitchFamily="18" charset="0"/>
                <a:cs typeface="Times New Roman" panose="02020603050405020304" pitchFamily="18" charset="0"/>
              </a:rPr>
              <a:t>Indigenous systems of medicine</a:t>
            </a:r>
          </a:p>
          <a:p>
            <a:r>
              <a:rPr lang="en-IN" sz="2200" dirty="0" err="1" smtClean="0">
                <a:latin typeface="Times New Roman" panose="02020603050405020304" pitchFamily="18" charset="0"/>
                <a:cs typeface="Times New Roman" panose="02020603050405020304" pitchFamily="18" charset="0"/>
              </a:rPr>
              <a:t>Ayurveda</a:t>
            </a:r>
            <a:r>
              <a:rPr lang="en-IN" sz="2200" dirty="0" smtClean="0">
                <a:latin typeface="Times New Roman" panose="02020603050405020304" pitchFamily="18" charset="0"/>
                <a:cs typeface="Times New Roman" panose="02020603050405020304" pitchFamily="18" charset="0"/>
              </a:rPr>
              <a:t> and </a:t>
            </a:r>
            <a:r>
              <a:rPr lang="en-IN" sz="2200" dirty="0" err="1" smtClean="0">
                <a:latin typeface="Times New Roman" panose="02020603050405020304" pitchFamily="18" charset="0"/>
                <a:cs typeface="Times New Roman" panose="02020603050405020304" pitchFamily="18" charset="0"/>
              </a:rPr>
              <a:t>siddha</a:t>
            </a:r>
            <a:endParaRPr lang="en-IN" sz="2200" dirty="0" smtClean="0">
              <a:latin typeface="Times New Roman" panose="02020603050405020304" pitchFamily="18" charset="0"/>
              <a:cs typeface="Times New Roman" panose="02020603050405020304" pitchFamily="18" charset="0"/>
            </a:endParaRPr>
          </a:p>
          <a:p>
            <a:r>
              <a:rPr lang="en-IN" sz="2200" dirty="0" err="1" smtClean="0">
                <a:latin typeface="Times New Roman" panose="02020603050405020304" pitchFamily="18" charset="0"/>
                <a:cs typeface="Times New Roman" panose="02020603050405020304" pitchFamily="18" charset="0"/>
              </a:rPr>
              <a:t>Unani</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Homeopathy</a:t>
            </a:r>
          </a:p>
          <a:p>
            <a:pPr marL="0" indent="0">
              <a:buNone/>
            </a:pPr>
            <a:endParaRPr lang="en-IN" dirty="0" smtClean="0">
              <a:latin typeface="Times New Roman" panose="02020603050405020304" pitchFamily="18" charset="0"/>
              <a:cs typeface="Times New Roman" panose="02020603050405020304" pitchFamily="18" charset="0"/>
            </a:endParaRPr>
          </a:p>
          <a:p>
            <a:pPr>
              <a:buNone/>
            </a:pPr>
            <a:r>
              <a:rPr lang="en-IN" sz="4000" b="1" dirty="0" smtClean="0">
                <a:latin typeface="Times New Roman" panose="02020603050405020304" pitchFamily="18" charset="0"/>
                <a:cs typeface="Times New Roman" panose="02020603050405020304" pitchFamily="18" charset="0"/>
              </a:rPr>
              <a:t>4</a:t>
            </a:r>
            <a:r>
              <a:rPr lang="en-IN" sz="3500" b="1" dirty="0" smtClean="0">
                <a:latin typeface="Times New Roman" panose="02020603050405020304" pitchFamily="18" charset="0"/>
                <a:cs typeface="Times New Roman" panose="02020603050405020304" pitchFamily="18" charset="0"/>
              </a:rPr>
              <a:t>. Voluntary health agencies</a:t>
            </a:r>
          </a:p>
          <a:p>
            <a:r>
              <a:rPr lang="en-IN" sz="2200" dirty="0" smtClean="0">
                <a:latin typeface="Times New Roman" panose="02020603050405020304" pitchFamily="18" charset="0"/>
                <a:cs typeface="Times New Roman" panose="02020603050405020304" pitchFamily="18" charset="0"/>
              </a:rPr>
              <a:t>Some of the voluntary health agencies include Tuberculosis Association Of India, Family Planning Association Of India, Indian Red Cross Society, Hind </a:t>
            </a:r>
            <a:r>
              <a:rPr lang="en-IN" sz="2200" dirty="0" err="1" smtClean="0">
                <a:latin typeface="Times New Roman" panose="02020603050405020304" pitchFamily="18" charset="0"/>
                <a:cs typeface="Times New Roman" panose="02020603050405020304" pitchFamily="18" charset="0"/>
              </a:rPr>
              <a:t>Kusht</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Nivaran</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Sangh</a:t>
            </a:r>
            <a:r>
              <a:rPr lang="en-IN" sz="2200" dirty="0" smtClean="0">
                <a:latin typeface="Times New Roman" panose="02020603050405020304" pitchFamily="18" charset="0"/>
                <a:cs typeface="Times New Roman" panose="02020603050405020304" pitchFamily="18" charset="0"/>
              </a:rPr>
              <a:t>,, Help Age India etc</a:t>
            </a:r>
            <a:r>
              <a:rPr lang="en-IN" dirty="0" smtClean="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pPr>
              <a:buNone/>
            </a:pPr>
            <a:r>
              <a:rPr lang="en-IN" sz="4000" dirty="0" smtClean="0"/>
              <a:t>5. </a:t>
            </a:r>
            <a:r>
              <a:rPr lang="en-IN" sz="4000" b="1" dirty="0" smtClean="0"/>
              <a:t>National health programmes</a:t>
            </a:r>
          </a:p>
          <a:p>
            <a:pPr>
              <a:buNone/>
            </a:pPr>
            <a:r>
              <a:rPr lang="en-IN" b="1" dirty="0" smtClean="0">
                <a:latin typeface="Times New Roman" panose="02020603050405020304" pitchFamily="18" charset="0"/>
                <a:cs typeface="Times New Roman" panose="02020603050405020304" pitchFamily="18" charset="0"/>
              </a:rPr>
              <a:t>Eradication Programme</a:t>
            </a:r>
          </a:p>
          <a:p>
            <a:pPr>
              <a:buNone/>
            </a:pPr>
            <a:r>
              <a:rPr lang="en-IN" dirty="0" smtClean="0">
                <a:latin typeface="Times New Roman" panose="02020603050405020304" pitchFamily="18" charset="0"/>
                <a:cs typeface="Times New Roman" panose="02020603050405020304" pitchFamily="18" charset="0"/>
              </a:rPr>
              <a:t>• National Eradication Programme</a:t>
            </a:r>
          </a:p>
          <a:p>
            <a:pPr>
              <a:buNone/>
            </a:pPr>
            <a:r>
              <a:rPr lang="en-IN" dirty="0" smtClean="0">
                <a:latin typeface="Times New Roman" panose="02020603050405020304" pitchFamily="18" charset="0"/>
                <a:cs typeface="Times New Roman" panose="02020603050405020304" pitchFamily="18" charset="0"/>
              </a:rPr>
              <a:t>• National Leprosy Eradication Programme</a:t>
            </a:r>
          </a:p>
          <a:p>
            <a:pPr>
              <a:buNone/>
            </a:pPr>
            <a:r>
              <a:rPr lang="en-IN" dirty="0" smtClean="0">
                <a:latin typeface="Times New Roman" panose="02020603050405020304" pitchFamily="18" charset="0"/>
                <a:cs typeface="Times New Roman" panose="02020603050405020304" pitchFamily="18" charset="0"/>
              </a:rPr>
              <a:t>• National Guinea worm Eradication Programme</a:t>
            </a:r>
          </a:p>
          <a:p>
            <a:pPr>
              <a:buNone/>
            </a:pPr>
            <a:r>
              <a:rPr lang="en-IN" dirty="0" smtClean="0">
                <a:latin typeface="Times New Roman" panose="02020603050405020304" pitchFamily="18" charset="0"/>
                <a:cs typeface="Times New Roman" panose="02020603050405020304" pitchFamily="18" charset="0"/>
              </a:rPr>
              <a:t>• Polio Eradication Programme</a:t>
            </a:r>
          </a:p>
          <a:p>
            <a:pPr>
              <a:buNone/>
            </a:pPr>
            <a:r>
              <a:rPr lang="en-IN" b="1" dirty="0" smtClean="0">
                <a:latin typeface="Times New Roman" panose="02020603050405020304" pitchFamily="18" charset="0"/>
                <a:cs typeface="Times New Roman" panose="02020603050405020304" pitchFamily="18" charset="0"/>
              </a:rPr>
              <a:t>Control Programme</a:t>
            </a:r>
          </a:p>
          <a:p>
            <a:pPr>
              <a:buNone/>
            </a:pPr>
            <a:r>
              <a:rPr lang="en-IN" dirty="0" smtClean="0">
                <a:latin typeface="Times New Roman" panose="02020603050405020304" pitchFamily="18" charset="0"/>
                <a:cs typeface="Times New Roman" panose="02020603050405020304" pitchFamily="18" charset="0"/>
              </a:rPr>
              <a:t>• National </a:t>
            </a:r>
            <a:r>
              <a:rPr lang="en-IN" dirty="0" err="1" smtClean="0">
                <a:latin typeface="Times New Roman" panose="02020603050405020304" pitchFamily="18" charset="0"/>
                <a:cs typeface="Times New Roman" panose="02020603050405020304" pitchFamily="18" charset="0"/>
              </a:rPr>
              <a:t>Filaria</a:t>
            </a:r>
            <a:r>
              <a:rPr lang="en-IN" dirty="0" smtClean="0">
                <a:latin typeface="Times New Roman" panose="02020603050405020304" pitchFamily="18" charset="0"/>
                <a:cs typeface="Times New Roman" panose="02020603050405020304" pitchFamily="18" charset="0"/>
              </a:rPr>
              <a:t> Control Programme</a:t>
            </a:r>
          </a:p>
          <a:p>
            <a:pPr>
              <a:buNone/>
            </a:pPr>
            <a:r>
              <a:rPr lang="en-IN" dirty="0" smtClean="0">
                <a:latin typeface="Times New Roman" panose="02020603050405020304" pitchFamily="18" charset="0"/>
                <a:cs typeface="Times New Roman" panose="02020603050405020304" pitchFamily="18" charset="0"/>
              </a:rPr>
              <a:t>• National Tuberculosis Control Programme</a:t>
            </a:r>
          </a:p>
          <a:p>
            <a:pPr>
              <a:buNone/>
            </a:pPr>
            <a:r>
              <a:rPr lang="en-IN" dirty="0" smtClean="0">
                <a:latin typeface="Times New Roman" panose="02020603050405020304" pitchFamily="18" charset="0"/>
                <a:cs typeface="Times New Roman" panose="02020603050405020304" pitchFamily="18" charset="0"/>
              </a:rPr>
              <a:t>• National Goitre Control Programme</a:t>
            </a:r>
          </a:p>
          <a:p>
            <a:pPr>
              <a:buNone/>
            </a:pPr>
            <a:r>
              <a:rPr lang="en-IN" dirty="0" smtClean="0">
                <a:latin typeface="Times New Roman" panose="02020603050405020304" pitchFamily="18" charset="0"/>
                <a:cs typeface="Times New Roman" panose="02020603050405020304" pitchFamily="18" charset="0"/>
              </a:rPr>
              <a:t>• </a:t>
            </a:r>
            <a:r>
              <a:rPr lang="en-IN" dirty="0" err="1" smtClean="0">
                <a:latin typeface="Times New Roman" panose="02020603050405020304" pitchFamily="18" charset="0"/>
                <a:cs typeface="Times New Roman" panose="02020603050405020304" pitchFamily="18" charset="0"/>
              </a:rPr>
              <a:t>Anemea</a:t>
            </a:r>
            <a:r>
              <a:rPr lang="en-IN" dirty="0" smtClean="0">
                <a:latin typeface="Times New Roman" panose="02020603050405020304" pitchFamily="18" charset="0"/>
                <a:cs typeface="Times New Roman" panose="02020603050405020304" pitchFamily="18" charset="0"/>
              </a:rPr>
              <a:t> Control Programme</a:t>
            </a:r>
          </a:p>
          <a:p>
            <a:pPr>
              <a:buNone/>
            </a:pPr>
            <a:r>
              <a:rPr lang="en-IN" dirty="0" smtClean="0">
                <a:latin typeface="Times New Roman" panose="02020603050405020304" pitchFamily="18" charset="0"/>
                <a:cs typeface="Times New Roman" panose="02020603050405020304" pitchFamily="18" charset="0"/>
              </a:rPr>
              <a:t>• National </a:t>
            </a:r>
            <a:r>
              <a:rPr lang="en-IN" dirty="0" err="1" smtClean="0">
                <a:latin typeface="Times New Roman" panose="02020603050405020304" pitchFamily="18" charset="0"/>
                <a:cs typeface="Times New Roman" panose="02020603050405020304" pitchFamily="18" charset="0"/>
              </a:rPr>
              <a:t>Diarrhoreal</a:t>
            </a:r>
            <a:r>
              <a:rPr lang="en-IN" dirty="0" smtClean="0">
                <a:latin typeface="Times New Roman" panose="02020603050405020304" pitchFamily="18" charset="0"/>
                <a:cs typeface="Times New Roman" panose="02020603050405020304" pitchFamily="18" charset="0"/>
              </a:rPr>
              <a:t> Control Programme</a:t>
            </a:r>
          </a:p>
          <a:p>
            <a:pPr>
              <a:buNone/>
            </a:pPr>
            <a:r>
              <a:rPr lang="en-IN" dirty="0" smtClean="0">
                <a:latin typeface="Times New Roman" panose="02020603050405020304" pitchFamily="18" charset="0"/>
                <a:cs typeface="Times New Roman" panose="02020603050405020304" pitchFamily="18" charset="0"/>
              </a:rPr>
              <a:t>• National Cancer Control Programme</a:t>
            </a:r>
          </a:p>
          <a:p>
            <a:pPr>
              <a:buNone/>
            </a:pPr>
            <a:r>
              <a:rPr lang="en-IN" dirty="0" smtClean="0">
                <a:latin typeface="Times New Roman" panose="02020603050405020304" pitchFamily="18" charset="0"/>
                <a:cs typeface="Times New Roman" panose="02020603050405020304" pitchFamily="18" charset="0"/>
              </a:rPr>
              <a:t>• Sexually Transmitted Control Programme</a:t>
            </a: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85800"/>
          </a:xfrm>
        </p:spPr>
        <p:txBody>
          <a:bodyPr>
            <a:normAutofit/>
          </a:bodyPr>
          <a:lstStyle/>
          <a:p>
            <a:r>
              <a:rPr lang="en-IN" sz="3200" b="1" dirty="0" smtClean="0">
                <a:latin typeface="Times New Roman" pitchFamily="18" charset="0"/>
                <a:cs typeface="Times New Roman" pitchFamily="18" charset="0"/>
              </a:rPr>
              <a:t>Primary health care in India</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24000"/>
            <a:ext cx="6728713" cy="4517363"/>
          </a:xfrm>
        </p:spPr>
        <p:txBody>
          <a:bodyPr/>
          <a:lstStyle/>
          <a:p>
            <a:pPr lvl="0"/>
            <a:r>
              <a:rPr lang="en-US" sz="2400" b="1" i="1" dirty="0" smtClean="0"/>
              <a:t>AT VILLAGE LEVEL</a:t>
            </a:r>
            <a:r>
              <a:rPr lang="en-US" b="1" dirty="0" smtClean="0"/>
              <a:t>:  </a:t>
            </a:r>
          </a:p>
          <a:p>
            <a:pPr lvl="0">
              <a:buNone/>
            </a:pPr>
            <a:endParaRPr lang="en-US" b="1" dirty="0" smtClean="0"/>
          </a:p>
          <a:p>
            <a:pPr lvl="1" algn="just">
              <a:buFont typeface="Wingdings" pitchFamily="2" charset="2"/>
              <a:buChar char="q"/>
            </a:pPr>
            <a:r>
              <a:rPr lang="en-US" sz="2400" b="1" dirty="0" smtClean="0">
                <a:latin typeface="Times New Roman" panose="02020603050405020304" pitchFamily="18" charset="0"/>
                <a:cs typeface="Times New Roman" panose="02020603050405020304" pitchFamily="18" charset="0"/>
              </a:rPr>
              <a:t>VILLAGE HEALTH GUIDE</a:t>
            </a:r>
          </a:p>
          <a:p>
            <a:pPr lvl="1" algn="just">
              <a:buFont typeface="Wingdings" pitchFamily="2" charset="2"/>
              <a:buChar char="q"/>
            </a:pPr>
            <a:r>
              <a:rPr lang="en-US" sz="2400" b="1" dirty="0" smtClean="0">
                <a:latin typeface="Times New Roman" panose="02020603050405020304" pitchFamily="18" charset="0"/>
                <a:cs typeface="Times New Roman" panose="02020603050405020304" pitchFamily="18" charset="0"/>
              </a:rPr>
              <a:t>LOCAL DAIS</a:t>
            </a:r>
          </a:p>
          <a:p>
            <a:pPr lvl="1" algn="just">
              <a:buFont typeface="Wingdings" pitchFamily="2" charset="2"/>
              <a:buChar char="q"/>
            </a:pPr>
            <a:r>
              <a:rPr lang="en-US" sz="2400" b="1" dirty="0" smtClean="0">
                <a:latin typeface="Times New Roman" panose="02020603050405020304" pitchFamily="18" charset="0"/>
                <a:cs typeface="Times New Roman" panose="02020603050405020304" pitchFamily="18" charset="0"/>
              </a:rPr>
              <a:t>ANGANWADI WORKER  </a:t>
            </a:r>
          </a:p>
          <a:p>
            <a:pPr lvl="1" algn="just">
              <a:buFont typeface="Wingdings" pitchFamily="2" charset="2"/>
              <a:buChar char="q"/>
            </a:pPr>
            <a:r>
              <a:rPr lang="en-US" sz="2400" b="1" dirty="0" smtClean="0">
                <a:latin typeface="Times New Roman" panose="02020603050405020304" pitchFamily="18" charset="0"/>
                <a:cs typeface="Times New Roman" panose="02020603050405020304" pitchFamily="18" charset="0"/>
              </a:rPr>
              <a:t>ASHA</a:t>
            </a:r>
          </a:p>
          <a:p>
            <a:endParaRPr lang="en-IN" dirty="0"/>
          </a:p>
        </p:txBody>
      </p:sp>
      <p:pic>
        <p:nvPicPr>
          <p:cNvPr id="4" name="Picture 3" descr="HVcover.jpg"/>
          <p:cNvPicPr>
            <a:picLocks noChangeAspect="1"/>
          </p:cNvPicPr>
          <p:nvPr/>
        </p:nvPicPr>
        <p:blipFill>
          <a:blip r:embed="rId2"/>
          <a:stretch>
            <a:fillRect/>
          </a:stretch>
        </p:blipFill>
        <p:spPr>
          <a:xfrm>
            <a:off x="5181600" y="1676400"/>
            <a:ext cx="3657600" cy="48006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r>
              <a:rPr lang="en-US" b="1" dirty="0" smtClean="0">
                <a:solidFill>
                  <a:schemeClr val="accent3">
                    <a:lumMod val="75000"/>
                  </a:schemeClr>
                </a:solidFill>
              </a:rPr>
              <a:t> </a:t>
            </a:r>
            <a:r>
              <a:rPr lang="en-US" sz="3100" b="1" dirty="0" smtClean="0">
                <a:solidFill>
                  <a:schemeClr val="accent3">
                    <a:lumMod val="75000"/>
                  </a:schemeClr>
                </a:solidFill>
                <a:latin typeface="Times New Roman" pitchFamily="18" charset="0"/>
                <a:cs typeface="Times New Roman" pitchFamily="18" charset="0"/>
              </a:rPr>
              <a:t>VILLAGE HEALTH GUIDE SCHEME</a:t>
            </a:r>
          </a:p>
          <a:p>
            <a:pPr>
              <a:buNone/>
            </a:pPr>
            <a:endParaRPr lang="en-US" sz="3100" b="1" dirty="0" smtClean="0">
              <a:solidFill>
                <a:schemeClr val="accent3">
                  <a:lumMod val="75000"/>
                </a:schemeClr>
              </a:solidFill>
              <a:latin typeface="Times New Roman" pitchFamily="18" charset="0"/>
              <a:cs typeface="Times New Roman" pitchFamily="18" charset="0"/>
            </a:endParaRPr>
          </a:p>
          <a:p>
            <a:pPr lvl="0"/>
            <a:r>
              <a:rPr lang="en-US" dirty="0" smtClean="0">
                <a:latin typeface="Times New Roman" panose="02020603050405020304" pitchFamily="18" charset="0"/>
                <a:cs typeface="Times New Roman" panose="02020603050405020304" pitchFamily="18" charset="0"/>
              </a:rPr>
              <a:t>Introduced  on 2</a:t>
            </a:r>
            <a:r>
              <a:rPr lang="en-US" baseline="30000" dirty="0" smtClean="0">
                <a:latin typeface="Times New Roman" panose="02020603050405020304" pitchFamily="18" charset="0"/>
                <a:cs typeface="Times New Roman" panose="02020603050405020304" pitchFamily="18" charset="0"/>
              </a:rPr>
              <a:t>nd</a:t>
            </a:r>
            <a:r>
              <a:rPr lang="en-US" dirty="0" smtClean="0">
                <a:latin typeface="Times New Roman" panose="02020603050405020304" pitchFamily="18" charset="0"/>
                <a:cs typeface="Times New Roman" panose="02020603050405020304" pitchFamily="18" charset="0"/>
              </a:rPr>
              <a:t> October 1977 with the idea of securing people’s participation in the care of their own health.</a:t>
            </a:r>
          </a:p>
          <a:p>
            <a:pPr>
              <a:buNone/>
            </a:pPr>
            <a:r>
              <a:rPr lang="en-US" dirty="0" smtClean="0">
                <a:latin typeface="Times New Roman" panose="02020603050405020304" pitchFamily="18" charset="0"/>
                <a:cs typeface="Times New Roman" panose="02020603050405020304" pitchFamily="18" charset="0"/>
              </a:rPr>
              <a:t>                     </a:t>
            </a:r>
          </a:p>
          <a:p>
            <a:pPr>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The guidelines for their selection are</a:t>
            </a:r>
          </a:p>
          <a:p>
            <a:pPr>
              <a:buNone/>
            </a:pP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 permanent residents of the local  community, able to read and write, having minimum formal education,</a:t>
            </a:r>
          </a:p>
          <a:p>
            <a:pPr lvl="0"/>
            <a:r>
              <a:rPr lang="en-US" dirty="0" smtClean="0">
                <a:latin typeface="Times New Roman" panose="02020603050405020304" pitchFamily="18" charset="0"/>
                <a:cs typeface="Times New Roman" panose="02020603050405020304" pitchFamily="18" charset="0"/>
              </a:rPr>
              <a:t> acceptable  to all section of the community, and able to spare at least 2 to 3 hrs every day for  health work</a:t>
            </a:r>
          </a:p>
          <a:p>
            <a:r>
              <a:rPr lang="en-US" dirty="0" smtClean="0">
                <a:latin typeface="Times New Roman" panose="02020603050405020304" pitchFamily="18" charset="0"/>
                <a:cs typeface="Times New Roman" panose="02020603050405020304" pitchFamily="18" charset="0"/>
              </a:rPr>
              <a:t>After selection, the Health Guides undergo a short training in primary health care</a:t>
            </a:r>
          </a:p>
          <a:p>
            <a:r>
              <a:rPr lang="en-US" dirty="0" smtClean="0">
                <a:latin typeface="Times New Roman" panose="02020603050405020304" pitchFamily="18" charset="0"/>
                <a:cs typeface="Times New Roman" panose="02020603050405020304" pitchFamily="18" charset="0"/>
              </a:rPr>
              <a:t>The duties assigned  include treatment of simple ailments and activities in first aid, mother and child health including family planning ,health education and sanitation.</a:t>
            </a:r>
          </a:p>
          <a:p>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lvl="0">
              <a:buNone/>
            </a:pPr>
            <a:r>
              <a:rPr lang="en-US" sz="2800" b="1" dirty="0" smtClean="0">
                <a:solidFill>
                  <a:schemeClr val="accent3">
                    <a:lumMod val="75000"/>
                  </a:schemeClr>
                </a:solidFill>
                <a:latin typeface="Times New Roman" panose="02020603050405020304" pitchFamily="18" charset="0"/>
                <a:cs typeface="Times New Roman" panose="02020603050405020304" pitchFamily="18" charset="0"/>
              </a:rPr>
              <a:t> LOCAL DAIS:</a:t>
            </a:r>
          </a:p>
          <a:p>
            <a:pPr lvl="0">
              <a:buNone/>
            </a:pPr>
            <a:endParaRPr lang="en-US" dirty="0" smtClean="0">
              <a:solidFill>
                <a:schemeClr val="accent3">
                  <a:lumMod val="75000"/>
                </a:schemeClr>
              </a:solidFill>
            </a:endParaRPr>
          </a:p>
          <a:p>
            <a:r>
              <a:rPr lang="en-US" dirty="0" smtClean="0"/>
              <a:t>   </a:t>
            </a:r>
            <a:r>
              <a:rPr lang="en-US" dirty="0" smtClean="0">
                <a:latin typeface="Times New Roman" panose="02020603050405020304" pitchFamily="18" charset="0"/>
                <a:cs typeface="Times New Roman" panose="02020603050405020304" pitchFamily="18" charset="0"/>
              </a:rPr>
              <a:t>An extensive </a:t>
            </a:r>
            <a:r>
              <a:rPr lang="en-US" dirty="0" err="1" smtClean="0">
                <a:latin typeface="Times New Roman" panose="02020603050405020304" pitchFamily="18" charset="0"/>
                <a:cs typeface="Times New Roman" panose="02020603050405020304" pitchFamily="18" charset="0"/>
              </a:rPr>
              <a:t>programme</a:t>
            </a:r>
            <a:r>
              <a:rPr lang="en-US" dirty="0" smtClean="0">
                <a:latin typeface="Times New Roman" panose="02020603050405020304" pitchFamily="18" charset="0"/>
                <a:cs typeface="Times New Roman" panose="02020603050405020304" pitchFamily="18" charset="0"/>
              </a:rPr>
              <a:t> has been undertaken under the Rural Health Scheme to train  all categories of local dais in the country to improve their knowledge in the elementary concepts of maternal and child health and sterilization, besides obstetric skills.</a:t>
            </a:r>
          </a:p>
          <a:p>
            <a:r>
              <a:rPr lang="en-US" dirty="0" smtClean="0">
                <a:latin typeface="Times New Roman" panose="02020603050405020304" pitchFamily="18" charset="0"/>
                <a:cs typeface="Times New Roman" panose="02020603050405020304" pitchFamily="18" charset="0"/>
              </a:rPr>
              <a:t>During her training of 30 days each </a:t>
            </a:r>
            <a:r>
              <a:rPr lang="en-US" dirty="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ai is required to conduct at least 2 deliveries  under the guidance and supervision</a:t>
            </a:r>
          </a:p>
          <a:p>
            <a:r>
              <a:rPr lang="en-US" dirty="0" smtClean="0">
                <a:latin typeface="Times New Roman" panose="02020603050405020304" pitchFamily="18" charset="0"/>
                <a:cs typeface="Times New Roman" panose="02020603050405020304" pitchFamily="18" charset="0"/>
              </a:rPr>
              <a:t> After  training each </a:t>
            </a:r>
            <a:r>
              <a:rPr lang="en-US" dirty="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ai is provided with  delivery kit and a certificate</a:t>
            </a:r>
          </a:p>
          <a:p>
            <a:r>
              <a:rPr lang="en-US" dirty="0" smtClean="0">
                <a:latin typeface="Times New Roman" panose="02020603050405020304" pitchFamily="18" charset="0"/>
                <a:cs typeface="Times New Roman" panose="02020603050405020304" pitchFamily="18" charset="0"/>
              </a:rPr>
              <a:t>They  are also expected to play a vital role in propagating small family norm since they are more acceptable to the community.</a:t>
            </a: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lvl="0">
              <a:buNone/>
            </a:pPr>
            <a:r>
              <a:rPr lang="en-US" b="1" dirty="0" smtClean="0">
                <a:solidFill>
                  <a:srgbClr val="FF0000"/>
                </a:solidFill>
              </a:rPr>
              <a:t> </a:t>
            </a:r>
            <a:r>
              <a:rPr lang="en-US" sz="2800" b="1" dirty="0" smtClean="0">
                <a:solidFill>
                  <a:srgbClr val="FF0000"/>
                </a:solidFill>
              </a:rPr>
              <a:t>ANGANWADI WORKER:</a:t>
            </a:r>
          </a:p>
          <a:p>
            <a:pPr lvl="0">
              <a:buNone/>
            </a:pPr>
            <a:endParaRPr lang="en-US" dirty="0" smtClean="0">
              <a:solidFill>
                <a:srgbClr val="FF0000"/>
              </a:solidFill>
            </a:endParaRPr>
          </a:p>
          <a:p>
            <a:r>
              <a:rPr lang="en-US" dirty="0" smtClean="0"/>
              <a:t> </a:t>
            </a:r>
            <a:r>
              <a:rPr lang="en-US" dirty="0" smtClean="0">
                <a:latin typeface="Times New Roman" panose="02020603050405020304" pitchFamily="18" charset="0"/>
                <a:cs typeface="Times New Roman" panose="02020603050405020304" pitchFamily="18" charset="0"/>
              </a:rPr>
              <a:t>Under the ICDS scheme, there is an </a:t>
            </a:r>
            <a:r>
              <a:rPr lang="en-US" dirty="0" err="1" smtClean="0">
                <a:latin typeface="Times New Roman" panose="02020603050405020304" pitchFamily="18" charset="0"/>
                <a:cs typeface="Times New Roman" panose="02020603050405020304" pitchFamily="18" charset="0"/>
              </a:rPr>
              <a:t>Anganwadi</a:t>
            </a:r>
            <a:r>
              <a:rPr lang="en-US" dirty="0" smtClean="0">
                <a:latin typeface="Times New Roman" panose="02020603050405020304" pitchFamily="18" charset="0"/>
                <a:cs typeface="Times New Roman" panose="02020603050405020304" pitchFamily="18" charset="0"/>
              </a:rPr>
              <a:t> worker for a population of 1000. </a:t>
            </a:r>
          </a:p>
          <a:p>
            <a:r>
              <a:rPr lang="en-US" dirty="0" smtClean="0">
                <a:latin typeface="Times New Roman" panose="02020603050405020304" pitchFamily="18" charset="0"/>
                <a:cs typeface="Times New Roman" panose="02020603050405020304" pitchFamily="18" charset="0"/>
              </a:rPr>
              <a:t>The </a:t>
            </a:r>
            <a:r>
              <a:rPr lang="en-US" dirty="0" err="1" smtClean="0">
                <a:latin typeface="Times New Roman" panose="02020603050405020304" pitchFamily="18" charset="0"/>
                <a:cs typeface="Times New Roman" panose="02020603050405020304" pitchFamily="18" charset="0"/>
              </a:rPr>
              <a:t>Anganwadi</a:t>
            </a:r>
            <a:r>
              <a:rPr lang="en-US" dirty="0" smtClean="0">
                <a:latin typeface="Times New Roman" panose="02020603050405020304" pitchFamily="18" charset="0"/>
                <a:cs typeface="Times New Roman" panose="02020603050405020304" pitchFamily="18" charset="0"/>
              </a:rPr>
              <a:t> worker is selected from the community she is expected to serve. </a:t>
            </a:r>
          </a:p>
          <a:p>
            <a:r>
              <a:rPr lang="en-US" dirty="0" smtClean="0">
                <a:latin typeface="Times New Roman" panose="02020603050405020304" pitchFamily="18" charset="0"/>
                <a:cs typeface="Times New Roman" panose="02020603050405020304" pitchFamily="18" charset="0"/>
              </a:rPr>
              <a:t>  She undergoes training in various aspects of health, nutrition and child development   services rendered include  health education, non-formal pre-school education and referral services.</a:t>
            </a:r>
          </a:p>
          <a:p>
            <a:r>
              <a:rPr lang="en-US" dirty="0" smtClean="0">
                <a:latin typeface="Times New Roman" panose="02020603050405020304" pitchFamily="18" charset="0"/>
                <a:cs typeface="Times New Roman" panose="02020603050405020304" pitchFamily="18" charset="0"/>
              </a:rPr>
              <a:t> The beneficiaries are generally nursing mothers, other women, adolescents and children below the age of 6 years.</a:t>
            </a: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77500" lnSpcReduction="20000"/>
          </a:bodyPr>
          <a:lstStyle/>
          <a:p>
            <a:pPr lvl="0">
              <a:buNone/>
            </a:pPr>
            <a:r>
              <a:rPr lang="en-US" b="1" dirty="0" smtClean="0"/>
              <a:t> </a:t>
            </a:r>
          </a:p>
          <a:p>
            <a:pPr lvl="0">
              <a:buNone/>
            </a:pPr>
            <a:r>
              <a:rPr lang="en-US" sz="4500" b="1" dirty="0" smtClean="0"/>
              <a:t>   </a:t>
            </a:r>
            <a:r>
              <a:rPr lang="en-US" sz="4500" b="1" dirty="0" smtClean="0">
                <a:solidFill>
                  <a:srgbClr val="FF0000"/>
                </a:solidFill>
              </a:rPr>
              <a:t>ASHA:</a:t>
            </a:r>
            <a:endParaRPr lang="en-US" sz="4500" dirty="0" smtClean="0">
              <a:solidFill>
                <a:srgbClr val="FF0000"/>
              </a:solidFill>
            </a:endParaRPr>
          </a:p>
          <a:p>
            <a:pPr>
              <a:buNone/>
            </a:pPr>
            <a:r>
              <a:rPr lang="en-US" dirty="0" smtClean="0"/>
              <a:t>     </a:t>
            </a:r>
            <a:r>
              <a:rPr lang="en-US" dirty="0" smtClean="0">
                <a:latin typeface="Times New Roman" pitchFamily="18" charset="0"/>
                <a:cs typeface="Times New Roman" pitchFamily="18" charset="0"/>
              </a:rPr>
              <a:t>ASHA(Accredited Social Health Activist)will be a health activist in the community who will create awareness on health</a:t>
            </a: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Responsibilities of ASHA are</a:t>
            </a:r>
          </a:p>
          <a:p>
            <a:pPr>
              <a:buNone/>
            </a:pPr>
            <a:endParaRPr lang="en-US" dirty="0" smtClean="0">
              <a:latin typeface="Times New Roman" pitchFamily="18" charset="0"/>
              <a:cs typeface="Times New Roman" pitchFamily="18" charset="0"/>
            </a:endParaRPr>
          </a:p>
          <a:p>
            <a:pPr lvl="0">
              <a:lnSpc>
                <a:spcPct val="170000"/>
              </a:lnSpc>
            </a:pPr>
            <a:r>
              <a:rPr lang="en-US" dirty="0" smtClean="0">
                <a:latin typeface="Times New Roman" pitchFamily="18" charset="0"/>
                <a:cs typeface="Times New Roman" pitchFamily="18" charset="0"/>
              </a:rPr>
              <a:t> To   create awareness and public information to the community on determinants of health </a:t>
            </a:r>
          </a:p>
          <a:p>
            <a:pPr lvl="0">
              <a:lnSpc>
                <a:spcPct val="170000"/>
              </a:lnSpc>
            </a:pPr>
            <a:r>
              <a:rPr lang="en-US" dirty="0" smtClean="0">
                <a:latin typeface="Times New Roman" pitchFamily="18" charset="0"/>
                <a:cs typeface="Times New Roman" pitchFamily="18" charset="0"/>
              </a:rPr>
              <a:t> Counsel women on material and child health ,prevention of communicable infections including RTI/sexually transmitted infection, family planning ,care of young child etc</a:t>
            </a:r>
          </a:p>
          <a:p>
            <a:pPr lvl="0">
              <a:lnSpc>
                <a:spcPct val="170000"/>
              </a:lnSpc>
            </a:pPr>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rovide primary medical care for minor ailments such as </a:t>
            </a:r>
            <a:r>
              <a:rPr lang="en-US" dirty="0" err="1" smtClean="0">
                <a:latin typeface="Times New Roman" pitchFamily="18" charset="0"/>
                <a:cs typeface="Times New Roman" pitchFamily="18" charset="0"/>
              </a:rPr>
              <a:t>diarrhoea</a:t>
            </a:r>
            <a:r>
              <a:rPr lang="en-US" dirty="0" smtClean="0">
                <a:latin typeface="Times New Roman" pitchFamily="18" charset="0"/>
                <a:cs typeface="Times New Roman" pitchFamily="18" charset="0"/>
              </a:rPr>
              <a:t>, fevers and first aid for minor injuries</a:t>
            </a:r>
          </a:p>
          <a:p>
            <a:pPr lvl="0">
              <a:lnSpc>
                <a:spcPct val="170000"/>
              </a:lnSpc>
            </a:pPr>
            <a:r>
              <a:rPr lang="en-US" dirty="0">
                <a:latin typeface="Times New Roman" pitchFamily="18" charset="0"/>
                <a:cs typeface="Times New Roman" pitchFamily="18" charset="0"/>
              </a:rPr>
              <a:t>A</a:t>
            </a:r>
            <a:r>
              <a:rPr lang="en-US" dirty="0" smtClean="0">
                <a:latin typeface="Times New Roman" pitchFamily="18" charset="0"/>
                <a:cs typeface="Times New Roman" pitchFamily="18" charset="0"/>
              </a:rPr>
              <a:t>ct as a depot holder for essential provisions being made available like oral rehydration therapy ,iron ,folic acid tablets, oral pills etc</a:t>
            </a:r>
          </a:p>
          <a:p>
            <a:pPr lvl="0">
              <a:lnSpc>
                <a:spcPct val="170000"/>
              </a:lnSpc>
            </a:pPr>
            <a:r>
              <a:rPr lang="en-US" dirty="0" smtClean="0">
                <a:latin typeface="Times New Roman" pitchFamily="18" charset="0"/>
                <a:cs typeface="Times New Roman" pitchFamily="18" charset="0"/>
              </a:rPr>
              <a:t> Inform about  births and deaths ,any unusual health problems etc in her village</a:t>
            </a:r>
          </a:p>
          <a:p>
            <a:pPr>
              <a:lnSpc>
                <a:spcPct val="170000"/>
              </a:lnSpc>
            </a:pPr>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romote total sanitation campaign </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7315199" cy="4288763"/>
          </a:xfrm>
        </p:spPr>
        <p:txBody>
          <a:bodyPr>
            <a:normAutofit/>
          </a:bodyPr>
          <a:lstStyle/>
          <a:p>
            <a:pPr>
              <a:buNone/>
            </a:pPr>
            <a:r>
              <a:rPr lang="en-IN" b="1" dirty="0" smtClean="0">
                <a:latin typeface="Times New Roman" pitchFamily="18" charset="0"/>
                <a:cs typeface="Times New Roman" pitchFamily="18" charset="0"/>
              </a:rPr>
              <a:t>Definition </a:t>
            </a:r>
          </a:p>
          <a:p>
            <a:r>
              <a:rPr lang="en-IN" sz="2000" dirty="0" smtClean="0">
                <a:latin typeface="Times New Roman" pitchFamily="18" charset="0"/>
                <a:cs typeface="Times New Roman" pitchFamily="18" charset="0"/>
              </a:rPr>
              <a:t>Health care delivery  is defined as the aggregate of institutions, organizations and persons who enter, the health care system, Who has responsibility that, Include the promotion of health, prevention of illness, detection and treatment of disease and rehabilitation.</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latin typeface="Times New Roman" panose="02020603050405020304" pitchFamily="18" charset="0"/>
                <a:cs typeface="Times New Roman" panose="02020603050405020304" pitchFamily="18" charset="0"/>
              </a:rPr>
              <a:t>SUBCENTRE LEVEL</a:t>
            </a:r>
            <a:r>
              <a:rPr lang="en-US" b="1" dirty="0" smtClean="0"/>
              <a:t/>
            </a:r>
            <a:br>
              <a:rPr lang="en-US" b="1" dirty="0" smtClean="0"/>
            </a:br>
            <a:endParaRPr lang="en-IN" dirty="0"/>
          </a:p>
        </p:txBody>
      </p:sp>
      <p:sp>
        <p:nvSpPr>
          <p:cNvPr id="3" name="Content Placeholder 2"/>
          <p:cNvSpPr>
            <a:spLocks noGrp="1"/>
          </p:cNvSpPr>
          <p:nvPr>
            <p:ph idx="1"/>
          </p:nvPr>
        </p:nvSpPr>
        <p:spPr/>
        <p:txBody>
          <a:bodyPr>
            <a:normAutofit/>
          </a:bodyPr>
          <a:lstStyle/>
          <a:p>
            <a:pPr>
              <a:buNone/>
            </a:pPr>
            <a:endParaRPr lang="en-US" dirty="0" smtClean="0"/>
          </a:p>
          <a:p>
            <a:pPr algn="just">
              <a:buFont typeface="Wingdings" pitchFamily="2" charset="2"/>
              <a:buChar char="v"/>
            </a:pPr>
            <a:r>
              <a:rPr lang="en-US" dirty="0" smtClean="0">
                <a:latin typeface="Times New Roman" pitchFamily="18" charset="0"/>
                <a:cs typeface="Times New Roman" pitchFamily="18" charset="0"/>
              </a:rPr>
              <a:t>Peripheral  outpost of the existing health delivery system in rural areas</a:t>
            </a:r>
          </a:p>
          <a:p>
            <a:pPr algn="just">
              <a:buFont typeface="Wingdings" pitchFamily="2" charset="2"/>
              <a:buChar char="v"/>
            </a:pPr>
            <a:r>
              <a:rPr lang="en-US" dirty="0" smtClean="0">
                <a:latin typeface="Times New Roman" pitchFamily="18" charset="0"/>
                <a:cs typeface="Times New Roman" pitchFamily="18" charset="0"/>
              </a:rPr>
              <a:t> one   </a:t>
            </a:r>
            <a:r>
              <a:rPr lang="en-US" dirty="0" err="1" smtClean="0">
                <a:latin typeface="Times New Roman" pitchFamily="18" charset="0"/>
                <a:cs typeface="Times New Roman" pitchFamily="18" charset="0"/>
              </a:rPr>
              <a:t>subcentre</a:t>
            </a:r>
            <a:r>
              <a:rPr lang="en-US" dirty="0" smtClean="0">
                <a:latin typeface="Times New Roman" pitchFamily="18" charset="0"/>
                <a:cs typeface="Times New Roman" pitchFamily="18" charset="0"/>
              </a:rPr>
              <a:t> for every 5000 population in general and one for every 3000 population in hilly, tribal and backward areas.</a:t>
            </a:r>
          </a:p>
          <a:p>
            <a:pPr algn="just">
              <a:buFont typeface="Wingdings" pitchFamily="2" charset="2"/>
              <a:buChar char="v"/>
            </a:pPr>
            <a:r>
              <a:rPr lang="en-US" dirty="0" smtClean="0">
                <a:latin typeface="Times New Roman" pitchFamily="18" charset="0"/>
                <a:cs typeface="Times New Roman" pitchFamily="18" charset="0"/>
              </a:rPr>
              <a:t> manned  by one male and one female multipurpose health worker</a:t>
            </a:r>
          </a:p>
          <a:p>
            <a:pPr algn="just">
              <a:buFont typeface="Wingdings" pitchFamily="2" charset="2"/>
              <a:buChar char="v"/>
            </a:pPr>
            <a:r>
              <a:rPr lang="en-US" dirty="0" smtClean="0">
                <a:latin typeface="Times New Roman" pitchFamily="18" charset="0"/>
                <a:cs typeface="Times New Roman" pitchFamily="18" charset="0"/>
              </a:rPr>
              <a:t> functions  are mother and child health care, family planning and immunization </a:t>
            </a:r>
          </a:p>
          <a:p>
            <a:endParaRPr lang="en-US" dirty="0" smtClean="0"/>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09600"/>
            <a:ext cx="6728712" cy="838200"/>
          </a:xfrm>
        </p:spPr>
        <p:txBody>
          <a:bodyPr>
            <a:normAutofit fontScale="90000"/>
          </a:bodyPr>
          <a:lstStyle/>
          <a:p>
            <a:r>
              <a:rPr lang="en-US" sz="3200" b="1" dirty="0" smtClean="0">
                <a:solidFill>
                  <a:srgbClr val="FF0000"/>
                </a:solidFill>
                <a:latin typeface="Times New Roman" panose="02020603050405020304" pitchFamily="18" charset="0"/>
                <a:cs typeface="Times New Roman" panose="02020603050405020304" pitchFamily="18" charset="0"/>
              </a:rPr>
              <a:t>PRIMARY HEALTH CENTRE LEVEL</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pPr>
              <a:buNone/>
            </a:pPr>
            <a:r>
              <a:rPr lang="en-US" b="1" dirty="0" smtClean="0">
                <a:solidFill>
                  <a:srgbClr val="FF0000"/>
                </a:solidFill>
              </a:rPr>
              <a:t> </a:t>
            </a:r>
            <a:endParaRPr lang="en-US" b="1" dirty="0" smtClean="0"/>
          </a:p>
          <a:p>
            <a:r>
              <a:rPr lang="en-US" sz="3400" dirty="0" smtClean="0">
                <a:latin typeface="Times New Roman" pitchFamily="18" charset="0"/>
                <a:cs typeface="Times New Roman" pitchFamily="18" charset="0"/>
              </a:rPr>
              <a:t>The central council of health at its first meeting held in January 1953 had recommended the establishment of primary health </a:t>
            </a:r>
            <a:r>
              <a:rPr lang="en-US" sz="3400" dirty="0" err="1" smtClean="0">
                <a:latin typeface="Times New Roman" pitchFamily="18" charset="0"/>
                <a:cs typeface="Times New Roman" pitchFamily="18" charset="0"/>
              </a:rPr>
              <a:t>centres</a:t>
            </a:r>
            <a:r>
              <a:rPr lang="en-US" sz="3400" dirty="0" smtClean="0">
                <a:latin typeface="Times New Roman" pitchFamily="18" charset="0"/>
                <a:cs typeface="Times New Roman" pitchFamily="18" charset="0"/>
              </a:rPr>
              <a:t> in community development blocks so as to provide comprehensive health care to the rural population.</a:t>
            </a:r>
          </a:p>
          <a:p>
            <a:pPr marL="0" indent="0">
              <a:buNone/>
            </a:pP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 The National Health Plan(1983)proposed  </a:t>
            </a:r>
            <a:r>
              <a:rPr lang="en-US" sz="3400" dirty="0" err="1" smtClean="0">
                <a:latin typeface="Times New Roman" pitchFamily="18" charset="0"/>
                <a:cs typeface="Times New Roman" pitchFamily="18" charset="0"/>
              </a:rPr>
              <a:t>reorganisation</a:t>
            </a:r>
            <a:r>
              <a:rPr lang="en-US" sz="3400" dirty="0" smtClean="0">
                <a:latin typeface="Times New Roman" pitchFamily="18" charset="0"/>
                <a:cs typeface="Times New Roman" pitchFamily="18" charset="0"/>
              </a:rPr>
              <a:t> of primary health  </a:t>
            </a:r>
            <a:r>
              <a:rPr lang="en-US" sz="3400" dirty="0" err="1" smtClean="0">
                <a:latin typeface="Times New Roman" pitchFamily="18" charset="0"/>
                <a:cs typeface="Times New Roman" pitchFamily="18" charset="0"/>
              </a:rPr>
              <a:t>centres</a:t>
            </a:r>
            <a:r>
              <a:rPr lang="en-US" sz="3400" dirty="0" smtClean="0">
                <a:latin typeface="Times New Roman" pitchFamily="18" charset="0"/>
                <a:cs typeface="Times New Roman" pitchFamily="18" charset="0"/>
              </a:rPr>
              <a:t> on the basis of one PHC for every 20,000 population in hilly, tribal and backward areas. </a:t>
            </a:r>
          </a:p>
          <a:p>
            <a:pPr marL="0" indent="0">
              <a:buNone/>
            </a:pP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 Indian Public Health Services Standards(IPHS)recommended set of standards to provide optimal level of quality  health care.</a:t>
            </a:r>
          </a:p>
          <a:p>
            <a:pPr marL="0" indent="0">
              <a:buNone/>
            </a:pP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A medical officer supported by 14 paramedical and other staff means  a PHC.</a:t>
            </a:r>
          </a:p>
          <a:p>
            <a:pPr marL="0" indent="0">
              <a:buNone/>
            </a:pP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 It acts as a referral unit for 6 </a:t>
            </a:r>
            <a:r>
              <a:rPr lang="en-US" sz="3400" dirty="0" err="1" smtClean="0">
                <a:latin typeface="Times New Roman" pitchFamily="18" charset="0"/>
                <a:cs typeface="Times New Roman" pitchFamily="18" charset="0"/>
              </a:rPr>
              <a:t>subcentres</a:t>
            </a:r>
            <a:r>
              <a:rPr lang="en-US" sz="3400" dirty="0" smtClean="0">
                <a:latin typeface="Times New Roman" pitchFamily="18" charset="0"/>
                <a:cs typeface="Times New Roman" pitchFamily="18" charset="0"/>
              </a:rPr>
              <a:t>.</a:t>
            </a:r>
            <a:endParaRPr lang="en-IN" sz="3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62000"/>
          </a:xfrm>
        </p:spPr>
        <p:txBody>
          <a:bodyPr>
            <a:normAutofit fontScale="90000"/>
          </a:bodyPr>
          <a:lstStyle/>
          <a:p>
            <a:r>
              <a:rPr lang="en-US" sz="3200" b="1" i="1" dirty="0" smtClean="0">
                <a:latin typeface="Times New Roman" panose="02020603050405020304" pitchFamily="18" charset="0"/>
                <a:cs typeface="Times New Roman" panose="02020603050405020304" pitchFamily="18" charset="0"/>
              </a:rPr>
              <a:t>Functions of primary health </a:t>
            </a:r>
            <a:r>
              <a:rPr lang="en-US" sz="3200" b="1" i="1" dirty="0" err="1" smtClean="0">
                <a:latin typeface="Times New Roman" panose="02020603050405020304" pitchFamily="18" charset="0"/>
                <a:cs typeface="Times New Roman" panose="02020603050405020304" pitchFamily="18" charset="0"/>
              </a:rPr>
              <a:t>centres</a:t>
            </a:r>
            <a:r>
              <a:rPr lang="en-US" b="1" i="1" dirty="0" smtClean="0"/>
              <a:t>:</a:t>
            </a:r>
            <a:endParaRPr lang="en-IN" b="1"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buNone/>
            </a:pPr>
            <a:endParaRPr lang="en-US" dirty="0" smtClean="0"/>
          </a:p>
          <a:p>
            <a:pPr lvl="0">
              <a:buFont typeface="Wingdings" pitchFamily="2" charset="2"/>
              <a:buChar char="Ø"/>
            </a:pPr>
            <a:r>
              <a:rPr lang="en-US" sz="2400" dirty="0" smtClean="0">
                <a:latin typeface="Times New Roman" pitchFamily="18" charset="0"/>
                <a:cs typeface="Times New Roman" pitchFamily="18" charset="0"/>
              </a:rPr>
              <a:t>Medical care</a:t>
            </a:r>
          </a:p>
          <a:p>
            <a:pPr lvl="0">
              <a:buFont typeface="Wingdings" pitchFamily="2" charset="2"/>
              <a:buChar char="Ø"/>
            </a:pPr>
            <a:r>
              <a:rPr lang="en-US" sz="2400" dirty="0" smtClean="0">
                <a:latin typeface="Times New Roman" pitchFamily="18" charset="0"/>
                <a:cs typeface="Times New Roman" pitchFamily="18" charset="0"/>
              </a:rPr>
              <a:t>MCH and family welfare</a:t>
            </a:r>
          </a:p>
          <a:p>
            <a:pPr lvl="0">
              <a:buFont typeface="Wingdings" pitchFamily="2" charset="2"/>
              <a:buChar char="Ø"/>
            </a:pPr>
            <a:r>
              <a:rPr lang="en-US" sz="2400" dirty="0" smtClean="0">
                <a:latin typeface="Times New Roman" pitchFamily="18" charset="0"/>
                <a:cs typeface="Times New Roman" pitchFamily="18" charset="0"/>
              </a:rPr>
              <a:t>Safe water supply and basic sanitation</a:t>
            </a:r>
          </a:p>
          <a:p>
            <a:pPr lvl="0">
              <a:buFont typeface="Wingdings" pitchFamily="2" charset="2"/>
              <a:buChar char="Ø"/>
            </a:pPr>
            <a:r>
              <a:rPr lang="en-US" sz="2400" dirty="0" smtClean="0">
                <a:latin typeface="Times New Roman" pitchFamily="18" charset="0"/>
                <a:cs typeface="Times New Roman" pitchFamily="18" charset="0"/>
              </a:rPr>
              <a:t>Prevention and control of communicable diseases</a:t>
            </a:r>
          </a:p>
          <a:p>
            <a:pPr lvl="0">
              <a:buFont typeface="Wingdings" pitchFamily="2" charset="2"/>
              <a:buChar char="Ø"/>
            </a:pPr>
            <a:r>
              <a:rPr lang="en-US" sz="2400" dirty="0" smtClean="0">
                <a:latin typeface="Times New Roman" pitchFamily="18" charset="0"/>
                <a:cs typeface="Times New Roman" pitchFamily="18" charset="0"/>
              </a:rPr>
              <a:t>Collection and reporting of vital statistics</a:t>
            </a:r>
          </a:p>
          <a:p>
            <a:pPr lvl="0">
              <a:buFont typeface="Wingdings" pitchFamily="2" charset="2"/>
              <a:buChar char="Ø"/>
            </a:pPr>
            <a:r>
              <a:rPr lang="en-US" sz="2400" dirty="0" smtClean="0">
                <a:latin typeface="Times New Roman" pitchFamily="18" charset="0"/>
                <a:cs typeface="Times New Roman" pitchFamily="18" charset="0"/>
              </a:rPr>
              <a:t>Health education</a:t>
            </a:r>
          </a:p>
          <a:p>
            <a:pPr lvl="0">
              <a:buFont typeface="Wingdings" pitchFamily="2" charset="2"/>
              <a:buChar char="Ø"/>
            </a:pPr>
            <a:r>
              <a:rPr lang="en-US" sz="2400" dirty="0" smtClean="0">
                <a:latin typeface="Times New Roman" pitchFamily="18" charset="0"/>
                <a:cs typeface="Times New Roman" pitchFamily="18" charset="0"/>
              </a:rPr>
              <a:t>National health </a:t>
            </a:r>
            <a:r>
              <a:rPr lang="en-US" sz="2400" dirty="0" err="1" smtClean="0">
                <a:latin typeface="Times New Roman" pitchFamily="18" charset="0"/>
                <a:cs typeface="Times New Roman" pitchFamily="18" charset="0"/>
              </a:rPr>
              <a:t>programmes</a:t>
            </a:r>
            <a:endParaRPr lang="en-US" sz="2400" dirty="0" smtClean="0">
              <a:latin typeface="Times New Roman" pitchFamily="18" charset="0"/>
              <a:cs typeface="Times New Roman" pitchFamily="18" charset="0"/>
            </a:endParaRPr>
          </a:p>
          <a:p>
            <a:pPr lvl="0">
              <a:buFont typeface="Wingdings" pitchFamily="2" charset="2"/>
              <a:buChar char="Ø"/>
            </a:pPr>
            <a:r>
              <a:rPr lang="en-US" sz="2400" dirty="0" smtClean="0">
                <a:latin typeface="Times New Roman" pitchFamily="18" charset="0"/>
                <a:cs typeface="Times New Roman" pitchFamily="18" charset="0"/>
              </a:rPr>
              <a:t>Training of health guides, health workers ,local dais and health  assistants</a:t>
            </a:r>
          </a:p>
          <a:p>
            <a:pPr lvl="0">
              <a:buFont typeface="Wingdings" pitchFamily="2" charset="2"/>
              <a:buChar char="Ø"/>
            </a:pPr>
            <a:r>
              <a:rPr lang="en-US" sz="2400" dirty="0" smtClean="0">
                <a:latin typeface="Times New Roman" pitchFamily="18" charset="0"/>
                <a:cs typeface="Times New Roman" pitchFamily="18" charset="0"/>
              </a:rPr>
              <a:t>Basic laboratory services</a:t>
            </a:r>
          </a:p>
          <a:p>
            <a:pPr lvl="0">
              <a:buFont typeface="Wingdings" pitchFamily="2" charset="2"/>
              <a:buChar char="Ø"/>
            </a:pPr>
            <a:r>
              <a:rPr lang="en-US" sz="2400" dirty="0" smtClean="0">
                <a:latin typeface="Times New Roman" pitchFamily="18" charset="0"/>
                <a:cs typeface="Times New Roman" pitchFamily="18" charset="0"/>
              </a:rPr>
              <a:t>School health services</a:t>
            </a:r>
          </a:p>
          <a:p>
            <a:pPr lvl="0">
              <a:buFont typeface="Wingdings" pitchFamily="2" charset="2"/>
              <a:buChar char="Ø"/>
            </a:pPr>
            <a:r>
              <a:rPr lang="en-US" sz="2400" dirty="0" smtClean="0">
                <a:latin typeface="Times New Roman" pitchFamily="18" charset="0"/>
                <a:cs typeface="Times New Roman" pitchFamily="18" charset="0"/>
              </a:rPr>
              <a:t>Prevention of food adulteration practices</a:t>
            </a:r>
          </a:p>
          <a:p>
            <a:pPr lvl="0">
              <a:buFont typeface="Wingdings" pitchFamily="2" charset="2"/>
              <a:buChar char="Ø"/>
            </a:pP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609600"/>
            <a:ext cx="6652512" cy="762000"/>
          </a:xfrm>
        </p:spPr>
        <p:txBody>
          <a:bodyPr>
            <a:normAutofit fontScale="90000"/>
          </a:bodyPr>
          <a:lstStyle/>
          <a:p>
            <a:pPr lvl="0"/>
            <a:r>
              <a:rPr lang="en-US" sz="3100" b="1" dirty="0" smtClean="0">
                <a:latin typeface="Times New Roman" panose="02020603050405020304" pitchFamily="18" charset="0"/>
                <a:cs typeface="Times New Roman" panose="02020603050405020304" pitchFamily="18" charset="0"/>
              </a:rPr>
              <a:t>COMMUNITY HEALTH CENTRES</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400" dirty="0" smtClean="0">
                <a:latin typeface="Times New Roman" pitchFamily="18" charset="0"/>
                <a:cs typeface="Times New Roman" pitchFamily="18" charset="0"/>
              </a:rPr>
              <a:t>The secondary level of health care, constituting the First Referral Units (FRU) .</a:t>
            </a:r>
          </a:p>
          <a:p>
            <a:pPr>
              <a:buFont typeface="Courier New" pitchFamily="49" charset="0"/>
              <a:buChar char="o"/>
            </a:pPr>
            <a:r>
              <a:rPr lang="en-US" sz="2400" dirty="0" smtClean="0">
                <a:latin typeface="Times New Roman" pitchFamily="18" charset="0"/>
                <a:cs typeface="Times New Roman" pitchFamily="18" charset="0"/>
              </a:rPr>
              <a:t>Approximately  80,000 population in tribal/ hilly areas and 1,20,000 population in plain areas.</a:t>
            </a:r>
          </a:p>
          <a:p>
            <a:pPr>
              <a:buFont typeface="Courier New" pitchFamily="49" charset="0"/>
              <a:buChar char="o"/>
            </a:pPr>
            <a:r>
              <a:rPr lang="en-US" sz="2400" dirty="0" smtClean="0">
                <a:latin typeface="Times New Roman" pitchFamily="18" charset="0"/>
                <a:cs typeface="Times New Roman" pitchFamily="18" charset="0"/>
              </a:rPr>
              <a:t>30 bedded hospital providing specialist care in medicine, obstetrics and gynecology, surgery and </a:t>
            </a:r>
            <a:r>
              <a:rPr lang="en-US" sz="2400" dirty="0" err="1" smtClean="0">
                <a:latin typeface="Times New Roman" pitchFamily="18" charset="0"/>
                <a:cs typeface="Times New Roman" pitchFamily="18" charset="0"/>
              </a:rPr>
              <a:t>paediatrics</a:t>
            </a:r>
            <a:r>
              <a:rPr lang="en-US" sz="2400" dirty="0" smtClean="0">
                <a:latin typeface="Times New Roman" pitchFamily="18" charset="0"/>
                <a:cs typeface="Times New Roman" pitchFamily="18" charset="0"/>
              </a:rPr>
              <a:t>.</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533400"/>
          </a:xfrm>
        </p:spPr>
        <p:txBody>
          <a:bodyPr>
            <a:normAutofit fontScale="90000"/>
          </a:bodyPr>
          <a:lstStyle/>
          <a:p>
            <a:r>
              <a:rPr lang="en-IN" sz="3200" b="1" dirty="0" smtClean="0">
                <a:latin typeface="Times New Roman" pitchFamily="18" charset="0"/>
                <a:cs typeface="Times New Roman" pitchFamily="18" charset="0"/>
              </a:rPr>
              <a:t>Functions of CHC</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458200" cy="5562600"/>
          </a:xfrm>
        </p:spPr>
        <p:txBody>
          <a:bodyPr>
            <a:noAutofit/>
          </a:bodyPr>
          <a:lstStyle/>
          <a:p>
            <a:pPr>
              <a:buNone/>
            </a:pPr>
            <a:r>
              <a:rPr lang="en-IN" sz="2000" dirty="0" smtClean="0">
                <a:latin typeface="Times New Roman" panose="02020603050405020304" pitchFamily="18" charset="0"/>
                <a:cs typeface="Times New Roman" panose="02020603050405020304" pitchFamily="18" charset="0"/>
              </a:rPr>
              <a:t>1.Care of routine and emergency cases in surgery:</a:t>
            </a:r>
          </a:p>
          <a:p>
            <a:pPr>
              <a:buNone/>
            </a:pPr>
            <a:r>
              <a:rPr lang="en-IN" sz="2000" dirty="0" smtClean="0">
                <a:latin typeface="Times New Roman" panose="02020603050405020304" pitchFamily="18" charset="0"/>
                <a:cs typeface="Times New Roman" panose="02020603050405020304" pitchFamily="18" charset="0"/>
              </a:rPr>
              <a:t> 2. Care of Routine and emergency cases in medicine :</a:t>
            </a:r>
          </a:p>
          <a:p>
            <a:pPr>
              <a:buNone/>
            </a:pPr>
            <a:r>
              <a:rPr lang="en-IN" sz="2000" dirty="0" smtClean="0">
                <a:latin typeface="Times New Roman" panose="02020603050405020304" pitchFamily="18" charset="0"/>
                <a:cs typeface="Times New Roman" panose="02020603050405020304" pitchFamily="18" charset="0"/>
              </a:rPr>
              <a:t> 3. 24 hour delivery services, including normal and assisted deliveries.</a:t>
            </a:r>
          </a:p>
          <a:p>
            <a:pPr>
              <a:buNone/>
            </a:pPr>
            <a:r>
              <a:rPr lang="en-IN" sz="2000" dirty="0" smtClean="0">
                <a:latin typeface="Times New Roman" panose="02020603050405020304" pitchFamily="18" charset="0"/>
                <a:cs typeface="Times New Roman" panose="02020603050405020304" pitchFamily="18" charset="0"/>
              </a:rPr>
              <a:t> 4. Essential and emergency obstetric care including surgical interventions like caesarean section and other medical interventions.</a:t>
            </a:r>
          </a:p>
          <a:p>
            <a:pPr>
              <a:buNone/>
            </a:pPr>
            <a:r>
              <a:rPr lang="en-IN" sz="2000" dirty="0" smtClean="0">
                <a:latin typeface="Times New Roman" panose="02020603050405020304" pitchFamily="18" charset="0"/>
                <a:cs typeface="Times New Roman" panose="02020603050405020304" pitchFamily="18" charset="0"/>
              </a:rPr>
              <a:t> 5. Full range of family planning services including </a:t>
            </a:r>
            <a:r>
              <a:rPr lang="en-IN" sz="2000" dirty="0" err="1" smtClean="0">
                <a:latin typeface="Times New Roman" panose="02020603050405020304" pitchFamily="18" charset="0"/>
                <a:cs typeface="Times New Roman" panose="02020603050405020304" pitchFamily="18" charset="0"/>
              </a:rPr>
              <a:t>laproscopic</a:t>
            </a:r>
            <a:r>
              <a:rPr lang="en-IN" sz="2000" dirty="0" smtClean="0">
                <a:latin typeface="Times New Roman" panose="02020603050405020304" pitchFamily="18" charset="0"/>
                <a:cs typeface="Times New Roman" panose="02020603050405020304" pitchFamily="18" charset="0"/>
              </a:rPr>
              <a:t> services.</a:t>
            </a:r>
          </a:p>
          <a:p>
            <a:pPr>
              <a:buNone/>
            </a:pPr>
            <a:r>
              <a:rPr lang="en-IN" sz="2000" dirty="0" smtClean="0">
                <a:latin typeface="Times New Roman" panose="02020603050405020304" pitchFamily="18" charset="0"/>
                <a:cs typeface="Times New Roman" panose="02020603050405020304" pitchFamily="18" charset="0"/>
              </a:rPr>
              <a:t> 6. Safe abortion services.</a:t>
            </a:r>
          </a:p>
          <a:p>
            <a:pPr>
              <a:buNone/>
            </a:pPr>
            <a:r>
              <a:rPr lang="en-IN" sz="2000" dirty="0" smtClean="0">
                <a:latin typeface="Times New Roman" panose="02020603050405020304" pitchFamily="18" charset="0"/>
                <a:cs typeface="Times New Roman" panose="02020603050405020304" pitchFamily="18" charset="0"/>
              </a:rPr>
              <a:t> 7. New born care</a:t>
            </a:r>
          </a:p>
          <a:p>
            <a:pPr>
              <a:buNone/>
            </a:pPr>
            <a:r>
              <a:rPr lang="en-IN" sz="2000" dirty="0" smtClean="0">
                <a:latin typeface="Times New Roman" panose="02020603050405020304" pitchFamily="18" charset="0"/>
                <a:cs typeface="Times New Roman" panose="02020603050405020304" pitchFamily="18" charset="0"/>
              </a:rPr>
              <a:t>8. Routine and emergency care of sick children.</a:t>
            </a:r>
          </a:p>
          <a:p>
            <a:pPr>
              <a:buNone/>
            </a:pPr>
            <a:r>
              <a:rPr lang="en-IN" sz="2000" dirty="0" smtClean="0">
                <a:latin typeface="Times New Roman" panose="02020603050405020304" pitchFamily="18" charset="0"/>
                <a:cs typeface="Times New Roman" panose="02020603050405020304" pitchFamily="18" charset="0"/>
              </a:rPr>
              <a:t>9. Other management including nasal packing, </a:t>
            </a:r>
            <a:r>
              <a:rPr lang="en-IN" sz="2000" dirty="0" err="1" smtClean="0">
                <a:latin typeface="Times New Roman" panose="02020603050405020304" pitchFamily="18" charset="0"/>
                <a:cs typeface="Times New Roman" panose="02020603050405020304" pitchFamily="18" charset="0"/>
              </a:rPr>
              <a:t>tracheostomy</a:t>
            </a:r>
            <a:r>
              <a:rPr lang="en-IN" sz="2000" dirty="0" smtClean="0">
                <a:latin typeface="Times New Roman" panose="02020603050405020304" pitchFamily="18" charset="0"/>
                <a:cs typeface="Times New Roman" panose="02020603050405020304" pitchFamily="18" charset="0"/>
              </a:rPr>
              <a:t>, foreign body removal etc.</a:t>
            </a:r>
          </a:p>
          <a:p>
            <a:pPr>
              <a:buNone/>
            </a:pPr>
            <a:r>
              <a:rPr lang="en-IN" sz="2000" dirty="0" smtClean="0">
                <a:latin typeface="Times New Roman" panose="02020603050405020304" pitchFamily="18" charset="0"/>
                <a:cs typeface="Times New Roman" panose="02020603050405020304" pitchFamily="18" charset="0"/>
              </a:rPr>
              <a:t> 10. All the national health programmes (NHP) should be delivered through the CHCs.</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295400"/>
            <a:ext cx="6347714" cy="4745963"/>
          </a:xfrm>
        </p:spPr>
        <p:txBody>
          <a:bodyPr/>
          <a:lstStyle/>
          <a:p>
            <a:pPr>
              <a:buNone/>
            </a:pPr>
            <a:r>
              <a:rPr lang="en-IN" sz="2400" b="1" dirty="0" smtClean="0">
                <a:latin typeface="Times New Roman" panose="02020603050405020304" pitchFamily="18" charset="0"/>
                <a:cs typeface="Times New Roman" panose="02020603050405020304" pitchFamily="18" charset="0"/>
              </a:rPr>
              <a:t>11. Other:-</a:t>
            </a:r>
          </a:p>
          <a:p>
            <a:pPr>
              <a:buNone/>
            </a:pPr>
            <a:r>
              <a:rPr lang="en-IN" dirty="0" smtClean="0">
                <a:latin typeface="Times New Roman" panose="02020603050405020304" pitchFamily="18" charset="0"/>
                <a:cs typeface="Times New Roman" panose="02020603050405020304" pitchFamily="18" charset="0"/>
              </a:rPr>
              <a:t>a) Blood Storage Facility</a:t>
            </a:r>
          </a:p>
          <a:p>
            <a:pPr>
              <a:buNone/>
            </a:pPr>
            <a:r>
              <a:rPr lang="en-IN" dirty="0" smtClean="0">
                <a:latin typeface="Times New Roman" panose="02020603050405020304" pitchFamily="18" charset="0"/>
                <a:cs typeface="Times New Roman" panose="02020603050405020304" pitchFamily="18" charset="0"/>
              </a:rPr>
              <a:t>b) Essential laboratory Services</a:t>
            </a:r>
          </a:p>
          <a:p>
            <a:pPr>
              <a:buNone/>
            </a:pPr>
            <a:r>
              <a:rPr lang="en-IN" dirty="0" smtClean="0">
                <a:latin typeface="Times New Roman" panose="02020603050405020304" pitchFamily="18" charset="0"/>
                <a:cs typeface="Times New Roman" panose="02020603050405020304" pitchFamily="18" charset="0"/>
              </a:rPr>
              <a:t>c) Referral Services</a:t>
            </a: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latin typeface="Times New Roman" pitchFamily="18" charset="0"/>
                <a:cs typeface="Times New Roman" pitchFamily="18" charset="0"/>
              </a:rPr>
              <a:t>Hospitals </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95400"/>
            <a:ext cx="8001000" cy="5181600"/>
          </a:xfrm>
        </p:spPr>
        <p:txBody>
          <a:bodyPr>
            <a:noAutofit/>
          </a:bodyPr>
          <a:lstStyle/>
          <a:p>
            <a:pPr>
              <a:buNone/>
            </a:pPr>
            <a:r>
              <a:rPr lang="en-IN" sz="1600" dirty="0" smtClean="0">
                <a:latin typeface="Times New Roman" panose="02020603050405020304" pitchFamily="18" charset="0"/>
                <a:cs typeface="Times New Roman" panose="02020603050405020304" pitchFamily="18" charset="0"/>
              </a:rPr>
              <a:t>Apart  from the primary health </a:t>
            </a:r>
            <a:r>
              <a:rPr lang="en-IN" sz="1600" dirty="0" err="1" smtClean="0">
                <a:latin typeface="Times New Roman" panose="02020603050405020304" pitchFamily="18" charset="0"/>
                <a:cs typeface="Times New Roman" panose="02020603050405020304" pitchFamily="18" charset="0"/>
              </a:rPr>
              <a:t>centers</a:t>
            </a:r>
            <a:r>
              <a:rPr lang="en-IN" sz="1600" dirty="0" smtClean="0">
                <a:latin typeface="Times New Roman" panose="02020603050405020304" pitchFamily="18" charset="0"/>
                <a:cs typeface="Times New Roman" panose="02020603050405020304" pitchFamily="18" charset="0"/>
              </a:rPr>
              <a:t>, the present organization of health services of the Government sector consist of :</a:t>
            </a:r>
          </a:p>
          <a:p>
            <a:r>
              <a:rPr lang="en-IN" sz="1600" dirty="0" smtClean="0">
                <a:latin typeface="Times New Roman" panose="02020603050405020304" pitchFamily="18" charset="0"/>
                <a:cs typeface="Times New Roman" panose="02020603050405020304" pitchFamily="18" charset="0"/>
              </a:rPr>
              <a:t> Rural Hospitals</a:t>
            </a:r>
          </a:p>
          <a:p>
            <a:r>
              <a:rPr lang="en-IN" sz="1600" dirty="0" smtClean="0">
                <a:latin typeface="Times New Roman" panose="02020603050405020304" pitchFamily="18" charset="0"/>
                <a:cs typeface="Times New Roman" panose="02020603050405020304" pitchFamily="18" charset="0"/>
              </a:rPr>
              <a:t> Sub-Divisional/ </a:t>
            </a:r>
            <a:r>
              <a:rPr lang="en-IN" sz="1600" dirty="0" err="1" smtClean="0">
                <a:latin typeface="Times New Roman" panose="02020603050405020304" pitchFamily="18" charset="0"/>
                <a:cs typeface="Times New Roman" panose="02020603050405020304" pitchFamily="18" charset="0"/>
              </a:rPr>
              <a:t>Tehsil</a:t>
            </a:r>
            <a:r>
              <a:rPr lang="en-IN" sz="1600" dirty="0" smtClean="0">
                <a:latin typeface="Times New Roman" panose="02020603050405020304" pitchFamily="18" charset="0"/>
                <a:cs typeface="Times New Roman" panose="02020603050405020304" pitchFamily="18" charset="0"/>
              </a:rPr>
              <a:t>/ </a:t>
            </a:r>
            <a:r>
              <a:rPr lang="en-IN" sz="1600" dirty="0" err="1" smtClean="0">
                <a:latin typeface="Times New Roman" panose="02020603050405020304" pitchFamily="18" charset="0"/>
                <a:cs typeface="Times New Roman" panose="02020603050405020304" pitchFamily="18" charset="0"/>
              </a:rPr>
              <a:t>Taluka</a:t>
            </a:r>
            <a:r>
              <a:rPr lang="en-IN" sz="1600" dirty="0" smtClean="0">
                <a:latin typeface="Times New Roman" panose="02020603050405020304" pitchFamily="18" charset="0"/>
                <a:cs typeface="Times New Roman" panose="02020603050405020304" pitchFamily="18" charset="0"/>
              </a:rPr>
              <a:t> hospitals</a:t>
            </a:r>
          </a:p>
          <a:p>
            <a:r>
              <a:rPr lang="en-IN" sz="1600" dirty="0" smtClean="0">
                <a:latin typeface="Times New Roman" panose="02020603050405020304" pitchFamily="18" charset="0"/>
                <a:cs typeface="Times New Roman" panose="02020603050405020304" pitchFamily="18" charset="0"/>
              </a:rPr>
              <a:t> District hospitals</a:t>
            </a:r>
          </a:p>
          <a:p>
            <a:r>
              <a:rPr lang="en-IN" sz="1600" dirty="0" smtClean="0">
                <a:latin typeface="Times New Roman" panose="02020603050405020304" pitchFamily="18" charset="0"/>
                <a:cs typeface="Times New Roman" panose="02020603050405020304" pitchFamily="18" charset="0"/>
              </a:rPr>
              <a:t> Specialist hospitals</a:t>
            </a:r>
          </a:p>
          <a:p>
            <a:r>
              <a:rPr lang="en-IN" sz="1600" dirty="0" smtClean="0">
                <a:latin typeface="Times New Roman" panose="02020603050405020304" pitchFamily="18" charset="0"/>
                <a:cs typeface="Times New Roman" panose="02020603050405020304" pitchFamily="18" charset="0"/>
              </a:rPr>
              <a:t> Teaching institutions</a:t>
            </a:r>
          </a:p>
          <a:p>
            <a:pPr marL="0" indent="0">
              <a:buNone/>
            </a:pPr>
            <a:r>
              <a:rPr lang="en-IN" sz="1600" dirty="0" smtClean="0">
                <a:latin typeface="Times New Roman" panose="02020603050405020304" pitchFamily="18" charset="0"/>
                <a:cs typeface="Times New Roman" panose="02020603050405020304" pitchFamily="18" charset="0"/>
              </a:rPr>
              <a:t>(a) </a:t>
            </a:r>
            <a:r>
              <a:rPr lang="en-IN" sz="1600" b="1" dirty="0" smtClean="0">
                <a:latin typeface="Times New Roman" panose="02020603050405020304" pitchFamily="18" charset="0"/>
                <a:cs typeface="Times New Roman" panose="02020603050405020304" pitchFamily="18" charset="0"/>
              </a:rPr>
              <a:t>Rural hospitals</a:t>
            </a:r>
            <a:r>
              <a:rPr lang="en-IN" sz="1600" dirty="0" smtClean="0">
                <a:latin typeface="Times New Roman" panose="02020603050405020304" pitchFamily="18" charset="0"/>
                <a:cs typeface="Times New Roman" panose="02020603050405020304" pitchFamily="18" charset="0"/>
              </a:rPr>
              <a:t>:</a:t>
            </a:r>
          </a:p>
          <a:p>
            <a:r>
              <a:rPr lang="en-IN" sz="1600" dirty="0" smtClean="0">
                <a:latin typeface="Times New Roman" panose="02020603050405020304" pitchFamily="18" charset="0"/>
                <a:cs typeface="Times New Roman" panose="02020603050405020304" pitchFamily="18" charset="0"/>
              </a:rPr>
              <a:t>It is now proposed to upgrade the rural dispensaries (allopathic/</a:t>
            </a:r>
          </a:p>
          <a:p>
            <a:pPr>
              <a:buNone/>
            </a:pPr>
            <a:r>
              <a:rPr lang="en-IN" sz="1600" dirty="0" smtClean="0">
                <a:latin typeface="Times New Roman" panose="02020603050405020304" pitchFamily="18" charset="0"/>
                <a:cs typeface="Times New Roman" panose="02020603050405020304" pitchFamily="18" charset="0"/>
              </a:rPr>
              <a:t>traditional system of medicine) to primary health </a:t>
            </a:r>
            <a:r>
              <a:rPr lang="en-IN" sz="1600" dirty="0" err="1" smtClean="0">
                <a:latin typeface="Times New Roman" panose="02020603050405020304" pitchFamily="18" charset="0"/>
                <a:cs typeface="Times New Roman" panose="02020603050405020304" pitchFamily="18" charset="0"/>
              </a:rPr>
              <a:t>centers</a:t>
            </a:r>
            <a:r>
              <a:rPr lang="en-IN" sz="1600" dirty="0" smtClean="0">
                <a:latin typeface="Times New Roman" panose="02020603050405020304" pitchFamily="18" charset="0"/>
                <a:cs typeface="Times New Roman" panose="02020603050405020304" pitchFamily="18" charset="0"/>
              </a:rPr>
              <a:t>.</a:t>
            </a:r>
          </a:p>
          <a:p>
            <a:r>
              <a:rPr lang="en-IN" sz="1600" dirty="0" smtClean="0">
                <a:latin typeface="Times New Roman" panose="02020603050405020304" pitchFamily="18" charset="0"/>
                <a:cs typeface="Times New Roman" panose="02020603050405020304" pitchFamily="18" charset="0"/>
              </a:rPr>
              <a:t>At present a good no. of PHCs are located at </a:t>
            </a:r>
            <a:r>
              <a:rPr lang="en-IN" sz="1600" dirty="0" err="1" smtClean="0">
                <a:latin typeface="Times New Roman" panose="02020603050405020304" pitchFamily="18" charset="0"/>
                <a:cs typeface="Times New Roman" panose="02020603050405020304" pitchFamily="18" charset="0"/>
              </a:rPr>
              <a:t>tehsil</a:t>
            </a:r>
            <a:r>
              <a:rPr lang="en-IN" sz="1600" dirty="0" smtClean="0">
                <a:latin typeface="Times New Roman" panose="02020603050405020304" pitchFamily="18" charset="0"/>
                <a:cs typeface="Times New Roman" panose="02020603050405020304" pitchFamily="18" charset="0"/>
              </a:rPr>
              <a:t>/ sub-division/ </a:t>
            </a:r>
            <a:r>
              <a:rPr lang="en-IN" sz="1600" dirty="0" err="1" smtClean="0">
                <a:latin typeface="Times New Roman" panose="02020603050405020304" pitchFamily="18" charset="0"/>
                <a:cs typeface="Times New Roman" panose="02020603050405020304" pitchFamily="18" charset="0"/>
              </a:rPr>
              <a:t>taluka</a:t>
            </a:r>
            <a:r>
              <a:rPr lang="en-IN" sz="1600" dirty="0" smtClean="0">
                <a:latin typeface="Times New Roman" panose="02020603050405020304" pitchFamily="18" charset="0"/>
                <a:cs typeface="Times New Roman" panose="02020603050405020304" pitchFamily="18" charset="0"/>
              </a:rPr>
              <a:t> head quarters which also have hospitals.</a:t>
            </a:r>
          </a:p>
          <a:p>
            <a:r>
              <a:rPr lang="en-IN" sz="1600" dirty="0" smtClean="0">
                <a:latin typeface="Times New Roman" panose="02020603050405020304" pitchFamily="18" charset="0"/>
                <a:cs typeface="Times New Roman" panose="02020603050405020304" pitchFamily="18" charset="0"/>
              </a:rPr>
              <a:t>Such PHCs may be shifted to the interior rural areas. It is proposed to convert the sub divisional hospitals to sub-divisional health </a:t>
            </a:r>
            <a:r>
              <a:rPr lang="en-IN" sz="1600" dirty="0" err="1" smtClean="0">
                <a:latin typeface="Times New Roman" panose="02020603050405020304" pitchFamily="18" charset="0"/>
                <a:cs typeface="Times New Roman" panose="02020603050405020304" pitchFamily="18" charset="0"/>
              </a:rPr>
              <a:t>centers</a:t>
            </a:r>
            <a:r>
              <a:rPr lang="en-IN" sz="1600" dirty="0" smtClean="0">
                <a:latin typeface="Times New Roman" panose="02020603050405020304" pitchFamily="18" charset="0"/>
                <a:cs typeface="Times New Roman" panose="02020603050405020304" pitchFamily="18" charset="0"/>
              </a:rPr>
              <a:t> so as to cover a population of 5 </a:t>
            </a:r>
            <a:r>
              <a:rPr lang="en-IN" sz="1600" dirty="0" err="1" smtClean="0">
                <a:latin typeface="Times New Roman" panose="02020603050405020304" pitchFamily="18" charset="0"/>
                <a:cs typeface="Times New Roman" panose="02020603050405020304" pitchFamily="18" charset="0"/>
              </a:rPr>
              <a:t>lakhs</a:t>
            </a:r>
            <a:r>
              <a:rPr lang="en-IN" sz="1600" dirty="0" smtClean="0">
                <a:latin typeface="Times New Roman" panose="02020603050405020304" pitchFamily="18" charset="0"/>
                <a:cs typeface="Times New Roman" panose="02020603050405020304" pitchFamily="18" charset="0"/>
              </a:rPr>
              <a:t>.</a:t>
            </a:r>
            <a:endParaRPr lang="en-IN"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62000"/>
          </a:xfrm>
        </p:spPr>
        <p:txBody>
          <a:bodyPr>
            <a:normAutofit/>
          </a:bodyPr>
          <a:lstStyle/>
          <a:p>
            <a:r>
              <a:rPr lang="en-IN" sz="3200" b="1" dirty="0" smtClean="0">
                <a:latin typeface="Times New Roman" pitchFamily="18" charset="0"/>
                <a:cs typeface="Times New Roman" pitchFamily="18" charset="0"/>
              </a:rPr>
              <a:t>District hospitals</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371600"/>
            <a:ext cx="7467600" cy="4876800"/>
          </a:xfrm>
        </p:spPr>
        <p:txBody>
          <a:bodyPr>
            <a:noAutofit/>
          </a:bodyPr>
          <a:lstStyle/>
          <a:p>
            <a:r>
              <a:rPr lang="en-IN" sz="2400" dirty="0" smtClean="0">
                <a:latin typeface="Times New Roman" pitchFamily="18" charset="0"/>
                <a:cs typeface="Times New Roman" pitchFamily="18" charset="0"/>
              </a:rPr>
              <a:t>There are proposals to convert the district hospital into district health centre. District hospitals are of 200 bed strength but may be raised </a:t>
            </a:r>
            <a:r>
              <a:rPr lang="en-IN" sz="2400" dirty="0" err="1" smtClean="0">
                <a:latin typeface="Times New Roman" pitchFamily="18" charset="0"/>
                <a:cs typeface="Times New Roman" pitchFamily="18" charset="0"/>
              </a:rPr>
              <a:t>upto</a:t>
            </a:r>
            <a:r>
              <a:rPr lang="en-IN" sz="2400" dirty="0" smtClean="0">
                <a:latin typeface="Times New Roman" pitchFamily="18" charset="0"/>
                <a:cs typeface="Times New Roman" pitchFamily="18" charset="0"/>
              </a:rPr>
              <a:t> 300 depending upon the population.</a:t>
            </a:r>
          </a:p>
          <a:p>
            <a:r>
              <a:rPr lang="en-IN" sz="2400" dirty="0" smtClean="0">
                <a:latin typeface="Times New Roman" pitchFamily="18" charset="0"/>
                <a:cs typeface="Times New Roman" pitchFamily="18" charset="0"/>
              </a:rPr>
              <a:t>Hospitals provide curative services to people.</a:t>
            </a:r>
          </a:p>
          <a:p>
            <a:r>
              <a:rPr lang="en-IN" sz="2400" dirty="0" smtClean="0">
                <a:latin typeface="Times New Roman" pitchFamily="18" charset="0"/>
                <a:cs typeface="Times New Roman" pitchFamily="18" charset="0"/>
              </a:rPr>
              <a:t> Hospitals consist of curative staff only as they have, doctors, compounders, nurses etc.</a:t>
            </a:r>
          </a:p>
          <a:p>
            <a:r>
              <a:rPr lang="en-IN" sz="2400" dirty="0" smtClean="0">
                <a:latin typeface="Times New Roman" pitchFamily="18" charset="0"/>
                <a:cs typeface="Times New Roman" pitchFamily="18" charset="0"/>
              </a:rPr>
              <a:t> Hospitals have not any special attachment area and the patients can be drawn from any part of the country</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534400" cy="6019800"/>
          </a:xfrm>
        </p:spPr>
        <p:txBody>
          <a:bodyPr>
            <a:normAutofit/>
          </a:bodyPr>
          <a:lstStyle/>
          <a:p>
            <a:pPr>
              <a:buNone/>
            </a:pPr>
            <a:r>
              <a:rPr lang="en-IN" sz="2800" b="1" dirty="0" smtClean="0">
                <a:latin typeface="Times New Roman" pitchFamily="18" charset="0"/>
                <a:cs typeface="Times New Roman" pitchFamily="18" charset="0"/>
              </a:rPr>
              <a:t>Specialist Hospitals:</a:t>
            </a:r>
          </a:p>
          <a:p>
            <a:r>
              <a:rPr lang="en-IN" sz="2000" dirty="0" smtClean="0">
                <a:latin typeface="Times New Roman" pitchFamily="18" charset="0"/>
                <a:cs typeface="Times New Roman" pitchFamily="18" charset="0"/>
              </a:rPr>
              <a:t>Specialist hospitals are hospitals providing medical care and nursing care primarily for only one discipline or a specific disease or condition of one system.</a:t>
            </a:r>
          </a:p>
          <a:p>
            <a:pPr marL="0" indent="0">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In other words, these hospitals concentrate on a particular aspect or organ of the body and provides medical and nursing care in that field </a:t>
            </a:r>
            <a:r>
              <a:rPr lang="en-IN" sz="2000" dirty="0" err="1" smtClean="0">
                <a:latin typeface="Times New Roman" pitchFamily="18" charset="0"/>
                <a:cs typeface="Times New Roman" pitchFamily="18" charset="0"/>
              </a:rPr>
              <a:t>eg</a:t>
            </a:r>
            <a:r>
              <a:rPr lang="en-IN" sz="2000" dirty="0" smtClean="0">
                <a:latin typeface="Times New Roman" pitchFamily="18" charset="0"/>
                <a:cs typeface="Times New Roman" pitchFamily="18" charset="0"/>
              </a:rPr>
              <a:t>. Tuberculosis, </a:t>
            </a:r>
            <a:r>
              <a:rPr lang="en-IN" sz="2000" dirty="0" err="1" smtClean="0">
                <a:latin typeface="Times New Roman" pitchFamily="18" charset="0"/>
                <a:cs typeface="Times New Roman" pitchFamily="18" charset="0"/>
              </a:rPr>
              <a:t>ENT,ophthalmology</a:t>
            </a:r>
            <a:r>
              <a:rPr lang="en-IN" sz="2000" dirty="0" smtClean="0">
                <a:latin typeface="Times New Roman" pitchFamily="18" charset="0"/>
                <a:cs typeface="Times New Roman" pitchFamily="18" charset="0"/>
              </a:rPr>
              <a:t>, leprosy, </a:t>
            </a:r>
            <a:r>
              <a:rPr lang="en-IN" sz="2000" dirty="0" err="1" smtClean="0">
                <a:latin typeface="Times New Roman" pitchFamily="18" charset="0"/>
                <a:cs typeface="Times New Roman" pitchFamily="18" charset="0"/>
              </a:rPr>
              <a:t>orthopedics</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pediatric</a:t>
            </a:r>
            <a:r>
              <a:rPr lang="en-IN" sz="2000" dirty="0" smtClean="0">
                <a:latin typeface="Times New Roman" pitchFamily="18" charset="0"/>
                <a:cs typeface="Times New Roman" pitchFamily="18" charset="0"/>
              </a:rPr>
              <a:t> etc. They provide specialized services according to their specialty.</a:t>
            </a:r>
          </a:p>
          <a:p>
            <a:pPr>
              <a:buNone/>
            </a:pPr>
            <a:r>
              <a:rPr lang="en-IN" sz="2800" b="1" dirty="0" smtClean="0">
                <a:latin typeface="Times New Roman" pitchFamily="18" charset="0"/>
                <a:cs typeface="Times New Roman" pitchFamily="18" charset="0"/>
              </a:rPr>
              <a:t>Teaching Hospital:-</a:t>
            </a:r>
          </a:p>
          <a:p>
            <a:r>
              <a:rPr lang="en-IN" sz="2000" dirty="0" smtClean="0">
                <a:latin typeface="Times New Roman" pitchFamily="18" charset="0"/>
                <a:cs typeface="Times New Roman" pitchFamily="18" charset="0"/>
              </a:rPr>
              <a:t>Teaching hospital is a hospital to which a college is attached fro  medical/ nursing/ dental/ pharmacy/ education. </a:t>
            </a:r>
          </a:p>
          <a:p>
            <a:r>
              <a:rPr lang="en-IN" sz="2000" dirty="0" smtClean="0">
                <a:latin typeface="Times New Roman" pitchFamily="18" charset="0"/>
                <a:cs typeface="Times New Roman" pitchFamily="18" charset="0"/>
              </a:rPr>
              <a:t>The main objective of these hospitals is teaching based on research and the provision of health care is secondary </a:t>
            </a:r>
            <a:r>
              <a:rPr lang="en-IN" sz="2000" dirty="0" err="1" smtClean="0">
                <a:latin typeface="Times New Roman" pitchFamily="18" charset="0"/>
                <a:cs typeface="Times New Roman" pitchFamily="18" charset="0"/>
              </a:rPr>
              <a:t>eg</a:t>
            </a:r>
            <a:r>
              <a:rPr lang="en-IN" sz="2000" dirty="0" smtClean="0">
                <a:latin typeface="Times New Roman" pitchFamily="18" charset="0"/>
                <a:cs typeface="Times New Roman" pitchFamily="18" charset="0"/>
              </a:rPr>
              <a:t>. AIIMS, New Delhi, PGMERI Chandigarh. Etc.</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62000"/>
          </a:xfrm>
        </p:spPr>
        <p:txBody>
          <a:bodyPr>
            <a:normAutofit/>
          </a:bodyPr>
          <a:lstStyle/>
          <a:p>
            <a:r>
              <a:rPr lang="en-IN" sz="3200" b="1" dirty="0" smtClean="0">
                <a:latin typeface="Times New Roman" pitchFamily="18" charset="0"/>
                <a:cs typeface="Times New Roman" pitchFamily="18" charset="0"/>
              </a:rPr>
              <a:t>Health insurance scheme</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371600"/>
            <a:ext cx="6804913" cy="4669763"/>
          </a:xfrm>
        </p:spPr>
        <p:txBody>
          <a:bodyPr>
            <a:noAutofit/>
          </a:bodyPr>
          <a:lstStyle/>
          <a:p>
            <a:pPr>
              <a:buNone/>
            </a:pPr>
            <a:r>
              <a:rPr lang="en-IN" sz="2400" b="1" dirty="0" smtClean="0">
                <a:latin typeface="Times New Roman" panose="02020603050405020304" pitchFamily="18" charset="0"/>
                <a:cs typeface="Times New Roman" panose="02020603050405020304" pitchFamily="18" charset="0"/>
              </a:rPr>
              <a:t>Employers State Insurance Scheme</a:t>
            </a:r>
            <a:r>
              <a:rPr lang="en-IN" sz="2400" dirty="0" smtClean="0">
                <a:latin typeface="Times New Roman" panose="02020603050405020304" pitchFamily="18" charset="0"/>
                <a:cs typeface="Times New Roman" panose="02020603050405020304" pitchFamily="18" charset="0"/>
              </a:rPr>
              <a:t>:</a:t>
            </a:r>
          </a:p>
          <a:p>
            <a:r>
              <a:rPr lang="en-IN" sz="2000" dirty="0" smtClean="0">
                <a:latin typeface="Times New Roman" panose="02020603050405020304" pitchFamily="18" charset="0"/>
                <a:cs typeface="Times New Roman" panose="02020603050405020304" pitchFamily="18" charset="0"/>
              </a:rPr>
              <a:t>The ESI scheme introduced by an act of parliament in 1948, is a unique piece of social legislation in India. It has introduced for the first time in India. The principle of contribution by the employer and employee. The act provides for medical care in cash and kind, benefits in the contingency of sickness, maternity, employment injury, and pension for dependents on the death of workers the employers drawing wages not more than15,000 per month.</a:t>
            </a:r>
          </a:p>
          <a:p>
            <a:pPr>
              <a:buNone/>
            </a:pPr>
            <a:r>
              <a:rPr lang="en-IN" sz="2000" b="1" dirty="0" smtClean="0">
                <a:latin typeface="Times New Roman" panose="02020603050405020304" pitchFamily="18" charset="0"/>
                <a:cs typeface="Times New Roman" panose="02020603050405020304" pitchFamily="18" charset="0"/>
              </a:rPr>
              <a:t>Central Government Health Scheme</a:t>
            </a:r>
            <a:r>
              <a:rPr lang="en-IN" sz="2000" dirty="0" smtClean="0">
                <a:latin typeface="Times New Roman" panose="02020603050405020304" pitchFamily="18" charset="0"/>
                <a:cs typeface="Times New Roman" panose="02020603050405020304" pitchFamily="18" charset="0"/>
              </a:rPr>
              <a:t>: .</a:t>
            </a:r>
          </a:p>
          <a:p>
            <a:r>
              <a:rPr lang="en-IN" sz="2000" dirty="0" smtClean="0">
                <a:latin typeface="Times New Roman" panose="02020603050405020304" pitchFamily="18" charset="0"/>
                <a:cs typeface="Times New Roman" panose="02020603050405020304" pitchFamily="18" charset="0"/>
              </a:rPr>
              <a:t>The central government Health Scheme for the central govt. employees was first introduced in New Delhi. In 1954 to provide comprehensive medical care to central government employees</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IN" sz="3200" b="1" dirty="0" smtClean="0">
                <a:latin typeface="Times New Roman" pitchFamily="18" charset="0"/>
                <a:cs typeface="Times New Roman" pitchFamily="18" charset="0"/>
              </a:rPr>
              <a:t>Health care model in India</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15000"/>
          </a:xfrm>
        </p:spPr>
        <p:txBody>
          <a:bodyPr/>
          <a:lstStyle/>
          <a:p>
            <a:pPr>
              <a:buFont typeface="Wingdings" pitchFamily="2" charset="2"/>
              <a:buChar char="q"/>
            </a:pPr>
            <a:r>
              <a:rPr lang="en-US" sz="2400" dirty="0" smtClean="0">
                <a:latin typeface="Times New Roman" pitchFamily="18" charset="0"/>
                <a:cs typeface="Times New Roman" pitchFamily="18" charset="0"/>
              </a:rPr>
              <a:t>The model of health care delivery is adopted from Steven’s System Model (1952)  general system theory is used to accomplish the purpose.</a:t>
            </a:r>
          </a:p>
          <a:p>
            <a:pPr>
              <a:buNone/>
            </a:pPr>
            <a:endParaRPr lang="en-US" dirty="0" smtClean="0"/>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endParaRPr lang="en-IN" dirty="0">
              <a:solidFill>
                <a:srgbClr val="FFFF00"/>
              </a:solidFill>
            </a:endParaRPr>
          </a:p>
        </p:txBody>
      </p:sp>
      <p:sp>
        <p:nvSpPr>
          <p:cNvPr id="4" name="Rectangle 3"/>
          <p:cNvSpPr/>
          <p:nvPr/>
        </p:nvSpPr>
        <p:spPr>
          <a:xfrm>
            <a:off x="457200" y="3810000"/>
            <a:ext cx="15240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 typeface="Arial" pitchFamily="34" charset="0"/>
              <a:buChar char="•"/>
            </a:pPr>
            <a:r>
              <a:rPr lang="en-US" dirty="0" smtClean="0"/>
              <a:t>Health status or health problems</a:t>
            </a:r>
          </a:p>
          <a:p>
            <a:pPr lvl="0"/>
            <a:endParaRPr lang="en-US" dirty="0" smtClean="0"/>
          </a:p>
          <a:p>
            <a:pPr lvl="0">
              <a:buFont typeface="Arial" pitchFamily="34" charset="0"/>
              <a:buChar char="•"/>
            </a:pPr>
            <a:r>
              <a:rPr lang="en-US" dirty="0" smtClean="0"/>
              <a:t>resource</a:t>
            </a:r>
            <a:endParaRPr lang="en-IN" dirty="0"/>
          </a:p>
        </p:txBody>
      </p:sp>
      <p:sp>
        <p:nvSpPr>
          <p:cNvPr id="5" name="Rectangle 4"/>
          <p:cNvSpPr/>
          <p:nvPr/>
        </p:nvSpPr>
        <p:spPr>
          <a:xfrm>
            <a:off x="381000" y="3048000"/>
            <a:ext cx="1600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Inputs </a:t>
            </a:r>
            <a:endParaRPr lang="en-IN" dirty="0"/>
          </a:p>
        </p:txBody>
      </p:sp>
      <p:sp>
        <p:nvSpPr>
          <p:cNvPr id="6" name="Rectangle 5"/>
          <p:cNvSpPr/>
          <p:nvPr/>
        </p:nvSpPr>
        <p:spPr>
          <a:xfrm>
            <a:off x="2514600" y="3886200"/>
            <a:ext cx="15240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 typeface="Arial" pitchFamily="34" charset="0"/>
              <a:buChar char="•"/>
            </a:pPr>
            <a:r>
              <a:rPr lang="en-US" dirty="0" smtClean="0"/>
              <a:t>Curative</a:t>
            </a:r>
          </a:p>
          <a:p>
            <a:pPr lvl="0">
              <a:buFont typeface="Arial" pitchFamily="34" charset="0"/>
              <a:buChar char="•"/>
            </a:pPr>
            <a:r>
              <a:rPr lang="en-US" dirty="0" smtClean="0"/>
              <a:t>Preventive</a:t>
            </a:r>
          </a:p>
          <a:p>
            <a:pPr lvl="0">
              <a:buFont typeface="Arial" pitchFamily="34" charset="0"/>
              <a:buChar char="•"/>
            </a:pPr>
            <a:r>
              <a:rPr lang="en-US" dirty="0" smtClean="0"/>
              <a:t>Promotive</a:t>
            </a:r>
          </a:p>
          <a:p>
            <a:pPr lvl="0">
              <a:buFont typeface="Arial" pitchFamily="34" charset="0"/>
              <a:buChar char="•"/>
            </a:pPr>
            <a:r>
              <a:rPr lang="en-US" dirty="0" smtClean="0"/>
              <a:t>Restorative</a:t>
            </a:r>
            <a:endParaRPr lang="en-US" dirty="0"/>
          </a:p>
        </p:txBody>
      </p:sp>
      <p:sp>
        <p:nvSpPr>
          <p:cNvPr id="7" name="Rectangle 6"/>
          <p:cNvSpPr/>
          <p:nvPr/>
        </p:nvSpPr>
        <p:spPr>
          <a:xfrm>
            <a:off x="2514600" y="3048000"/>
            <a:ext cx="137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Health care services</a:t>
            </a:r>
            <a:endParaRPr lang="en-IN" dirty="0"/>
          </a:p>
        </p:txBody>
      </p:sp>
      <p:sp>
        <p:nvSpPr>
          <p:cNvPr id="8" name="Rectangle 7"/>
          <p:cNvSpPr/>
          <p:nvPr/>
        </p:nvSpPr>
        <p:spPr>
          <a:xfrm>
            <a:off x="4724400" y="3886200"/>
            <a:ext cx="1752600" cy="190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 typeface="Arial" pitchFamily="34" charset="0"/>
              <a:buChar char="•"/>
            </a:pPr>
            <a:r>
              <a:rPr lang="en-US" dirty="0" smtClean="0"/>
              <a:t>Public</a:t>
            </a:r>
          </a:p>
          <a:p>
            <a:pPr lvl="0">
              <a:buFont typeface="Arial" pitchFamily="34" charset="0"/>
              <a:buChar char="•"/>
            </a:pPr>
            <a:r>
              <a:rPr lang="en-US" dirty="0" smtClean="0"/>
              <a:t>Private</a:t>
            </a:r>
          </a:p>
          <a:p>
            <a:pPr lvl="0">
              <a:buFont typeface="Arial" pitchFamily="34" charset="0"/>
              <a:buChar char="•"/>
            </a:pPr>
            <a:r>
              <a:rPr lang="en-US" dirty="0" smtClean="0"/>
              <a:t>Indigenous</a:t>
            </a:r>
          </a:p>
          <a:p>
            <a:pPr lvl="0">
              <a:buFont typeface="Arial" pitchFamily="34" charset="0"/>
              <a:buChar char="•"/>
            </a:pPr>
            <a:r>
              <a:rPr lang="en-US" dirty="0" smtClean="0"/>
              <a:t>Voluntary</a:t>
            </a:r>
            <a:endParaRPr lang="en-US" dirty="0"/>
          </a:p>
        </p:txBody>
      </p:sp>
      <p:sp>
        <p:nvSpPr>
          <p:cNvPr id="9" name="Rectangle 8"/>
          <p:cNvSpPr/>
          <p:nvPr/>
        </p:nvSpPr>
        <p:spPr>
          <a:xfrm>
            <a:off x="4724400" y="3124200"/>
            <a:ext cx="1676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Health delivery</a:t>
            </a:r>
            <a:endParaRPr lang="en-IN" dirty="0"/>
          </a:p>
        </p:txBody>
      </p:sp>
      <p:sp>
        <p:nvSpPr>
          <p:cNvPr id="10" name="Rectangle 9"/>
          <p:cNvSpPr/>
          <p:nvPr/>
        </p:nvSpPr>
        <p:spPr>
          <a:xfrm>
            <a:off x="7086600" y="3886200"/>
            <a:ext cx="1828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smtClean="0"/>
              <a:t>Changes in health status</a:t>
            </a:r>
            <a:endParaRPr lang="en-US" dirty="0"/>
          </a:p>
        </p:txBody>
      </p:sp>
      <p:sp>
        <p:nvSpPr>
          <p:cNvPr id="11" name="Rectangle 10"/>
          <p:cNvSpPr/>
          <p:nvPr/>
        </p:nvSpPr>
        <p:spPr>
          <a:xfrm>
            <a:off x="7086600" y="3200400"/>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output</a:t>
            </a:r>
            <a:endParaRPr lang="en-IN" dirty="0"/>
          </a:p>
        </p:txBody>
      </p:sp>
      <p:sp>
        <p:nvSpPr>
          <p:cNvPr id="17" name="Notched Right Arrow 16"/>
          <p:cNvSpPr/>
          <p:nvPr/>
        </p:nvSpPr>
        <p:spPr>
          <a:xfrm>
            <a:off x="2057400" y="4495800"/>
            <a:ext cx="3048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Notched Right Arrow 18"/>
          <p:cNvSpPr/>
          <p:nvPr/>
        </p:nvSpPr>
        <p:spPr>
          <a:xfrm>
            <a:off x="4114800" y="4800600"/>
            <a:ext cx="3048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Notched Right Arrow 19"/>
          <p:cNvSpPr/>
          <p:nvPr/>
        </p:nvSpPr>
        <p:spPr>
          <a:xfrm>
            <a:off x="6781800" y="4800600"/>
            <a:ext cx="3048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066800"/>
            <a:ext cx="6347714" cy="4974563"/>
          </a:xfrm>
        </p:spPr>
        <p:txBody>
          <a:bodyPr>
            <a:normAutofit/>
          </a:bodyPr>
          <a:lstStyle/>
          <a:p>
            <a:pPr marL="0" indent="0">
              <a:buNone/>
            </a:pPr>
            <a:r>
              <a:rPr lang="en-IN" b="1" dirty="0" smtClean="0">
                <a:latin typeface="Times New Roman" panose="02020603050405020304" pitchFamily="18" charset="0"/>
                <a:cs typeface="Times New Roman" panose="02020603050405020304" pitchFamily="18" charset="0"/>
              </a:rPr>
              <a:t>The facilities under the scheme include:</a:t>
            </a:r>
          </a:p>
          <a:p>
            <a:r>
              <a:rPr lang="en-IN" dirty="0" smtClean="0">
                <a:latin typeface="Times New Roman" panose="02020603050405020304" pitchFamily="18" charset="0"/>
                <a:cs typeface="Times New Roman" panose="02020603050405020304" pitchFamily="18" charset="0"/>
              </a:rPr>
              <a:t> Out-patient care through a network of dispensaries.</a:t>
            </a:r>
          </a:p>
          <a:p>
            <a:r>
              <a:rPr lang="en-IN" dirty="0" smtClean="0">
                <a:latin typeface="Times New Roman" panose="02020603050405020304" pitchFamily="18" charset="0"/>
                <a:cs typeface="Times New Roman" panose="02020603050405020304" pitchFamily="18" charset="0"/>
              </a:rPr>
              <a:t> Supply of necessary drugs.</a:t>
            </a:r>
          </a:p>
          <a:p>
            <a:r>
              <a:rPr lang="en-IN" dirty="0" smtClean="0">
                <a:latin typeface="Times New Roman" panose="02020603050405020304" pitchFamily="18" charset="0"/>
                <a:cs typeface="Times New Roman" panose="02020603050405020304" pitchFamily="18" charset="0"/>
              </a:rPr>
              <a:t> Laboratory and x-ray investigations</a:t>
            </a:r>
          </a:p>
          <a:p>
            <a:r>
              <a:rPr lang="en-IN" dirty="0" smtClean="0">
                <a:latin typeface="Times New Roman" panose="02020603050405020304" pitchFamily="18" charset="0"/>
                <a:cs typeface="Times New Roman" panose="02020603050405020304" pitchFamily="18" charset="0"/>
              </a:rPr>
              <a:t> Domiciliary visits.</a:t>
            </a:r>
          </a:p>
          <a:p>
            <a:r>
              <a:rPr lang="en-IN" dirty="0" smtClean="0">
                <a:latin typeface="Times New Roman" panose="02020603050405020304" pitchFamily="18" charset="0"/>
                <a:cs typeface="Times New Roman" panose="02020603050405020304" pitchFamily="18" charset="0"/>
              </a:rPr>
              <a:t>Hospitalization facilities at Government as well as private hospitals recognized for the purpose.</a:t>
            </a:r>
          </a:p>
          <a:p>
            <a:r>
              <a:rPr lang="en-IN" dirty="0" smtClean="0">
                <a:latin typeface="Times New Roman" panose="02020603050405020304" pitchFamily="18" charset="0"/>
                <a:cs typeface="Times New Roman" panose="02020603050405020304" pitchFamily="18" charset="0"/>
              </a:rPr>
              <a:t> Specialist Consultation  </a:t>
            </a:r>
            <a:r>
              <a:rPr lang="en-IN" dirty="0" err="1" smtClean="0">
                <a:latin typeface="Times New Roman" panose="02020603050405020304" pitchFamily="18" charset="0"/>
                <a:cs typeface="Times New Roman" panose="02020603050405020304" pitchFamily="18" charset="0"/>
              </a:rPr>
              <a:t>Pediatric</a:t>
            </a:r>
            <a:r>
              <a:rPr lang="en-IN" dirty="0" smtClean="0">
                <a:latin typeface="Times New Roman" panose="02020603050405020304" pitchFamily="18" charset="0"/>
                <a:cs typeface="Times New Roman" panose="02020603050405020304" pitchFamily="18" charset="0"/>
              </a:rPr>
              <a:t> services including immunization , Antenatal, natal and postnatal services ,Emergency treatment ,</a:t>
            </a:r>
          </a:p>
          <a:p>
            <a:r>
              <a:rPr lang="en-IN" dirty="0" smtClean="0">
                <a:latin typeface="Times New Roman" panose="02020603050405020304" pitchFamily="18" charset="0"/>
                <a:cs typeface="Times New Roman" panose="02020603050405020304" pitchFamily="18" charset="0"/>
              </a:rPr>
              <a:t> Supply of optical and dental aids at reasonable rate.</a:t>
            </a:r>
          </a:p>
          <a:p>
            <a:r>
              <a:rPr lang="en-IN" dirty="0" smtClean="0">
                <a:latin typeface="Times New Roman" panose="02020603050405020304" pitchFamily="18" charset="0"/>
                <a:cs typeface="Times New Roman" panose="02020603050405020304" pitchFamily="18" charset="0"/>
              </a:rPr>
              <a:t>Family welfare services.</a:t>
            </a: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b="1" u="sng" dirty="0" smtClean="0">
                <a:latin typeface="Times New Roman" panose="02020603050405020304" pitchFamily="18" charset="0"/>
                <a:cs typeface="Times New Roman" panose="02020603050405020304" pitchFamily="18" charset="0"/>
              </a:rPr>
              <a:t>OTHER AGENCIES:</a:t>
            </a:r>
          </a:p>
          <a:p>
            <a:pPr>
              <a:buNone/>
            </a:pPr>
            <a:endParaRPr lang="en-US" sz="2400" dirty="0" smtClean="0">
              <a:latin typeface="Times New Roman" panose="02020603050405020304" pitchFamily="18" charset="0"/>
              <a:cs typeface="Times New Roman" panose="02020603050405020304" pitchFamily="18" charset="0"/>
            </a:endParaRPr>
          </a:p>
          <a:p>
            <a:pPr lvl="0">
              <a:buFont typeface="Wingdings" pitchFamily="2" charset="2"/>
              <a:buChar char="v"/>
            </a:pPr>
            <a:r>
              <a:rPr lang="en-US" sz="2400" i="1" dirty="0" err="1" smtClean="0">
                <a:latin typeface="Times New Roman" panose="02020603050405020304" pitchFamily="18" charset="0"/>
                <a:cs typeface="Times New Roman" panose="02020603050405020304" pitchFamily="18" charset="0"/>
              </a:rPr>
              <a:t>Defence</a:t>
            </a:r>
            <a:r>
              <a:rPr lang="en-US" sz="2400" i="1" dirty="0" smtClean="0">
                <a:latin typeface="Times New Roman" panose="02020603050405020304" pitchFamily="18" charset="0"/>
                <a:cs typeface="Times New Roman" panose="02020603050405020304" pitchFamily="18" charset="0"/>
              </a:rPr>
              <a:t> Medical Services</a:t>
            </a:r>
          </a:p>
          <a:p>
            <a:pPr lvl="0">
              <a:buFont typeface="Wingdings" pitchFamily="2" charset="2"/>
              <a:buChar char="v"/>
            </a:pPr>
            <a:endParaRPr lang="en-US" sz="2400" dirty="0" smtClean="0">
              <a:latin typeface="Times New Roman" panose="02020603050405020304" pitchFamily="18" charset="0"/>
              <a:cs typeface="Times New Roman" panose="02020603050405020304" pitchFamily="18" charset="0"/>
            </a:endParaRPr>
          </a:p>
          <a:p>
            <a:pPr lvl="0">
              <a:buFont typeface="Wingdings" pitchFamily="2" charset="2"/>
              <a:buChar char="v"/>
            </a:pPr>
            <a:r>
              <a:rPr lang="en-US" sz="2400" i="1" dirty="0" smtClean="0">
                <a:latin typeface="Times New Roman" panose="02020603050405020304" pitchFamily="18" charset="0"/>
                <a:cs typeface="Times New Roman" panose="02020603050405020304" pitchFamily="18" charset="0"/>
              </a:rPr>
              <a:t>Health care of Railway Employees</a:t>
            </a:r>
            <a:endParaRPr lang="en-US"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normAutofit/>
          </a:bodyPr>
          <a:lstStyle/>
          <a:p>
            <a:r>
              <a:rPr lang="en-IN" sz="3200" b="1" dirty="0" smtClean="0">
                <a:latin typeface="Times New Roman" pitchFamily="18" charset="0"/>
                <a:cs typeface="Times New Roman" pitchFamily="18" charset="0"/>
              </a:rPr>
              <a:t>2.Private sector</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447800"/>
            <a:ext cx="7696200" cy="4593563"/>
          </a:xfrm>
        </p:spPr>
        <p:txBody>
          <a:bodyPr>
            <a:normAutofit fontScale="92500"/>
          </a:bodyPr>
          <a:lstStyle/>
          <a:p>
            <a:r>
              <a:rPr lang="en-US" dirty="0" smtClean="0">
                <a:latin typeface="Times New Roman" panose="02020603050405020304" pitchFamily="18" charset="0"/>
                <a:cs typeface="Times New Roman" panose="02020603050405020304" pitchFamily="18" charset="0"/>
              </a:rPr>
              <a:t> </a:t>
            </a:r>
            <a:r>
              <a:rPr lang="en-US" sz="3000" dirty="0" smtClean="0">
                <a:latin typeface="Times New Roman" pitchFamily="18" charset="0"/>
                <a:cs typeface="Times New Roman" pitchFamily="18" charset="0"/>
              </a:rPr>
              <a:t>provides a large share of the health services available  </a:t>
            </a:r>
          </a:p>
          <a:p>
            <a:r>
              <a:rPr lang="en-US" sz="3000" dirty="0" smtClean="0">
                <a:latin typeface="Times New Roman" pitchFamily="18" charset="0"/>
                <a:cs typeface="Times New Roman" pitchFamily="18" charset="0"/>
              </a:rPr>
              <a:t>The general practitioners constitute 10% of the medical profession. </a:t>
            </a:r>
          </a:p>
          <a:p>
            <a:r>
              <a:rPr lang="en-US" sz="3000" dirty="0" smtClean="0">
                <a:latin typeface="Times New Roman" pitchFamily="18" charset="0"/>
                <a:cs typeface="Times New Roman" pitchFamily="18" charset="0"/>
              </a:rPr>
              <a:t> provide mainly curative services. </a:t>
            </a:r>
          </a:p>
          <a:p>
            <a:r>
              <a:rPr lang="en-US" sz="3000" dirty="0" smtClean="0">
                <a:latin typeface="Times New Roman" pitchFamily="18" charset="0"/>
                <a:cs typeface="Times New Roman" pitchFamily="18" charset="0"/>
              </a:rPr>
              <a:t>Their services are available to those who can pay.  </a:t>
            </a:r>
          </a:p>
          <a:p>
            <a:r>
              <a:rPr lang="en-US" sz="3000" dirty="0" smtClean="0">
                <a:latin typeface="Times New Roman" pitchFamily="18" charset="0"/>
                <a:cs typeface="Times New Roman" pitchFamily="18" charset="0"/>
              </a:rPr>
              <a:t> some statutory bodies  regulate private medical </a:t>
            </a:r>
          </a:p>
          <a:p>
            <a:pPr>
              <a:buNone/>
            </a:pPr>
            <a:r>
              <a:rPr lang="en-US" sz="3000" dirty="0" smtClean="0">
                <a:latin typeface="Times New Roman" pitchFamily="18" charset="0"/>
                <a:cs typeface="Times New Roman" pitchFamily="18" charset="0"/>
              </a:rPr>
              <a:t>practitioners.</a:t>
            </a:r>
            <a:endParaRPr lang="en-IN"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09600"/>
          </a:xfrm>
        </p:spPr>
        <p:txBody>
          <a:bodyPr>
            <a:normAutofit/>
          </a:bodyPr>
          <a:lstStyle/>
          <a:p>
            <a:r>
              <a:rPr lang="en-US" sz="3200" b="1" dirty="0" smtClean="0">
                <a:latin typeface="Times New Roman" pitchFamily="18" charset="0"/>
                <a:cs typeface="Times New Roman" pitchFamily="18" charset="0"/>
              </a:rPr>
              <a:t>3.Indigenous   system of medicine</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534400" cy="5029200"/>
          </a:xfrm>
        </p:spPr>
        <p:txBody>
          <a:bodyPr>
            <a:normAutofit/>
          </a:bodyPr>
          <a:lstStyle/>
          <a:p>
            <a:r>
              <a:rPr lang="en-US" sz="2400" dirty="0" smtClean="0">
                <a:latin typeface="Times New Roman" pitchFamily="18" charset="0"/>
                <a:cs typeface="Times New Roman" pitchFamily="18" charset="0"/>
              </a:rPr>
              <a:t>The practitioners of indigenous system of medicine provide the bulk of medical care to the rural people. </a:t>
            </a:r>
          </a:p>
          <a:p>
            <a:r>
              <a:rPr lang="en-US" sz="2400" dirty="0" smtClean="0">
                <a:latin typeface="Times New Roman" pitchFamily="18" charset="0"/>
                <a:cs typeface="Times New Roman" pitchFamily="18" charset="0"/>
              </a:rPr>
              <a:t> Nearly 90% of </a:t>
            </a:r>
            <a:r>
              <a:rPr lang="en-US" sz="2400" dirty="0" err="1" smtClean="0">
                <a:latin typeface="Times New Roman" pitchFamily="18" charset="0"/>
                <a:cs typeface="Times New Roman" pitchFamily="18" charset="0"/>
              </a:rPr>
              <a:t>ayurvedic</a:t>
            </a:r>
            <a:r>
              <a:rPr lang="en-US" sz="2400" dirty="0" smtClean="0">
                <a:latin typeface="Times New Roman" pitchFamily="18" charset="0"/>
                <a:cs typeface="Times New Roman" pitchFamily="18" charset="0"/>
              </a:rPr>
              <a:t> physicians serve the rural areas </a:t>
            </a:r>
          </a:p>
          <a:p>
            <a:r>
              <a:rPr lang="en-US" sz="2400" dirty="0" smtClean="0">
                <a:latin typeface="Times New Roman" pitchFamily="18" charset="0"/>
                <a:cs typeface="Times New Roman" pitchFamily="18" charset="0"/>
              </a:rPr>
              <a:t>Indian government established Indian council for Indian Medicine in 1971.</a:t>
            </a:r>
          </a:p>
          <a:p>
            <a:r>
              <a:rPr lang="en-US" sz="2400" dirty="0" smtClean="0">
                <a:latin typeface="Times New Roman" pitchFamily="18" charset="0"/>
                <a:cs typeface="Times New Roman" pitchFamily="18" charset="0"/>
              </a:rPr>
              <a:t> AYUSH is the new approach on  this, which encompasses </a:t>
            </a:r>
            <a:r>
              <a:rPr lang="en-US" sz="2400" dirty="0" err="1" smtClean="0">
                <a:latin typeface="Times New Roman" pitchFamily="18" charset="0"/>
                <a:cs typeface="Times New Roman" pitchFamily="18" charset="0"/>
              </a:rPr>
              <a:t>Ayurveda</a:t>
            </a:r>
            <a:r>
              <a:rPr lang="en-US" sz="2400" dirty="0" smtClean="0">
                <a:latin typeface="Times New Roman" pitchFamily="18" charset="0"/>
                <a:cs typeface="Times New Roman" pitchFamily="18" charset="0"/>
              </a:rPr>
              <a:t>,  Yoga, </a:t>
            </a:r>
            <a:r>
              <a:rPr lang="en-US" sz="2400" dirty="0" err="1" smtClean="0">
                <a:latin typeface="Times New Roman" pitchFamily="18" charset="0"/>
                <a:cs typeface="Times New Roman" pitchFamily="18" charset="0"/>
              </a:rPr>
              <a:t>Unani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Sidhha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Homepathy</a:t>
            </a:r>
            <a:endParaRPr lang="en-US" sz="2400" dirty="0" smtClean="0">
              <a:latin typeface="Times New Roman" pitchFamily="18" charset="0"/>
              <a:cs typeface="Times New Roman" pitchFamily="18" charset="0"/>
            </a:endParaRPr>
          </a:p>
          <a:p>
            <a:endParaRPr lang="en-IN" dirty="0"/>
          </a:p>
        </p:txBody>
      </p:sp>
      <p:pic>
        <p:nvPicPr>
          <p:cNvPr id="4" name="Picture 3" descr="download (20).jpg"/>
          <p:cNvPicPr>
            <a:picLocks noChangeAspect="1"/>
          </p:cNvPicPr>
          <p:nvPr/>
        </p:nvPicPr>
        <p:blipFill>
          <a:blip r:embed="rId2"/>
          <a:stretch>
            <a:fillRect/>
          </a:stretch>
        </p:blipFill>
        <p:spPr>
          <a:xfrm>
            <a:off x="6019800" y="4876800"/>
            <a:ext cx="2219960" cy="175260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705601" cy="1066800"/>
          </a:xfrm>
        </p:spPr>
        <p:txBody>
          <a:bodyPr>
            <a:normAutofit/>
          </a:bodyPr>
          <a:lstStyle/>
          <a:p>
            <a:r>
              <a:rPr lang="en-US" sz="2800" b="1" dirty="0" smtClean="0">
                <a:latin typeface="Times New Roman" pitchFamily="18" charset="0"/>
                <a:cs typeface="Times New Roman" pitchFamily="18" charset="0"/>
              </a:rPr>
              <a:t> 4. VOLUNTARY HEALTH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               AGENCIES</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0" y="1752600"/>
            <a:ext cx="7848600" cy="4288763"/>
          </a:xfrm>
        </p:spPr>
        <p:txBody>
          <a:bodyPr>
            <a:normAutofit fontScale="62500" lnSpcReduction="20000"/>
          </a:bodyPr>
          <a:lstStyle/>
          <a:p>
            <a:pPr>
              <a:buNone/>
            </a:pPr>
            <a:r>
              <a:rPr lang="en-US" sz="2800" b="1" dirty="0" smtClean="0">
                <a:latin typeface="Times New Roman" pitchFamily="18" charset="0"/>
                <a:cs typeface="Times New Roman" pitchFamily="18" charset="0"/>
              </a:rPr>
              <a:t>INDIAN RED CROSS SOCIETY</a:t>
            </a:r>
          </a:p>
          <a:p>
            <a:pPr>
              <a:buNone/>
            </a:pPr>
            <a:r>
              <a:rPr lang="en-IN" sz="2800" dirty="0" smtClean="0">
                <a:latin typeface="Times New Roman" pitchFamily="18" charset="0"/>
                <a:cs typeface="Times New Roman" pitchFamily="18" charset="0"/>
              </a:rPr>
              <a:t>Indian Red Cross Society was established in 1920. It has a network of over 400 branches all over India. The Society runs a well equipped hospital, “ The Red Cross Home” in Bangalore the only one of its kind in India and the Far-east for permanently disabled ex- servicemen</a:t>
            </a:r>
            <a:r>
              <a:rPr lang="en-IN" sz="2800" dirty="0" smtClean="0">
                <a:latin typeface="Times New Roman" pitchFamily="18" charset="0"/>
                <a:cs typeface="Times New Roman" pitchFamily="18" charset="0"/>
              </a:rPr>
              <a:t>. The </a:t>
            </a:r>
            <a:r>
              <a:rPr lang="en-IN" sz="2800" dirty="0" smtClean="0">
                <a:latin typeface="Times New Roman" pitchFamily="18" charset="0"/>
                <a:cs typeface="Times New Roman" pitchFamily="18" charset="0"/>
              </a:rPr>
              <a:t>St. John Ambulance Association in India Which is part of the Red Cross has trained several </a:t>
            </a:r>
            <a:r>
              <a:rPr lang="en-IN" sz="2800" dirty="0" err="1" smtClean="0">
                <a:latin typeface="Times New Roman" pitchFamily="18" charset="0"/>
                <a:cs typeface="Times New Roman" pitchFamily="18" charset="0"/>
              </a:rPr>
              <a:t>lakh</a:t>
            </a:r>
            <a:r>
              <a:rPr lang="en-IN" sz="2800" dirty="0" smtClean="0">
                <a:latin typeface="Times New Roman" pitchFamily="18" charset="0"/>
                <a:cs typeface="Times New Roman" pitchFamily="18" charset="0"/>
              </a:rPr>
              <a:t> men and women in first aid, home nursing </a:t>
            </a:r>
            <a:r>
              <a:rPr lang="en-IN" sz="2600" dirty="0" smtClean="0"/>
              <a:t>and allied subjects</a:t>
            </a:r>
            <a:endParaRPr lang="en-US" sz="2600" dirty="0" smtClean="0">
              <a:latin typeface="Times New Roman" pitchFamily="18" charset="0"/>
              <a:cs typeface="Times New Roman" pitchFamily="18" charset="0"/>
            </a:endParaRPr>
          </a:p>
          <a:p>
            <a:pPr>
              <a:buNone/>
            </a:pPr>
            <a:r>
              <a:rPr lang="en-US" sz="2800" b="1" u="sng" dirty="0" smtClean="0">
                <a:latin typeface="Times New Roman" pitchFamily="18" charset="0"/>
                <a:cs typeface="Times New Roman" pitchFamily="18" charset="0"/>
              </a:rPr>
              <a:t>Hind </a:t>
            </a:r>
            <a:r>
              <a:rPr lang="en-US" sz="2800" b="1" u="sng" dirty="0" err="1" smtClean="0">
                <a:latin typeface="Times New Roman" pitchFamily="18" charset="0"/>
                <a:cs typeface="Times New Roman" pitchFamily="18" charset="0"/>
              </a:rPr>
              <a:t>Kusht</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Nivaran</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Sangh</a:t>
            </a:r>
            <a:endParaRPr lang="en-US" sz="2800" b="1" u="sng" dirty="0" smtClean="0">
              <a:latin typeface="Times New Roman" pitchFamily="18" charset="0"/>
              <a:cs typeface="Times New Roman" pitchFamily="18" charset="0"/>
            </a:endParaRPr>
          </a:p>
          <a:p>
            <a:r>
              <a:rPr lang="en-IN" sz="2600" dirty="0" smtClean="0">
                <a:latin typeface="Times New Roman" pitchFamily="18" charset="0"/>
                <a:cs typeface="Times New Roman" pitchFamily="18" charset="0"/>
              </a:rPr>
              <a:t>The Hind </a:t>
            </a:r>
            <a:r>
              <a:rPr lang="en-IN" sz="2600" dirty="0" err="1" smtClean="0">
                <a:latin typeface="Times New Roman" pitchFamily="18" charset="0"/>
                <a:cs typeface="Times New Roman" pitchFamily="18" charset="0"/>
              </a:rPr>
              <a:t>Kusht</a:t>
            </a: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Nivaran</a:t>
            </a: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Sangh</a:t>
            </a:r>
            <a:r>
              <a:rPr lang="en-IN" sz="2600" dirty="0" smtClean="0">
                <a:latin typeface="Times New Roman" pitchFamily="18" charset="0"/>
                <a:cs typeface="Times New Roman" pitchFamily="18" charset="0"/>
              </a:rPr>
              <a:t> was founded in 1950 with its headquarters in new Delhi. Its precursor was the Indian Council of the British Empire Leprosy Relief Association (B.E.L.R.A) which was renamed in 1950 as LEPRA.</a:t>
            </a:r>
          </a:p>
          <a:p>
            <a:endParaRPr lang="en-US" sz="2600" dirty="0" smtClean="0">
              <a:latin typeface="Times New Roman" pitchFamily="18" charset="0"/>
              <a:cs typeface="Times New Roman" pitchFamily="18" charset="0"/>
            </a:endParaRPr>
          </a:p>
          <a:p>
            <a:pPr>
              <a:buNone/>
            </a:pPr>
            <a:r>
              <a:rPr lang="en-US" sz="2900" b="1" u="sng" dirty="0" smtClean="0">
                <a:latin typeface="Times New Roman" pitchFamily="18" charset="0"/>
                <a:cs typeface="Times New Roman" pitchFamily="18" charset="0"/>
              </a:rPr>
              <a:t>Indian Council for child welfare</a:t>
            </a:r>
          </a:p>
          <a:p>
            <a:r>
              <a:rPr lang="en-IN" sz="2600" dirty="0" smtClean="0">
                <a:latin typeface="Times New Roman" pitchFamily="18" charset="0"/>
                <a:cs typeface="Times New Roman" pitchFamily="18" charset="0"/>
              </a:rPr>
              <a:t>Indian Council for child welfare was established in 1952. It is affiliated with international union for child welfare. Since its formation, the I.C.C.W has built up a network of state councils and district councils all over the country</a:t>
            </a:r>
            <a:endParaRPr lang="en-US" sz="26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sz="2000" b="1" u="sng" dirty="0" smtClean="0">
                <a:latin typeface="Times New Roman" pitchFamily="18" charset="0"/>
                <a:cs typeface="Times New Roman" pitchFamily="18" charset="0"/>
              </a:rPr>
              <a:t>Tuberculosis Association Of India</a:t>
            </a:r>
            <a:endParaRPr lang="en-IN" sz="2000" b="1" u="sng" dirty="0" smtClean="0">
              <a:latin typeface="Times New Roman" pitchFamily="18" charset="0"/>
              <a:cs typeface="Times New Roman" pitchFamily="18" charset="0"/>
            </a:endParaRPr>
          </a:p>
          <a:p>
            <a:pPr>
              <a:buNone/>
            </a:pPr>
            <a:r>
              <a:rPr lang="en-IN" sz="2000" dirty="0" smtClean="0">
                <a:latin typeface="Times New Roman" pitchFamily="18" charset="0"/>
                <a:cs typeface="Times New Roman" pitchFamily="18" charset="0"/>
              </a:rPr>
              <a:t>The tuberculosis Association of India was formed in1939. It has branches in all the states in India. The following institutions are under the management of the Association. The New Delhi Tuberculosis centre. The Lady Linlithgow sanatorium at </a:t>
            </a:r>
            <a:r>
              <a:rPr lang="en-IN" sz="2000" dirty="0" err="1" smtClean="0">
                <a:latin typeface="Times New Roman" pitchFamily="18" charset="0"/>
                <a:cs typeface="Times New Roman" pitchFamily="18" charset="0"/>
              </a:rPr>
              <a:t>Kasauli</a:t>
            </a:r>
            <a:r>
              <a:rPr lang="en-IN" sz="2000" dirty="0" smtClean="0">
                <a:latin typeface="Times New Roman" pitchFamily="18" charset="0"/>
                <a:cs typeface="Times New Roman" pitchFamily="18" charset="0"/>
              </a:rPr>
              <a:t>, The King Edward VII Sanatorium at </a:t>
            </a:r>
            <a:r>
              <a:rPr lang="en-IN" sz="2000" dirty="0" err="1" smtClean="0">
                <a:latin typeface="Times New Roman" pitchFamily="18" charset="0"/>
                <a:cs typeface="Times New Roman" pitchFamily="18" charset="0"/>
              </a:rPr>
              <a:t>Dharampur</a:t>
            </a:r>
            <a:r>
              <a:rPr lang="en-IN" sz="2000" dirty="0" smtClean="0">
                <a:latin typeface="Times New Roman" pitchFamily="18" charset="0"/>
                <a:cs typeface="Times New Roman" pitchFamily="18" charset="0"/>
              </a:rPr>
              <a:t> and Tuberculosis Hospitals at </a:t>
            </a:r>
            <a:r>
              <a:rPr lang="en-IN" sz="2000" dirty="0" err="1" smtClean="0">
                <a:latin typeface="Times New Roman" pitchFamily="18" charset="0"/>
                <a:cs typeface="Times New Roman" pitchFamily="18" charset="0"/>
              </a:rPr>
              <a:t>Mehrauli</a:t>
            </a:r>
            <a:endParaRPr lang="en-IN" sz="2000" dirty="0" smtClean="0">
              <a:latin typeface="Times New Roman" pitchFamily="18" charset="0"/>
              <a:cs typeface="Times New Roman" pitchFamily="18" charset="0"/>
            </a:endParaRPr>
          </a:p>
          <a:p>
            <a:pPr>
              <a:buNone/>
            </a:pPr>
            <a:r>
              <a:rPr lang="en-US" sz="2000" b="1" u="sng" dirty="0" smtClean="0">
                <a:latin typeface="Times New Roman" pitchFamily="18" charset="0"/>
                <a:cs typeface="Times New Roman" pitchFamily="18" charset="0"/>
              </a:rPr>
              <a:t>Bharat </a:t>
            </a:r>
            <a:r>
              <a:rPr lang="en-US" sz="2000" b="1" u="sng" dirty="0" err="1" smtClean="0">
                <a:latin typeface="Times New Roman" pitchFamily="18" charset="0"/>
                <a:cs typeface="Times New Roman" pitchFamily="18" charset="0"/>
              </a:rPr>
              <a:t>Sevak</a:t>
            </a:r>
            <a:r>
              <a:rPr lang="en-US" sz="2000" b="1" u="sng" dirty="0" smtClean="0">
                <a:latin typeface="Times New Roman" pitchFamily="18" charset="0"/>
                <a:cs typeface="Times New Roman" pitchFamily="18" charset="0"/>
              </a:rPr>
              <a:t> </a:t>
            </a:r>
            <a:r>
              <a:rPr lang="en-US" sz="2000" b="1" u="sng" dirty="0" err="1" smtClean="0">
                <a:latin typeface="Times New Roman" pitchFamily="18" charset="0"/>
                <a:cs typeface="Times New Roman" pitchFamily="18" charset="0"/>
              </a:rPr>
              <a:t>Samaj</a:t>
            </a:r>
            <a:endParaRPr lang="en-US" sz="2000" b="1" u="sng" dirty="0" smtClean="0">
              <a:latin typeface="Times New Roman" pitchFamily="18" charset="0"/>
              <a:cs typeface="Times New Roman" pitchFamily="18" charset="0"/>
            </a:endParaRPr>
          </a:p>
          <a:p>
            <a:pPr>
              <a:buNone/>
            </a:pPr>
            <a:r>
              <a:rPr lang="en-IN" sz="2000" dirty="0" smtClean="0">
                <a:latin typeface="Times New Roman" panose="02020603050405020304" pitchFamily="18" charset="0"/>
                <a:cs typeface="Times New Roman" panose="02020603050405020304" pitchFamily="18" charset="0"/>
              </a:rPr>
              <a:t>The Bharat </a:t>
            </a:r>
            <a:r>
              <a:rPr lang="en-IN" sz="2000" dirty="0" err="1" smtClean="0">
                <a:latin typeface="Times New Roman" panose="02020603050405020304" pitchFamily="18" charset="0"/>
                <a:cs typeface="Times New Roman" panose="02020603050405020304" pitchFamily="18" charset="0"/>
              </a:rPr>
              <a:t>Sevak</a:t>
            </a:r>
            <a:r>
              <a:rPr lang="en-IN" sz="2000" dirty="0" smtClean="0">
                <a:latin typeface="Times New Roman" panose="02020603050405020304" pitchFamily="18" charset="0"/>
                <a:cs typeface="Times New Roman" panose="02020603050405020304" pitchFamily="18" charset="0"/>
              </a:rPr>
              <a:t> </a:t>
            </a:r>
            <a:r>
              <a:rPr lang="en-IN" sz="2000" dirty="0" err="1" smtClean="0">
                <a:latin typeface="Times New Roman" panose="02020603050405020304" pitchFamily="18" charset="0"/>
                <a:cs typeface="Times New Roman" panose="02020603050405020304" pitchFamily="18" charset="0"/>
              </a:rPr>
              <a:t>Samaj</a:t>
            </a:r>
            <a:r>
              <a:rPr lang="en-IN" sz="2000" dirty="0" smtClean="0">
                <a:latin typeface="Times New Roman" panose="02020603050405020304" pitchFamily="18" charset="0"/>
                <a:cs typeface="Times New Roman" panose="02020603050405020304" pitchFamily="18" charset="0"/>
              </a:rPr>
              <a:t> which is a non-political and non-official organization was formed in 1952. Improvement of sanitation in villages is one of the important activities of the B.S.S</a:t>
            </a:r>
            <a:r>
              <a:rPr lang="en-IN" sz="2400" dirty="0" smtClean="0"/>
              <a:t>.</a:t>
            </a:r>
            <a:endParaRPr lang="en-US" sz="2400" dirty="0" smtClean="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a:bodyPr>
          <a:lstStyle/>
          <a:p>
            <a:pPr>
              <a:buNone/>
            </a:pPr>
            <a:r>
              <a:rPr lang="en-US" sz="2000" b="1" u="sng" dirty="0" smtClean="0">
                <a:latin typeface="Times New Roman" pitchFamily="18" charset="0"/>
                <a:cs typeface="Times New Roman" pitchFamily="18" charset="0"/>
              </a:rPr>
              <a:t>Central Social Welfare Board</a:t>
            </a:r>
            <a:r>
              <a:rPr lang="en-US" sz="2000" u="sng" dirty="0" smtClean="0">
                <a:latin typeface="Times New Roman" pitchFamily="18" charset="0"/>
                <a:cs typeface="Times New Roman" pitchFamily="18" charset="0"/>
              </a:rPr>
              <a:t>:</a:t>
            </a:r>
          </a:p>
          <a:p>
            <a:pPr>
              <a:buNone/>
            </a:pPr>
            <a:r>
              <a:rPr lang="en-IN" sz="2000" dirty="0" smtClean="0">
                <a:latin typeface="Times New Roman" pitchFamily="18" charset="0"/>
                <a:cs typeface="Times New Roman" pitchFamily="18" charset="0"/>
              </a:rPr>
              <a:t>The central social welfare Board is an autonomous organization under the general administrative control of the ministry of education. It was set-up by the Govt. of India in August 1953</a:t>
            </a:r>
          </a:p>
          <a:p>
            <a:pPr>
              <a:buNone/>
            </a:pPr>
            <a:r>
              <a:rPr lang="en-US" sz="2000" b="1" u="sng" dirty="0" smtClean="0">
                <a:latin typeface="Times New Roman" pitchFamily="18" charset="0"/>
                <a:cs typeface="Times New Roman" pitchFamily="18" charset="0"/>
              </a:rPr>
              <a:t>The </a:t>
            </a:r>
            <a:r>
              <a:rPr lang="en-US" sz="2000" b="1" u="sng" dirty="0" err="1" smtClean="0">
                <a:latin typeface="Times New Roman" pitchFamily="18" charset="0"/>
                <a:cs typeface="Times New Roman" pitchFamily="18" charset="0"/>
              </a:rPr>
              <a:t>Kasturba</a:t>
            </a:r>
            <a:r>
              <a:rPr lang="en-US" sz="2000" b="1" u="sng" dirty="0" smtClean="0">
                <a:latin typeface="Times New Roman" pitchFamily="18" charset="0"/>
                <a:cs typeface="Times New Roman" pitchFamily="18" charset="0"/>
              </a:rPr>
              <a:t> Memorial Fund</a:t>
            </a:r>
            <a:endParaRPr lang="en-IN" sz="2000" b="1" u="sng" dirty="0" smtClean="0">
              <a:latin typeface="Times New Roman" panose="02020603050405020304" pitchFamily="18" charset="0"/>
              <a:cs typeface="Times New Roman" panose="02020603050405020304" pitchFamily="18" charset="0"/>
            </a:endParaRPr>
          </a:p>
          <a:p>
            <a:pPr>
              <a:buNone/>
            </a:pPr>
            <a:r>
              <a:rPr lang="en-IN" sz="2000" dirty="0" smtClean="0">
                <a:latin typeface="Times New Roman" pitchFamily="18" charset="0"/>
                <a:cs typeface="Times New Roman" pitchFamily="18" charset="0"/>
              </a:rPr>
              <a:t>Created in Commemoration of Kasturba Gandhi after her death in 1944, the fund was raised with the main object of improving the lot of women, especially in the villages, through gram- </a:t>
            </a:r>
            <a:r>
              <a:rPr lang="en-IN" sz="2000" dirty="0" err="1" smtClean="0">
                <a:latin typeface="Times New Roman" pitchFamily="18" charset="0"/>
                <a:cs typeface="Times New Roman" pitchFamily="18" charset="0"/>
              </a:rPr>
              <a:t>sevikas</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Family Planning Association Of   India</a:t>
            </a:r>
          </a:p>
          <a:p>
            <a:pPr>
              <a:buNone/>
            </a:pPr>
            <a:r>
              <a:rPr lang="en-IN" sz="2000" dirty="0" smtClean="0">
                <a:latin typeface="Times New Roman" pitchFamily="18" charset="0"/>
                <a:cs typeface="Times New Roman" pitchFamily="18" charset="0"/>
              </a:rPr>
              <a:t>The family planning association was formed in 1949 with its headquarters at Mumbai. It has done pioneering work in propagating family planning in India</a:t>
            </a:r>
          </a:p>
          <a:p>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latin typeface="Times New Roman" pitchFamily="18" charset="0"/>
                <a:cs typeface="Times New Roman" pitchFamily="18" charset="0"/>
              </a:rPr>
              <a:t>5.National health programmes</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609599" y="1524000"/>
            <a:ext cx="6347714" cy="4517363"/>
          </a:xfrm>
        </p:spPr>
        <p:txBody>
          <a:bodyPr/>
          <a:lstStyle/>
          <a:p>
            <a:pPr lvl="0"/>
            <a:r>
              <a:rPr lang="en-US" dirty="0" smtClean="0">
                <a:latin typeface="Times New Roman" pitchFamily="18" charset="0"/>
                <a:cs typeface="Times New Roman" pitchFamily="18" charset="0"/>
              </a:rPr>
              <a:t>Universal Immunization </a:t>
            </a:r>
            <a:r>
              <a:rPr lang="en-US" dirty="0" err="1" smtClean="0">
                <a:latin typeface="Times New Roman" pitchFamily="18" charset="0"/>
                <a:cs typeface="Times New Roman" pitchFamily="18" charset="0"/>
              </a:rPr>
              <a:t>Programme</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National Family Welfare </a:t>
            </a:r>
            <a:r>
              <a:rPr lang="en-US" dirty="0" err="1" smtClean="0">
                <a:latin typeface="Times New Roman" pitchFamily="18" charset="0"/>
                <a:cs typeface="Times New Roman" pitchFamily="18" charset="0"/>
              </a:rPr>
              <a:t>Programme</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National Water Supply And Sanitation</a:t>
            </a:r>
          </a:p>
          <a:p>
            <a:pPr lvl="0"/>
            <a:r>
              <a:rPr lang="en-US" dirty="0" smtClean="0">
                <a:latin typeface="Times New Roman" pitchFamily="18" charset="0"/>
                <a:cs typeface="Times New Roman" pitchFamily="18" charset="0"/>
              </a:rPr>
              <a:t>National Mental Health </a:t>
            </a:r>
            <a:r>
              <a:rPr lang="en-US" dirty="0" err="1" smtClean="0">
                <a:latin typeface="Times New Roman" pitchFamily="18" charset="0"/>
                <a:cs typeface="Times New Roman" pitchFamily="18" charset="0"/>
              </a:rPr>
              <a:t>Programme</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National Aids Control  </a:t>
            </a:r>
            <a:r>
              <a:rPr lang="en-US" dirty="0" err="1" smtClean="0">
                <a:latin typeface="Times New Roman" pitchFamily="18" charset="0"/>
                <a:cs typeface="Times New Roman" pitchFamily="18" charset="0"/>
              </a:rPr>
              <a:t>Programme</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Minimum Needs </a:t>
            </a:r>
            <a:r>
              <a:rPr lang="en-US" dirty="0" err="1" smtClean="0">
                <a:latin typeface="Times New Roman" pitchFamily="18" charset="0"/>
                <a:cs typeface="Times New Roman" pitchFamily="18" charset="0"/>
              </a:rPr>
              <a:t>Programme</a:t>
            </a:r>
            <a:endParaRPr lang="en-US"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p:cNvPicPr>
            <a:picLocks noGrp="1" noChangeAspect="1" noChangeArrowheads="1"/>
          </p:cNvPicPr>
          <p:nvPr>
            <p:ph idx="1"/>
          </p:nvPr>
        </p:nvPicPr>
        <p:blipFill>
          <a:blip r:embed="rId2"/>
          <a:srcRect/>
          <a:stretch>
            <a:fillRect/>
          </a:stretch>
        </p:blipFill>
        <p:spPr bwMode="auto">
          <a:xfrm>
            <a:off x="304800" y="609600"/>
            <a:ext cx="8305800" cy="56387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None/>
            </a:pPr>
            <a:r>
              <a:rPr lang="en-US" dirty="0" smtClean="0"/>
              <a:t>     </a:t>
            </a:r>
            <a:r>
              <a:rPr lang="en-US" sz="2800" b="1" dirty="0" smtClean="0">
                <a:latin typeface="Times New Roman" pitchFamily="18" charset="0"/>
                <a:cs typeface="Times New Roman" pitchFamily="18" charset="0"/>
              </a:rPr>
              <a:t>HEALTH STATUS</a:t>
            </a:r>
          </a:p>
          <a:p>
            <a:pPr>
              <a:buNone/>
            </a:pPr>
            <a:r>
              <a:rPr lang="en-US" sz="2800" b="1" dirty="0" smtClean="0">
                <a:latin typeface="Times New Roman" pitchFamily="18" charset="0"/>
                <a:cs typeface="Times New Roman" pitchFamily="18" charset="0"/>
              </a:rPr>
              <a:t>              AND   </a:t>
            </a:r>
          </a:p>
          <a:p>
            <a:pPr>
              <a:buNone/>
            </a:pPr>
            <a:r>
              <a:rPr lang="en-US" sz="2800" b="1" dirty="0" smtClean="0">
                <a:latin typeface="Times New Roman" pitchFamily="18" charset="0"/>
                <a:cs typeface="Times New Roman" pitchFamily="18" charset="0"/>
              </a:rPr>
              <a:t>     HEALTH PROBLEMS </a:t>
            </a:r>
          </a:p>
          <a:p>
            <a:pPr>
              <a:buNone/>
            </a:pPr>
            <a:r>
              <a:rPr lang="en-US" sz="2800" b="1" dirty="0" smtClean="0">
                <a:latin typeface="Times New Roman" pitchFamily="18" charset="0"/>
                <a:cs typeface="Times New Roman" pitchFamily="18" charset="0"/>
              </a:rPr>
              <a:t>            IN INDIA      </a:t>
            </a:r>
          </a:p>
          <a:p>
            <a:endParaRPr lang="en-IN" dirty="0"/>
          </a:p>
        </p:txBody>
      </p:sp>
      <p:pic>
        <p:nvPicPr>
          <p:cNvPr id="6" name="Picture 5" descr="slide-1-638 (3).jpg"/>
          <p:cNvPicPr>
            <a:picLocks noChangeAspect="1"/>
          </p:cNvPicPr>
          <p:nvPr/>
        </p:nvPicPr>
        <p:blipFill>
          <a:blip r:embed="rId2"/>
          <a:stretch>
            <a:fillRect/>
          </a:stretch>
        </p:blipFill>
        <p:spPr>
          <a:xfrm>
            <a:off x="5562600" y="0"/>
            <a:ext cx="3581400" cy="685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i="1" u="sng" dirty="0" smtClean="0">
                <a:latin typeface="Times New Roman" pitchFamily="18" charset="0"/>
                <a:cs typeface="Times New Roman" pitchFamily="18" charset="0"/>
              </a:rPr>
              <a:t>1.COMMUNICABLE  DISEASES: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  Malaria</a:t>
            </a:r>
          </a:p>
          <a:p>
            <a:pPr>
              <a:buNone/>
            </a:pPr>
            <a:r>
              <a:rPr lang="en-US" dirty="0" smtClean="0">
                <a:latin typeface="Times New Roman" pitchFamily="18" charset="0"/>
                <a:cs typeface="Times New Roman" pitchFamily="18" charset="0"/>
              </a:rPr>
              <a:t>           b)  Tuberculosis</a:t>
            </a:r>
          </a:p>
          <a:p>
            <a:pPr>
              <a:buNone/>
            </a:pPr>
            <a:r>
              <a:rPr lang="en-US" dirty="0" smtClean="0">
                <a:latin typeface="Times New Roman" pitchFamily="18" charset="0"/>
                <a:cs typeface="Times New Roman" pitchFamily="18" charset="0"/>
              </a:rPr>
              <a:t>           c)   Diarrheal diseases           </a:t>
            </a:r>
          </a:p>
          <a:p>
            <a:pPr>
              <a:buNone/>
            </a:pPr>
            <a:r>
              <a:rPr lang="en-US" dirty="0" smtClean="0">
                <a:latin typeface="Times New Roman" pitchFamily="18" charset="0"/>
                <a:cs typeface="Times New Roman" pitchFamily="18" charset="0"/>
              </a:rPr>
              <a:t>           d)  Leprosy</a:t>
            </a:r>
          </a:p>
          <a:p>
            <a:pPr>
              <a:buNone/>
            </a:pPr>
            <a:r>
              <a:rPr lang="en-US" dirty="0" smtClean="0">
                <a:latin typeface="Times New Roman" pitchFamily="18" charset="0"/>
                <a:cs typeface="Times New Roman" pitchFamily="18" charset="0"/>
              </a:rPr>
              <a:t>           e)   </a:t>
            </a:r>
            <a:r>
              <a:rPr lang="en-US" dirty="0" err="1" smtClean="0">
                <a:latin typeface="Times New Roman" pitchFamily="18" charset="0"/>
                <a:cs typeface="Times New Roman" pitchFamily="18" charset="0"/>
              </a:rPr>
              <a:t>Filaria</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f)    Others:</a:t>
            </a:r>
          </a:p>
          <a:p>
            <a:pPr>
              <a:buNone/>
            </a:pPr>
            <a:r>
              <a:rPr lang="en-US" dirty="0" smtClean="0">
                <a:latin typeface="Times New Roman" pitchFamily="18" charset="0"/>
                <a:cs typeface="Times New Roman" pitchFamily="18" charset="0"/>
              </a:rPr>
              <a:t>            Kala-</a:t>
            </a:r>
            <a:r>
              <a:rPr lang="en-US" dirty="0" err="1" smtClean="0">
                <a:latin typeface="Times New Roman" pitchFamily="18" charset="0"/>
                <a:cs typeface="Times New Roman" pitchFamily="18" charset="0"/>
              </a:rPr>
              <a:t>azar</a:t>
            </a:r>
            <a:r>
              <a:rPr lang="en-US" dirty="0" smtClean="0">
                <a:latin typeface="Times New Roman" pitchFamily="18" charset="0"/>
                <a:cs typeface="Times New Roman" pitchFamily="18" charset="0"/>
              </a:rPr>
              <a:t>, meningitis, viral hepatitis,  Japanese encephalitis,  enteric fever,  guinea worm disease and other </a:t>
            </a:r>
            <a:r>
              <a:rPr lang="en-US" dirty="0" err="1" smtClean="0">
                <a:latin typeface="Times New Roman" pitchFamily="18" charset="0"/>
                <a:cs typeface="Times New Roman" pitchFamily="18" charset="0"/>
              </a:rPr>
              <a:t>helminthic</a:t>
            </a:r>
            <a:r>
              <a:rPr lang="en-US" dirty="0" smtClean="0">
                <a:latin typeface="Times New Roman" pitchFamily="18" charset="0"/>
                <a:cs typeface="Times New Roman" pitchFamily="18" charset="0"/>
              </a:rPr>
              <a:t>  infestations etc.</a:t>
            </a:r>
          </a:p>
          <a:p>
            <a:pPr>
              <a:buNone/>
            </a:pPr>
            <a:r>
              <a:rPr lang="en-US" dirty="0" smtClean="0">
                <a:latin typeface="Times New Roman" pitchFamily="18" charset="0"/>
                <a:cs typeface="Times New Roman" pitchFamily="18" charset="0"/>
              </a:rPr>
              <a:t> </a:t>
            </a:r>
          </a:p>
          <a:p>
            <a:pPr>
              <a:buNone/>
            </a:pPr>
            <a:endParaRPr lang="en-US"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i="1" dirty="0" smtClean="0"/>
              <a:t> </a:t>
            </a:r>
            <a:r>
              <a:rPr lang="en-US" i="1" u="sng" dirty="0" smtClean="0"/>
              <a:t>2.NUTRITIONAL PROBLEMS:</a:t>
            </a:r>
          </a:p>
          <a:p>
            <a:pPr>
              <a:buNone/>
            </a:pPr>
            <a:endParaRPr lang="en-US" dirty="0" smtClean="0"/>
          </a:p>
          <a:p>
            <a:pPr marL="514350" lvl="0" indent="-514350">
              <a:buFont typeface="+mj-lt"/>
              <a:buAutoNum type="alphaLcParenR"/>
            </a:pPr>
            <a:r>
              <a:rPr lang="en-US" dirty="0" smtClean="0"/>
              <a:t>Protein-energy malnutrition</a:t>
            </a:r>
          </a:p>
          <a:p>
            <a:pPr marL="514350" lvl="0" indent="-514350">
              <a:buFont typeface="+mj-lt"/>
              <a:buAutoNum type="alphaLcParenR"/>
            </a:pPr>
            <a:r>
              <a:rPr lang="en-US" dirty="0" smtClean="0"/>
              <a:t>nutritional </a:t>
            </a:r>
            <a:r>
              <a:rPr lang="en-US" dirty="0" err="1" smtClean="0"/>
              <a:t>anaemia</a:t>
            </a:r>
            <a:endParaRPr lang="en-US" dirty="0" smtClean="0"/>
          </a:p>
          <a:p>
            <a:pPr marL="514350" lvl="0" indent="-514350">
              <a:buFont typeface="+mj-lt"/>
              <a:buAutoNum type="alphaLcParenR"/>
            </a:pPr>
            <a:r>
              <a:rPr lang="en-US" dirty="0" smtClean="0"/>
              <a:t>low birth weight</a:t>
            </a:r>
          </a:p>
          <a:p>
            <a:pPr marL="514350" lvl="0" indent="-514350">
              <a:buFont typeface="+mj-lt"/>
              <a:buAutoNum type="alphaLcParenR"/>
            </a:pPr>
            <a:r>
              <a:rPr lang="en-US" dirty="0" err="1" smtClean="0"/>
              <a:t>xerophthalmia</a:t>
            </a:r>
            <a:endParaRPr lang="en-US" dirty="0" smtClean="0"/>
          </a:p>
          <a:p>
            <a:pPr marL="514350" lvl="0" indent="-514350">
              <a:buFont typeface="+mj-lt"/>
              <a:buAutoNum type="alphaLcParenR"/>
            </a:pPr>
            <a:r>
              <a:rPr lang="en-US" dirty="0" smtClean="0"/>
              <a:t>iodine deficiency disorders</a:t>
            </a:r>
          </a:p>
          <a:p>
            <a:pPr marL="514350" indent="-514350">
              <a:buNone/>
            </a:pPr>
            <a:r>
              <a:rPr lang="en-US" dirty="0" smtClean="0"/>
              <a:t>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i="1" u="sng" dirty="0" smtClean="0"/>
              <a:t>3. ENVIRONMENTAL  SANITATION</a:t>
            </a:r>
            <a:r>
              <a:rPr lang="en-US" dirty="0" smtClean="0"/>
              <a:t>:</a:t>
            </a:r>
          </a:p>
          <a:p>
            <a:pPr>
              <a:buNone/>
            </a:pPr>
            <a:endParaRPr lang="en-US" dirty="0" smtClean="0"/>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lack of safe water in many areas of the country </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 use of primitive methods for excreta disposal</a:t>
            </a:r>
          </a:p>
          <a:p>
            <a:pPr>
              <a:buNone/>
            </a:pPr>
            <a:endParaRPr lang="en-US" dirty="0" smtClean="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i="1" u="sng" dirty="0" smtClean="0"/>
              <a:t>4.MEDICAL CARE PROBLEMS</a:t>
            </a:r>
            <a:r>
              <a:rPr lang="en-US" u="sng" dirty="0" smtClean="0"/>
              <a:t>:</a:t>
            </a:r>
          </a:p>
          <a:p>
            <a:pPr>
              <a:buNone/>
            </a:pPr>
            <a:r>
              <a:rPr lang="en-US" dirty="0" smtClean="0"/>
              <a:t>  </a:t>
            </a:r>
          </a:p>
          <a:p>
            <a:r>
              <a:rPr lang="en-US" dirty="0" smtClean="0"/>
              <a:t>     </a:t>
            </a:r>
            <a:r>
              <a:rPr lang="en-US" dirty="0" smtClean="0">
                <a:latin typeface="Times New Roman" panose="02020603050405020304" pitchFamily="18" charset="0"/>
                <a:cs typeface="Times New Roman" panose="02020603050405020304" pitchFamily="18" charset="0"/>
              </a:rPr>
              <a:t>Unequal distribution of health resources between rural and urban areas    </a:t>
            </a:r>
          </a:p>
          <a:p>
            <a:r>
              <a:rPr lang="en-US" dirty="0" smtClean="0">
                <a:latin typeface="Times New Roman" panose="02020603050405020304" pitchFamily="18" charset="0"/>
                <a:cs typeface="Times New Roman" panose="02020603050405020304" pitchFamily="18" charset="0"/>
              </a:rPr>
              <a:t>     lack of penetration of health services within the social periphery.</a:t>
            </a:r>
          </a:p>
          <a:p>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i="1" u="sng" dirty="0" smtClean="0"/>
              <a:t>5.  POPULATION  PROBLEMS:</a:t>
            </a:r>
          </a:p>
          <a:p>
            <a:pPr>
              <a:buNone/>
            </a:pPr>
            <a:endParaRPr lang="en-US" dirty="0" smtClean="0"/>
          </a:p>
          <a:p>
            <a:pPr marL="514350" indent="-514350">
              <a:buFont typeface="+mj-lt"/>
              <a:buAutoNum type="alphaLcParenR"/>
            </a:pPr>
            <a:r>
              <a:rPr lang="en-US" dirty="0" smtClean="0"/>
              <a:t>       </a:t>
            </a:r>
            <a:r>
              <a:rPr lang="en-US" dirty="0" smtClean="0">
                <a:latin typeface="Times New Roman" panose="02020603050405020304" pitchFamily="18" charset="0"/>
                <a:cs typeface="Times New Roman" panose="02020603050405020304" pitchFamily="18" charset="0"/>
              </a:rPr>
              <a:t>unemployment </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         education  </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         housing</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         health care</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         sanitation </a:t>
            </a:r>
          </a:p>
          <a:p>
            <a:pPr marL="514350" indent="-514350">
              <a:buFont typeface="+mj-lt"/>
              <a:buAutoNum type="alphaLcParenR"/>
            </a:pPr>
            <a:r>
              <a:rPr lang="en-US" dirty="0" smtClean="0">
                <a:latin typeface="Times New Roman" panose="02020603050405020304" pitchFamily="18" charset="0"/>
                <a:cs typeface="Times New Roman" panose="02020603050405020304" pitchFamily="18" charset="0"/>
              </a:rPr>
              <a:t>         environment</a:t>
            </a: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508</TotalTime>
  <Words>2458</Words>
  <Application>Microsoft Office PowerPoint</Application>
  <PresentationFormat>On-screen Show (4:3)</PresentationFormat>
  <Paragraphs>298</Paragraphs>
  <Slides>38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Courier New</vt:lpstr>
      <vt:lpstr>Times New Roman</vt:lpstr>
      <vt:lpstr>Trebuchet MS</vt:lpstr>
      <vt:lpstr>Wingdings</vt:lpstr>
      <vt:lpstr>Wingdings 3</vt:lpstr>
      <vt:lpstr>Facet</vt:lpstr>
      <vt:lpstr>Health care delivery in India</vt:lpstr>
      <vt:lpstr>PowerPoint Presentation</vt:lpstr>
      <vt:lpstr>Health care model in India</vt:lpstr>
      <vt:lpstr>PowerPoint Presentation</vt:lpstr>
      <vt:lpstr>PowerPoint Presentation</vt:lpstr>
      <vt:lpstr>PowerPoint Presentation</vt:lpstr>
      <vt:lpstr>PowerPoint Presentation</vt:lpstr>
      <vt:lpstr>PowerPoint Presentation</vt:lpstr>
      <vt:lpstr>PowerPoint Presentation</vt:lpstr>
      <vt:lpstr>Resources </vt:lpstr>
      <vt:lpstr>Health care services</vt:lpstr>
      <vt:lpstr>Five major sectors of health care delivery</vt:lpstr>
      <vt:lpstr>PowerPoint Presentation</vt:lpstr>
      <vt:lpstr>PowerPoint Presentation</vt:lpstr>
      <vt:lpstr>Primary health care in India</vt:lpstr>
      <vt:lpstr>PowerPoint Presentation</vt:lpstr>
      <vt:lpstr>PowerPoint Presentation</vt:lpstr>
      <vt:lpstr>PowerPoint Presentation</vt:lpstr>
      <vt:lpstr>PowerPoint Presentation</vt:lpstr>
      <vt:lpstr> SUBCENTRE LEVEL </vt:lpstr>
      <vt:lpstr>PRIMARY HEALTH CENTRE LEVEL</vt:lpstr>
      <vt:lpstr>Functions of primary health centres:</vt:lpstr>
      <vt:lpstr>COMMUNITY HEALTH CENTRES </vt:lpstr>
      <vt:lpstr>Functions of CHC</vt:lpstr>
      <vt:lpstr>PowerPoint Presentation</vt:lpstr>
      <vt:lpstr>Hospitals </vt:lpstr>
      <vt:lpstr>District hospitals</vt:lpstr>
      <vt:lpstr>PowerPoint Presentation</vt:lpstr>
      <vt:lpstr>Health insurance scheme</vt:lpstr>
      <vt:lpstr>PowerPoint Presentation</vt:lpstr>
      <vt:lpstr>PowerPoint Presentation</vt:lpstr>
      <vt:lpstr>2.Private sector</vt:lpstr>
      <vt:lpstr>3.Indigenous   system of medicine</vt:lpstr>
      <vt:lpstr> 4. VOLUNTARY HEALTH                       AGENCIES</vt:lpstr>
      <vt:lpstr>PowerPoint Presentation</vt:lpstr>
      <vt:lpstr>PowerPoint Presentation</vt:lpstr>
      <vt:lpstr>5.National health programmes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delivery in India</dc:title>
  <dc:creator>Admin Acc.</dc:creator>
  <cp:lastModifiedBy>asus</cp:lastModifiedBy>
  <cp:revision>65</cp:revision>
  <dcterms:created xsi:type="dcterms:W3CDTF">2006-08-16T00:00:00Z</dcterms:created>
  <dcterms:modified xsi:type="dcterms:W3CDTF">2021-01-12T05:06:56Z</dcterms:modified>
</cp:coreProperties>
</file>