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44"/>
  </p:notesMasterIdLst>
  <p:sldIdLst>
    <p:sldId id="306" r:id="rId2"/>
    <p:sldId id="323" r:id="rId3"/>
    <p:sldId id="322" r:id="rId4"/>
    <p:sldId id="320" r:id="rId5"/>
    <p:sldId id="321" r:id="rId6"/>
    <p:sldId id="263" r:id="rId7"/>
    <p:sldId id="277" r:id="rId8"/>
    <p:sldId id="278" r:id="rId9"/>
    <p:sldId id="279" r:id="rId10"/>
    <p:sldId id="265" r:id="rId11"/>
    <p:sldId id="314" r:id="rId12"/>
    <p:sldId id="260" r:id="rId13"/>
    <p:sldId id="262" r:id="rId14"/>
    <p:sldId id="261" r:id="rId15"/>
    <p:sldId id="264" r:id="rId16"/>
    <p:sldId id="309" r:id="rId17"/>
    <p:sldId id="315" r:id="rId18"/>
    <p:sldId id="269" r:id="rId19"/>
    <p:sldId id="270" r:id="rId20"/>
    <p:sldId id="266" r:id="rId21"/>
    <p:sldId id="284" r:id="rId22"/>
    <p:sldId id="313" r:id="rId23"/>
    <p:sldId id="310" r:id="rId24"/>
    <p:sldId id="282" r:id="rId25"/>
    <p:sldId id="288" r:id="rId26"/>
    <p:sldId id="289" r:id="rId27"/>
    <p:sldId id="271" r:id="rId28"/>
    <p:sldId id="283" r:id="rId29"/>
    <p:sldId id="290" r:id="rId30"/>
    <p:sldId id="273" r:id="rId31"/>
    <p:sldId id="292" r:id="rId32"/>
    <p:sldId id="291" r:id="rId33"/>
    <p:sldId id="317" r:id="rId34"/>
    <p:sldId id="319" r:id="rId35"/>
    <p:sldId id="287" r:id="rId36"/>
    <p:sldId id="297" r:id="rId37"/>
    <p:sldId id="298" r:id="rId38"/>
    <p:sldId id="296" r:id="rId39"/>
    <p:sldId id="299" r:id="rId40"/>
    <p:sldId id="300" r:id="rId41"/>
    <p:sldId id="302" r:id="rId42"/>
    <p:sldId id="30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p:scale>
          <a:sx n="71" d="100"/>
          <a:sy n="71" d="100"/>
        </p:scale>
        <p:origin x="-1260" y="30"/>
      </p:cViewPr>
      <p:guideLst>
        <p:guide orient="horz" pos="2160"/>
        <p:guide pos="2880"/>
      </p:guideLst>
    </p:cSldViewPr>
  </p:slideViewPr>
  <p:outlineViewPr>
    <p:cViewPr>
      <p:scale>
        <a:sx n="33" d="100"/>
        <a:sy n="33" d="100"/>
      </p:scale>
      <p:origin x="54" y="2960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03C7A2-D9F3-4177-BB39-C45460062B4F}" type="datetimeFigureOut">
              <a:rPr lang="en-US" smtClean="0"/>
              <a:t>11/Dec/2023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8CFCAD-E933-4B33-93EA-7F2B10466A1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F1D1BBD-BDAE-42EE-A9AA-0FC44E898E4E}"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D1BBD-BDAE-42EE-A9AA-0FC44E898E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D1BBD-BDAE-42EE-A9AA-0FC44E898E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D1BBD-BDAE-42EE-A9AA-0FC44E898E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D1BBD-BDAE-42EE-A9AA-0FC44E898E4E}"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1D1BBD-BDAE-42EE-A9AA-0FC44E898E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F1D1BBD-BDAE-42EE-A9AA-0FC44E898E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F1D1BBD-BDAE-42EE-A9AA-0FC44E898E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F1D1BBD-BDAE-42EE-A9AA-0FC44E898E4E}"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1D1BBD-BDAE-42EE-A9AA-0FC44E898E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D400327-451F-4812-B751-242AF61AC917}" type="datetimeFigureOut">
              <a:rPr lang="en-US" smtClean="0"/>
              <a:pPr/>
              <a:t>11/Dec/2023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1D1BBD-BDAE-42EE-A9AA-0FC44E898E4E}"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D400327-451F-4812-B751-242AF61AC917}" type="datetimeFigureOut">
              <a:rPr lang="en-US" smtClean="0"/>
              <a:pPr/>
              <a:t>11/Dec/2023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F1D1BBD-BDAE-42EE-A9AA-0FC44E898E4E}"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nationwidechildrens.org/conditions/respiratory-distress-syndrome-newbor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mage.slidesharecdn.com/respiratorydistressofnewborn-180930163415/95/respiratory-distress-of-newborn-6-638.jpg?cb=153832547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descr="D:\Desktop\download (2).jpg"/>
          <p:cNvPicPr/>
          <p:nvPr/>
        </p:nvPicPr>
        <p:blipFill>
          <a:blip r:embed="rId2"/>
          <a:srcRect/>
          <a:stretch>
            <a:fillRect/>
          </a:stretch>
        </p:blipFill>
        <p:spPr bwMode="auto">
          <a:xfrm>
            <a:off x="914400" y="0"/>
            <a:ext cx="8229600" cy="6858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Infant respiratory distress syndrome causes, symptoms, diagnosis &amp; treatment"/>
          <p:cNvPicPr>
            <a:picLocks noGrp="1"/>
          </p:cNvPicPr>
          <p:nvPr>
            <p:ph idx="1"/>
          </p:nvPr>
        </p:nvPicPr>
        <p:blipFill>
          <a:blip r:embed="rId2"/>
          <a:srcRect/>
          <a:stretch>
            <a:fillRect/>
          </a:stretch>
        </p:blipFill>
        <p:spPr bwMode="auto">
          <a:xfrm>
            <a:off x="0" y="0"/>
            <a:ext cx="8915400" cy="6858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normAutofit fontScale="90000"/>
          </a:bodyPr>
          <a:lstStyle/>
          <a:p>
            <a:r>
              <a:rPr lang="en-US" sz="3200" dirty="0" err="1" smtClean="0"/>
              <a:t>Pathophysiology</a:t>
            </a:r>
            <a:r>
              <a:rPr lang="en-US" dirty="0" smtClean="0"/>
              <a:t> </a:t>
            </a:r>
            <a:endParaRPr lang="en-US" dirty="0"/>
          </a:p>
        </p:txBody>
      </p:sp>
      <p:pic>
        <p:nvPicPr>
          <p:cNvPr id="4" name="Content Placeholder 3" descr="The pathophysiology of respiratory distress syndrome in neonates -  ScienceDirect"/>
          <p:cNvPicPr>
            <a:picLocks noGrp="1"/>
          </p:cNvPicPr>
          <p:nvPr>
            <p:ph idx="1"/>
          </p:nvPr>
        </p:nvPicPr>
        <p:blipFill>
          <a:blip r:embed="rId2"/>
          <a:srcRect/>
          <a:stretch>
            <a:fillRect/>
          </a:stretch>
        </p:blipFill>
        <p:spPr bwMode="auto">
          <a:xfrm>
            <a:off x="0" y="762000"/>
            <a:ext cx="9144000" cy="6096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543800" cy="381000"/>
          </a:xfrm>
        </p:spPr>
        <p:txBody>
          <a:bodyPr>
            <a:noAutofit/>
          </a:bodyPr>
          <a:lstStyle/>
          <a:p>
            <a:r>
              <a:rPr lang="en-US" sz="3600" dirty="0" err="1" smtClean="0">
                <a:solidFill>
                  <a:srgbClr val="FF0000"/>
                </a:solidFill>
              </a:rPr>
              <a:t>Pathophysiology</a:t>
            </a:r>
            <a:endParaRPr lang="en-US" sz="3600" dirty="0">
              <a:solidFill>
                <a:srgbClr val="FF0000"/>
              </a:solidFill>
            </a:endParaRPr>
          </a:p>
        </p:txBody>
      </p:sp>
      <p:sp>
        <p:nvSpPr>
          <p:cNvPr id="3" name="Content Placeholder 2"/>
          <p:cNvSpPr>
            <a:spLocks noGrp="1"/>
          </p:cNvSpPr>
          <p:nvPr>
            <p:ph idx="1"/>
          </p:nvPr>
        </p:nvSpPr>
        <p:spPr>
          <a:xfrm>
            <a:off x="838200" y="1143000"/>
            <a:ext cx="7967472" cy="5410200"/>
          </a:xfrm>
        </p:spPr>
        <p:txBody>
          <a:bodyPr>
            <a:noAutofit/>
          </a:bodyPr>
          <a:lstStyle/>
          <a:p>
            <a:r>
              <a:rPr lang="en-US" sz="2400" dirty="0" smtClean="0">
                <a:latin typeface="Arial" pitchFamily="34" charset="0"/>
                <a:cs typeface="Arial" pitchFamily="34" charset="0"/>
              </a:rPr>
              <a:t>The  first time high pressure is required to fill the lungs with air  to overcome the pressure of lung fluid. </a:t>
            </a:r>
          </a:p>
          <a:p>
            <a:r>
              <a:rPr lang="en-US" sz="2400" dirty="0" smtClean="0">
                <a:latin typeface="Arial" pitchFamily="34" charset="0"/>
                <a:cs typeface="Arial" pitchFamily="34" charset="0"/>
              </a:rPr>
              <a:t>For example, it takes a pressure between 40 and 70 cm H2O to inspire a first breath but only 15 to 20 cm H2O to maintain quiet, continued breathing.</a:t>
            </a:r>
          </a:p>
          <a:p>
            <a:r>
              <a:rPr lang="en-US" sz="2400" dirty="0" smtClean="0">
                <a:latin typeface="Arial" pitchFamily="34" charset="0"/>
                <a:cs typeface="Arial" pitchFamily="34" charset="0"/>
              </a:rPr>
              <a:t>Surfactant  is deficient so alveoli collapse with each expiration, forceful inspirations with optimum pressure required to  inflate them. </a:t>
            </a:r>
          </a:p>
          <a:p>
            <a:r>
              <a:rPr lang="en-US" sz="2400" dirty="0" smtClean="0">
                <a:latin typeface="Arial" pitchFamily="34" charset="0"/>
                <a:cs typeface="Arial" pitchFamily="34" charset="0"/>
              </a:rPr>
              <a:t>Even very immature infants release a bolus of surfactant at birth into their lungs from the stress of birth. However, with deficient surfactant, areas of hypo inflation begin to occur and pulmonary resistance increases</a:t>
            </a:r>
          </a:p>
          <a:p>
            <a:pPr>
              <a:buNone/>
            </a:pPr>
            <a:endParaRPr lang="en-US" sz="2400" dirty="0" smtClean="0">
              <a:latin typeface="Arial" pitchFamily="34" charset="0"/>
              <a:cs typeface="Arial" pitchFamily="34" charset="0"/>
            </a:endParaRPr>
          </a:p>
          <a:p>
            <a:pPr>
              <a:buNone/>
            </a:pPr>
            <a:endParaRPr lang="en-US" sz="2800"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7924800" cy="6073808"/>
          </a:xfrm>
        </p:spPr>
        <p:txBody>
          <a:bodyPr>
            <a:normAutofit/>
          </a:bodyPr>
          <a:lstStyle/>
          <a:p>
            <a:r>
              <a:rPr lang="en-US" sz="2400" dirty="0" smtClean="0">
                <a:latin typeface="Arial" pitchFamily="34" charset="0"/>
                <a:cs typeface="Arial" pitchFamily="34" charset="0"/>
              </a:rPr>
              <a:t>During  fetal life blood is shunts  through the foramen </a:t>
            </a:r>
            <a:r>
              <a:rPr lang="en-US" sz="2400" dirty="0" err="1" smtClean="0">
                <a:latin typeface="Arial" pitchFamily="34" charset="0"/>
                <a:cs typeface="Arial" pitchFamily="34" charset="0"/>
              </a:rPr>
              <a:t>ovale</a:t>
            </a:r>
            <a:r>
              <a:rPr lang="en-US" sz="2400" dirty="0" smtClean="0">
                <a:latin typeface="Arial" pitchFamily="34" charset="0"/>
                <a:cs typeface="Arial" pitchFamily="34" charset="0"/>
              </a:rPr>
              <a:t> and the </a:t>
            </a:r>
            <a:r>
              <a:rPr lang="en-US" sz="2400" dirty="0" err="1" smtClean="0">
                <a:latin typeface="Arial" pitchFamily="34" charset="0"/>
                <a:cs typeface="Arial" pitchFamily="34" charset="0"/>
              </a:rPr>
              <a:t>ductus</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arteriosus</a:t>
            </a:r>
            <a:r>
              <a:rPr lang="en-US" sz="2400" dirty="0" smtClean="0">
                <a:latin typeface="Arial" pitchFamily="34" charset="0"/>
                <a:cs typeface="Arial" pitchFamily="34" charset="0"/>
              </a:rPr>
              <a:t> it will continue. Leads to  the lungs are poorly </a:t>
            </a:r>
            <a:r>
              <a:rPr lang="en-US" sz="2400" dirty="0" err="1" smtClean="0">
                <a:latin typeface="Arial" pitchFamily="34" charset="0"/>
                <a:cs typeface="Arial" pitchFamily="34" charset="0"/>
              </a:rPr>
              <a:t>perfused</a:t>
            </a:r>
            <a:r>
              <a:rPr lang="en-US" sz="2400" dirty="0" smtClean="0">
                <a:latin typeface="Arial" pitchFamily="34" charset="0"/>
                <a:cs typeface="Arial" pitchFamily="34" charset="0"/>
              </a:rPr>
              <a:t>, affecting gas exchange. </a:t>
            </a:r>
          </a:p>
          <a:p>
            <a:r>
              <a:rPr lang="en-US" sz="2400" dirty="0" smtClean="0">
                <a:latin typeface="Arial" pitchFamily="34" charset="0"/>
                <a:cs typeface="Arial" pitchFamily="34" charset="0"/>
              </a:rPr>
              <a:t>As a result, the production of surfactant decreases even further. </a:t>
            </a:r>
          </a:p>
          <a:p>
            <a:r>
              <a:rPr lang="en-US" sz="2400" dirty="0" smtClean="0">
                <a:latin typeface="Arial" pitchFamily="34" charset="0"/>
                <a:cs typeface="Arial" pitchFamily="34" charset="0"/>
              </a:rPr>
              <a:t>The poor oxygen exchange that results leads to tissue hypoxia.  which causes the release of lactic acid. </a:t>
            </a:r>
          </a:p>
          <a:p>
            <a:r>
              <a:rPr lang="en-US" sz="2400" dirty="0" smtClean="0">
                <a:latin typeface="Arial" pitchFamily="34" charset="0"/>
                <a:cs typeface="Arial" pitchFamily="34" charset="0"/>
              </a:rPr>
              <a:t>This, combined with the increasing carbon dioxide level resulting from the formation of the hyaline membrane on the alveolar surface, leads to severe acidosis. </a:t>
            </a:r>
            <a:endParaRPr lang="en-US" sz="2400" dirty="0" smtClean="0"/>
          </a:p>
          <a:p>
            <a:pPr>
              <a:buNone/>
            </a:pP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8229600" cy="5997608"/>
          </a:xfrm>
        </p:spPr>
        <p:txBody>
          <a:bodyPr>
            <a:normAutofit/>
          </a:bodyPr>
          <a:lstStyle/>
          <a:p>
            <a:r>
              <a:rPr lang="en-US" sz="2800" dirty="0" smtClean="0">
                <a:latin typeface="Arial" pitchFamily="34" charset="0"/>
                <a:cs typeface="Arial" pitchFamily="34" charset="0"/>
              </a:rPr>
              <a:t>Acidosis causes vasoconstriction, and decreased pulmonary perfusion from vasoconstriction further limits surfactant production </a:t>
            </a:r>
            <a:endParaRPr lang="en-US" sz="2800" dirty="0" smtClean="0"/>
          </a:p>
          <a:p>
            <a:r>
              <a:rPr lang="en-US" sz="2800" dirty="0" smtClean="0">
                <a:latin typeface="Arial" pitchFamily="34" charset="0"/>
                <a:cs typeface="Arial" pitchFamily="34" charset="0"/>
              </a:rPr>
              <a:t>With decreased surfactant production, alveoli collapsed with each expiration.</a:t>
            </a:r>
          </a:p>
          <a:p>
            <a:r>
              <a:rPr lang="en-US" sz="2800" dirty="0" smtClean="0">
                <a:latin typeface="Arial" pitchFamily="34" charset="0"/>
                <a:cs typeface="Arial" pitchFamily="34" charset="0"/>
              </a:rPr>
              <a:t> This vicious cycle continues until the oxygen–carbon dioxide exchange in the alveoli is no longer adequate to sustain life without ventilator support.</a:t>
            </a:r>
            <a:endParaRPr lang="en-US" sz="28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67494"/>
            <a:ext cx="7696200" cy="875506"/>
          </a:xfrm>
        </p:spPr>
        <p:txBody>
          <a:bodyPr>
            <a:normAutofit/>
          </a:bodyPr>
          <a:lstStyle/>
          <a:p>
            <a:r>
              <a:rPr lang="en-US" sz="3200" b="1" dirty="0" smtClean="0">
                <a:solidFill>
                  <a:srgbClr val="FF0000"/>
                </a:solidFill>
              </a:rPr>
              <a:t>Clinical manifestations</a:t>
            </a:r>
            <a:endParaRPr lang="en-US" sz="3200" b="1" dirty="0">
              <a:solidFill>
                <a:srgbClr val="FF0000"/>
              </a:solidFill>
            </a:endParaRPr>
          </a:p>
        </p:txBody>
      </p:sp>
      <p:sp>
        <p:nvSpPr>
          <p:cNvPr id="3" name="Content Placeholder 2"/>
          <p:cNvSpPr>
            <a:spLocks noGrp="1"/>
          </p:cNvSpPr>
          <p:nvPr>
            <p:ph idx="1"/>
          </p:nvPr>
        </p:nvSpPr>
        <p:spPr>
          <a:xfrm>
            <a:off x="838200" y="1066800"/>
            <a:ext cx="8077200" cy="5388008"/>
          </a:xfrm>
        </p:spPr>
        <p:txBody>
          <a:bodyPr>
            <a:normAutofit fontScale="92500"/>
          </a:bodyPr>
          <a:lstStyle/>
          <a:p>
            <a:r>
              <a:rPr lang="en-US" sz="2800" dirty="0" smtClean="0"/>
              <a:t>Most infants who develop RDS have difficulty initiating respirations at birth.  After resuscitation, when they are free of symptoms because of an initial release of surfactant.</a:t>
            </a:r>
          </a:p>
          <a:p>
            <a:pPr>
              <a:buNone/>
            </a:pPr>
            <a:r>
              <a:rPr lang="en-US" sz="2800" dirty="0" smtClean="0"/>
              <a:t> During this time, however, subtle signs may appear:</a:t>
            </a:r>
          </a:p>
          <a:p>
            <a:r>
              <a:rPr lang="en-US" sz="2800" dirty="0" err="1" smtClean="0"/>
              <a:t>Tachypnea</a:t>
            </a:r>
            <a:r>
              <a:rPr lang="en-US" sz="2800" dirty="0" smtClean="0"/>
              <a:t> (&gt;80 to 120 breaths/min)  are accompanied by grunt like sounds, nasal flaring, cyanosis.</a:t>
            </a:r>
          </a:p>
          <a:p>
            <a:r>
              <a:rPr lang="en-US" sz="2800" dirty="0" smtClean="0"/>
              <a:t>Pronounced inter costal or sub </a:t>
            </a:r>
            <a:r>
              <a:rPr lang="en-US" sz="2800" dirty="0" err="1" smtClean="0"/>
              <a:t>sternal</a:t>
            </a:r>
            <a:r>
              <a:rPr lang="en-US" sz="2800" dirty="0" smtClean="0"/>
              <a:t> retractions </a:t>
            </a:r>
          </a:p>
          <a:p>
            <a:r>
              <a:rPr lang="en-US" sz="2800" dirty="0" smtClean="0"/>
              <a:t>Fine </a:t>
            </a:r>
            <a:r>
              <a:rPr lang="en-US" sz="2800" dirty="0" err="1" smtClean="0"/>
              <a:t>inspiratory</a:t>
            </a:r>
            <a:r>
              <a:rPr lang="en-US" sz="2800" dirty="0" smtClean="0"/>
              <a:t> crackles</a:t>
            </a:r>
          </a:p>
          <a:p>
            <a:r>
              <a:rPr lang="en-US" sz="2800" dirty="0" smtClean="0"/>
              <a:t>Audible expiratory grunt</a:t>
            </a:r>
          </a:p>
          <a:p>
            <a:r>
              <a:rPr lang="en-US" sz="2800" dirty="0" smtClean="0"/>
              <a:t>Audible expiratory grunt</a:t>
            </a:r>
          </a:p>
          <a:p>
            <a:r>
              <a:rPr lang="en-US" sz="2800" dirty="0" smtClean="0"/>
              <a:t>Flaring of the external </a:t>
            </a:r>
            <a:r>
              <a:rPr lang="en-US" sz="2800" dirty="0" err="1" smtClean="0"/>
              <a:t>nares</a:t>
            </a:r>
            <a:endParaRPr lang="en-US" sz="2800" dirty="0" smtClean="0"/>
          </a:p>
          <a:p>
            <a:endParaRPr lang="en-US" sz="2800" dirty="0" smtClean="0"/>
          </a:p>
          <a:p>
            <a:endParaRPr lang="en-US" sz="2800"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7848600" cy="6553200"/>
          </a:xfrm>
        </p:spPr>
        <p:txBody>
          <a:bodyPr>
            <a:normAutofit/>
          </a:bodyPr>
          <a:lstStyle/>
          <a:p>
            <a:r>
              <a:rPr lang="en-US" sz="2400" dirty="0" smtClean="0"/>
              <a:t>Cyanosis or pallor</a:t>
            </a:r>
          </a:p>
          <a:p>
            <a:r>
              <a:rPr lang="en-US" sz="2400" dirty="0" smtClean="0"/>
              <a:t>Low body temperature</a:t>
            </a:r>
          </a:p>
          <a:p>
            <a:pPr>
              <a:buNone/>
            </a:pPr>
            <a:r>
              <a:rPr lang="en-US" sz="2400" dirty="0" smtClean="0"/>
              <a:t>Within several hours, expiratory grunting, caused by closure of the glottis to create a prolonged expiratory time, can be heard.</a:t>
            </a:r>
          </a:p>
          <a:p>
            <a:r>
              <a:rPr lang="en-US" sz="2400" dirty="0" smtClean="0"/>
              <a:t>Seesaw respirations (on inspiration, the anterior chest wall retracts and the abdomen protrudes; on expiration, the sternum rises)</a:t>
            </a:r>
          </a:p>
          <a:p>
            <a:r>
              <a:rPr lang="en-US" sz="2400" dirty="0" smtClean="0"/>
              <a:t> Heart failure, evidenced by decreased urine output and edema of the extremities</a:t>
            </a:r>
          </a:p>
          <a:p>
            <a:r>
              <a:rPr lang="en-US" sz="2400" dirty="0" smtClean="0"/>
              <a:t> Pale gray skin</a:t>
            </a:r>
          </a:p>
          <a:p>
            <a:r>
              <a:rPr lang="en-US" sz="2400" dirty="0" smtClean="0"/>
              <a:t> Periods of apnea</a:t>
            </a:r>
          </a:p>
          <a:p>
            <a:r>
              <a:rPr lang="en-US" sz="2400" dirty="0" smtClean="0"/>
              <a:t> </a:t>
            </a:r>
            <a:r>
              <a:rPr lang="en-US" sz="2400" dirty="0" err="1" smtClean="0"/>
              <a:t>Bradycardia</a:t>
            </a:r>
            <a:endParaRPr lang="en-US" sz="2400" dirty="0" smtClean="0"/>
          </a:p>
          <a:p>
            <a:r>
              <a:rPr lang="en-US" sz="2400" dirty="0" err="1" smtClean="0"/>
              <a:t>Pneumothorax</a:t>
            </a:r>
            <a:endParaRPr lang="en-US" sz="2400" dirty="0" smtClean="0"/>
          </a:p>
          <a:p>
            <a:pPr>
              <a:buNone/>
            </a:pPr>
            <a:endParaRPr lang="en-US" sz="2400" dirty="0" smtClean="0"/>
          </a:p>
          <a:p>
            <a:pPr>
              <a:buNone/>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Respiratory lecture nurs 3340 spring 2017"/>
          <p:cNvPicPr>
            <a:picLocks noGrp="1"/>
          </p:cNvPicPr>
          <p:nvPr>
            <p:ph idx="1"/>
          </p:nvPr>
        </p:nvPicPr>
        <p:blipFill>
          <a:blip r:embed="rId2"/>
          <a:srcRect/>
          <a:stretch>
            <a:fillRect/>
          </a:stretch>
        </p:blipFill>
        <p:spPr bwMode="auto">
          <a:xfrm>
            <a:off x="381000" y="609600"/>
            <a:ext cx="8763000" cy="6248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67494"/>
            <a:ext cx="7543800" cy="570706"/>
          </a:xfrm>
        </p:spPr>
        <p:txBody>
          <a:bodyPr>
            <a:normAutofit fontScale="90000"/>
          </a:bodyPr>
          <a:lstStyle/>
          <a:p>
            <a:r>
              <a:rPr lang="en-US" sz="3200" b="1" dirty="0" smtClean="0"/>
              <a:t>Diagnosis </a:t>
            </a:r>
            <a:endParaRPr lang="en-US" sz="3200" b="1" dirty="0"/>
          </a:p>
        </p:txBody>
      </p:sp>
      <p:sp>
        <p:nvSpPr>
          <p:cNvPr id="3" name="Content Placeholder 2"/>
          <p:cNvSpPr>
            <a:spLocks noGrp="1"/>
          </p:cNvSpPr>
          <p:nvPr>
            <p:ph idx="1"/>
          </p:nvPr>
        </p:nvSpPr>
        <p:spPr>
          <a:xfrm>
            <a:off x="1066800" y="838200"/>
            <a:ext cx="7620000" cy="5616608"/>
          </a:xfrm>
        </p:spPr>
        <p:txBody>
          <a:bodyPr>
            <a:noAutofit/>
          </a:bodyPr>
          <a:lstStyle/>
          <a:p>
            <a:pPr>
              <a:buNone/>
            </a:pPr>
            <a:r>
              <a:rPr lang="en-US" sz="2800" dirty="0" smtClean="0"/>
              <a:t>The diagnosis of RDS is made on the clinical signs of </a:t>
            </a:r>
          </a:p>
          <a:p>
            <a:r>
              <a:rPr lang="en-US" sz="2800" dirty="0" smtClean="0"/>
              <a:t>Grunting, </a:t>
            </a:r>
          </a:p>
          <a:p>
            <a:r>
              <a:rPr lang="en-US" sz="2800" dirty="0" smtClean="0"/>
              <a:t>Central cyanosis in room air,</a:t>
            </a:r>
          </a:p>
          <a:p>
            <a:r>
              <a:rPr lang="en-US" sz="2800" dirty="0" smtClean="0"/>
              <a:t> </a:t>
            </a:r>
            <a:r>
              <a:rPr lang="en-US" sz="2800" dirty="0" err="1" smtClean="0"/>
              <a:t>Tachypnea</a:t>
            </a:r>
            <a:r>
              <a:rPr lang="en-US" sz="2800" dirty="0" smtClean="0"/>
              <a:t> , </a:t>
            </a:r>
          </a:p>
          <a:p>
            <a:r>
              <a:rPr lang="en-US" sz="2800" dirty="0" smtClean="0"/>
              <a:t>Nasal flaring, </a:t>
            </a:r>
          </a:p>
          <a:p>
            <a:r>
              <a:rPr lang="en-US" sz="2800" dirty="0" smtClean="0"/>
              <a:t>Retractions, and shock. </a:t>
            </a:r>
          </a:p>
          <a:p>
            <a:r>
              <a:rPr lang="en-US" sz="2800" dirty="0" smtClean="0"/>
              <a:t>ABG analysis</a:t>
            </a:r>
          </a:p>
          <a:p>
            <a:r>
              <a:rPr lang="en-US" sz="2800" dirty="0" smtClean="0"/>
              <a:t> Shake test</a:t>
            </a:r>
          </a:p>
          <a:p>
            <a:r>
              <a:rPr lang="en-US" sz="2800" dirty="0" smtClean="0"/>
              <a:t>Assessment of severity of RDS –</a:t>
            </a:r>
            <a:r>
              <a:rPr lang="en-US" sz="2800" dirty="0" err="1" smtClean="0"/>
              <a:t>Downe’s</a:t>
            </a:r>
            <a:r>
              <a:rPr lang="en-US" sz="2800" dirty="0" smtClean="0"/>
              <a:t> score –Silverman-Anderson score </a:t>
            </a:r>
          </a:p>
          <a:p>
            <a:endParaRPr lang="en-US"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8001000" cy="5997608"/>
          </a:xfrm>
        </p:spPr>
        <p:txBody>
          <a:bodyPr>
            <a:normAutofit/>
          </a:bodyPr>
          <a:lstStyle/>
          <a:p>
            <a:r>
              <a:rPr lang="en-US" sz="2800" dirty="0" smtClean="0">
                <a:latin typeface="Arial" pitchFamily="34" charset="0"/>
                <a:cs typeface="Arial" pitchFamily="34" charset="0"/>
              </a:rPr>
              <a:t>A chest radiograph will reveal a diffuse pattern of radio opaque areas that look like ground glass (haziness).</a:t>
            </a:r>
          </a:p>
          <a:p>
            <a:r>
              <a:rPr lang="en-US" sz="2800" dirty="0" smtClean="0">
                <a:latin typeface="Arial" pitchFamily="34" charset="0"/>
                <a:cs typeface="Arial" pitchFamily="34" charset="0"/>
              </a:rPr>
              <a:t> Blood gas studies (taken from an umbilical vessel catheter) will reveal respiratory acidosis. </a:t>
            </a:r>
          </a:p>
          <a:p>
            <a:r>
              <a:rPr lang="en-US" sz="2800" dirty="0" smtClean="0">
                <a:latin typeface="Arial" pitchFamily="34" charset="0"/>
                <a:cs typeface="Arial" pitchFamily="34" charset="0"/>
              </a:rPr>
              <a:t>A beta-hemolytic, group B streptococcal infection may  increase RDS, as this infection is so severe in newborns that   the insult to the lungs is enough to stop surfactant production. </a:t>
            </a:r>
          </a:p>
          <a:p>
            <a:r>
              <a:rPr lang="en-US" sz="2800" dirty="0" smtClean="0">
                <a:latin typeface="Arial" pitchFamily="34" charset="0"/>
                <a:cs typeface="Arial" pitchFamily="34" charset="0"/>
              </a:rPr>
              <a:t>Cultures of blood, cerebrospinal fluid, and skin may be obtained to rule out this condition.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solidFill>
                  <a:srgbClr val="FF0000"/>
                </a:solidFill>
                <a:latin typeface="Arial" pitchFamily="34" charset="0"/>
                <a:cs typeface="Arial" pitchFamily="34" charset="0"/>
              </a:rPr>
              <a:t>RESPIRATORY DISTRESS SYNDROME</a:t>
            </a:r>
            <a:endParaRPr lang="en-US" dirty="0"/>
          </a:p>
        </p:txBody>
      </p:sp>
      <p:sp>
        <p:nvSpPr>
          <p:cNvPr id="4" name="Content Placeholder 3"/>
          <p:cNvSpPr>
            <a:spLocks noGrp="1"/>
          </p:cNvSpPr>
          <p:nvPr>
            <p:ph sz="half" idx="2"/>
          </p:nvPr>
        </p:nvSpPr>
        <p:spPr>
          <a:xfrm>
            <a:off x="5276088" y="4495800"/>
            <a:ext cx="3657600" cy="1691640"/>
          </a:xfrm>
        </p:spPr>
        <p:txBody>
          <a:bodyPr/>
          <a:lstStyle/>
          <a:p>
            <a:pPr>
              <a:buNone/>
            </a:pPr>
            <a:r>
              <a:rPr lang="en-US" sz="2400" dirty="0" err="1" smtClean="0"/>
              <a:t>Sr</a:t>
            </a:r>
            <a:r>
              <a:rPr lang="en-US" sz="2400" dirty="0" smtClean="0"/>
              <a:t> </a:t>
            </a:r>
            <a:r>
              <a:rPr lang="en-US" sz="2400" dirty="0" err="1" smtClean="0"/>
              <a:t>Seena</a:t>
            </a:r>
            <a:r>
              <a:rPr lang="en-US" sz="2400" dirty="0" smtClean="0"/>
              <a:t> Jose (Lecturer)</a:t>
            </a:r>
          </a:p>
          <a:p>
            <a:pPr>
              <a:buNone/>
            </a:pPr>
            <a:r>
              <a:rPr lang="en-US" sz="2400" dirty="0" smtClean="0"/>
              <a:t>Child Health Department</a:t>
            </a:r>
          </a:p>
          <a:p>
            <a:pPr>
              <a:buNone/>
            </a:pPr>
            <a:r>
              <a:rPr lang="en-US" sz="2400" dirty="0" smtClean="0"/>
              <a:t>JMCON</a:t>
            </a:r>
          </a:p>
          <a:p>
            <a:pPr>
              <a:buNone/>
            </a:pPr>
            <a:endParaRPr lang="en-US" dirty="0"/>
          </a:p>
        </p:txBody>
      </p:sp>
      <p:pic>
        <p:nvPicPr>
          <p:cNvPr id="5" name="Content Placeholder 3" descr="What is Respiratory Distress Syndrome (RDS) in a newborn? – NeoPedEdu"/>
          <p:cNvPicPr>
            <a:picLocks noGrp="1"/>
          </p:cNvPicPr>
          <p:nvPr>
            <p:ph sz="half" idx="1"/>
          </p:nvPr>
        </p:nvPicPr>
        <p:blipFill>
          <a:blip r:embed="rId2"/>
          <a:stretch>
            <a:fillRect/>
          </a:stretch>
        </p:blipFill>
        <p:spPr bwMode="auto">
          <a:xfrm>
            <a:off x="1219200" y="1752600"/>
            <a:ext cx="3810000" cy="46482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8915400" cy="1104106"/>
          </a:xfrm>
        </p:spPr>
        <p:txBody>
          <a:bodyPr>
            <a:normAutofit fontScale="90000"/>
          </a:bodyPr>
          <a:lstStyle/>
          <a:p>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Nomal</a:t>
            </a:r>
            <a:r>
              <a:rPr lang="en-US" sz="3600" dirty="0" smtClean="0">
                <a:latin typeface="Arial" pitchFamily="34" charset="0"/>
                <a:cs typeface="Arial" pitchFamily="34" charset="0"/>
              </a:rPr>
              <a:t> lung               </a:t>
            </a:r>
            <a:r>
              <a:rPr lang="en-US" sz="3600" dirty="0" err="1" smtClean="0">
                <a:latin typeface="Arial" pitchFamily="34" charset="0"/>
                <a:cs typeface="Arial" pitchFamily="34" charset="0"/>
              </a:rPr>
              <a:t>lung</a:t>
            </a:r>
            <a:r>
              <a:rPr lang="en-US" sz="3600" dirty="0" smtClean="0">
                <a:latin typeface="Arial" pitchFamily="34" charset="0"/>
                <a:cs typeface="Arial" pitchFamily="34" charset="0"/>
              </a:rPr>
              <a:t> with  respiratory </a:t>
            </a:r>
            <a:br>
              <a:rPr lang="en-US" sz="3600" dirty="0" smtClean="0">
                <a:latin typeface="Arial" pitchFamily="34" charset="0"/>
                <a:cs typeface="Arial" pitchFamily="34" charset="0"/>
              </a:rPr>
            </a:br>
            <a:r>
              <a:rPr lang="en-US" sz="3600" dirty="0" smtClean="0">
                <a:latin typeface="Arial" pitchFamily="34" charset="0"/>
                <a:cs typeface="Arial" pitchFamily="34" charset="0"/>
              </a:rPr>
              <a:t>                                                   distress</a:t>
            </a:r>
            <a:endParaRPr lang="en-US" sz="3600" dirty="0">
              <a:latin typeface="Arial" pitchFamily="34" charset="0"/>
              <a:cs typeface="Arial" pitchFamily="34" charset="0"/>
            </a:endParaRPr>
          </a:p>
        </p:txBody>
      </p:sp>
      <p:pic>
        <p:nvPicPr>
          <p:cNvPr id="4" name="Content Placeholder 3" descr="3: Normal neonatal chest AP xray. 10 | Download Scientific Diagram"/>
          <p:cNvPicPr>
            <a:picLocks noGrp="1"/>
          </p:cNvPicPr>
          <p:nvPr>
            <p:ph idx="1"/>
          </p:nvPr>
        </p:nvPicPr>
        <p:blipFill>
          <a:blip r:embed="rId2"/>
          <a:srcRect/>
          <a:stretch>
            <a:fillRect/>
          </a:stretch>
        </p:blipFill>
        <p:spPr bwMode="auto">
          <a:xfrm>
            <a:off x="609600" y="1752600"/>
            <a:ext cx="4038600" cy="4533900"/>
          </a:xfrm>
          <a:prstGeom prst="rect">
            <a:avLst/>
          </a:prstGeom>
          <a:noFill/>
          <a:ln w="9525">
            <a:noFill/>
            <a:miter lim="800000"/>
            <a:headEnd/>
            <a:tailEnd/>
          </a:ln>
        </p:spPr>
      </p:pic>
      <p:pic>
        <p:nvPicPr>
          <p:cNvPr id="5" name="Picture 4" descr="Acute respiratory distress syndrome - Wikipedia"/>
          <p:cNvPicPr/>
          <p:nvPr/>
        </p:nvPicPr>
        <p:blipFill>
          <a:blip r:embed="rId3"/>
          <a:srcRect/>
          <a:stretch>
            <a:fillRect/>
          </a:stretch>
        </p:blipFill>
        <p:spPr bwMode="auto">
          <a:xfrm>
            <a:off x="4876800" y="1752600"/>
            <a:ext cx="3733800" cy="4572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SHAKE’S TEST</a:t>
            </a:r>
            <a:endParaRPr lang="en-US" dirty="0"/>
          </a:p>
        </p:txBody>
      </p:sp>
      <p:sp>
        <p:nvSpPr>
          <p:cNvPr id="3" name="Content Placeholder 2"/>
          <p:cNvSpPr>
            <a:spLocks noGrp="1"/>
          </p:cNvSpPr>
          <p:nvPr>
            <p:ph idx="1"/>
          </p:nvPr>
        </p:nvSpPr>
        <p:spPr/>
        <p:txBody>
          <a:bodyPr/>
          <a:lstStyle/>
          <a:p>
            <a:r>
              <a:rPr lang="en-US" dirty="0" smtClean="0"/>
              <a:t>It can be done on the gastric aspirate to determine lung maturity. Mix 0.5 ml of gastric aspirate with 0.5 ml of absolute alcohol in a test tube and shake for 15 sec. Formation of bubbles indicate adequate surfactant and less chance of RDS.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Respiratory Distress in New born"/>
          <p:cNvPicPr>
            <a:picLocks noGrp="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09600"/>
          </a:xfrm>
        </p:spPr>
        <p:txBody>
          <a:bodyPr>
            <a:normAutofit fontScale="90000"/>
          </a:bodyPr>
          <a:lstStyle/>
          <a:p>
            <a:r>
              <a:rPr lang="en-US" dirty="0" smtClean="0"/>
              <a:t>Silverman-Anderson score </a:t>
            </a:r>
            <a:br>
              <a:rPr lang="en-US" dirty="0" smtClean="0"/>
            </a:br>
            <a:endParaRPr lang="en-US" dirty="0"/>
          </a:p>
        </p:txBody>
      </p:sp>
      <p:pic>
        <p:nvPicPr>
          <p:cNvPr id="4" name="Content Placeholder 3" descr="Performance of the Silverman Andersen Respiratory Severity Score in  predicting PCO2 and respiratory support in newborns: a prospective cohort  study | Journal of Perinatology"/>
          <p:cNvPicPr>
            <a:picLocks noGrp="1"/>
          </p:cNvPicPr>
          <p:nvPr>
            <p:ph idx="1"/>
          </p:nvPr>
        </p:nvPicPr>
        <p:blipFill>
          <a:blip r:embed="rId2"/>
          <a:srcRect/>
          <a:stretch>
            <a:fillRect/>
          </a:stretch>
        </p:blipFill>
        <p:spPr bwMode="auto">
          <a:xfrm>
            <a:off x="152400" y="838200"/>
            <a:ext cx="8991600" cy="60198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714488" cy="685800"/>
          </a:xfrm>
        </p:spPr>
        <p:txBody>
          <a:bodyPr>
            <a:normAutofit/>
          </a:bodyPr>
          <a:lstStyle/>
          <a:p>
            <a:r>
              <a:rPr lang="en-US" sz="3200" b="1" dirty="0" smtClean="0">
                <a:solidFill>
                  <a:srgbClr val="FF0000"/>
                </a:solidFill>
              </a:rPr>
              <a:t>MANAGEMENT</a:t>
            </a:r>
            <a:endParaRPr lang="en-US" sz="3200" b="1" dirty="0">
              <a:solidFill>
                <a:srgbClr val="FF0000"/>
              </a:solidFill>
            </a:endParaRPr>
          </a:p>
        </p:txBody>
      </p:sp>
      <p:sp>
        <p:nvSpPr>
          <p:cNvPr id="3" name="Content Placeholder 2"/>
          <p:cNvSpPr>
            <a:spLocks noGrp="1"/>
          </p:cNvSpPr>
          <p:nvPr>
            <p:ph idx="1"/>
          </p:nvPr>
        </p:nvSpPr>
        <p:spPr>
          <a:xfrm>
            <a:off x="762000" y="990600"/>
            <a:ext cx="7924800" cy="5364960"/>
          </a:xfrm>
        </p:spPr>
        <p:txBody>
          <a:bodyPr>
            <a:normAutofit/>
          </a:bodyPr>
          <a:lstStyle/>
          <a:p>
            <a:r>
              <a:rPr lang="en-US" sz="2800" dirty="0" smtClean="0"/>
              <a:t>Surfactant begins to appear in the fetal alveoli at approximately 24 weeks of gestation and is at a level to enable the infant to breathe adequately at birth by 34 weeks of gestation. </a:t>
            </a:r>
          </a:p>
          <a:p>
            <a:pPr>
              <a:buNone/>
            </a:pPr>
            <a:r>
              <a:rPr lang="en-US" sz="2800" dirty="0" smtClean="0">
                <a:solidFill>
                  <a:srgbClr val="FF0000"/>
                </a:solidFill>
              </a:rPr>
              <a:t>  </a:t>
            </a:r>
            <a:r>
              <a:rPr lang="en-US" sz="2800" b="1" dirty="0" smtClean="0">
                <a:solidFill>
                  <a:srgbClr val="7030A0"/>
                </a:solidFill>
              </a:rPr>
              <a:t>Corticosteroids  - </a:t>
            </a:r>
            <a:r>
              <a:rPr lang="en-US" sz="2800" b="1" dirty="0" err="1" smtClean="0">
                <a:solidFill>
                  <a:srgbClr val="7030A0"/>
                </a:solidFill>
              </a:rPr>
              <a:t>betamethasone</a:t>
            </a:r>
            <a:r>
              <a:rPr lang="en-US" sz="2800" b="1" dirty="0" smtClean="0">
                <a:solidFill>
                  <a:srgbClr val="7030A0"/>
                </a:solidFill>
              </a:rPr>
              <a:t>.</a:t>
            </a:r>
          </a:p>
          <a:p>
            <a:r>
              <a:rPr lang="en-US" sz="2800" dirty="0" smtClean="0"/>
              <a:t>Administration 1 or 2 days before delivery may reduce the chances of RDS.</a:t>
            </a:r>
            <a:endParaRPr lang="en-US" sz="2800" b="1" dirty="0" smtClean="0">
              <a:solidFill>
                <a:srgbClr val="7030A0"/>
              </a:solidFill>
            </a:endParaRPr>
          </a:p>
          <a:p>
            <a:pPr>
              <a:buBlip>
                <a:blip r:embed="rId2"/>
              </a:buBlip>
            </a:pPr>
            <a:r>
              <a:rPr lang="en-US" sz="2800" dirty="0" smtClean="0"/>
              <a:t> If insufficient amounts of surfactant are detected through amniocentesis, it is possible to increase its production by giving the mother injections of corticosteroids such as </a:t>
            </a:r>
            <a:r>
              <a:rPr lang="en-US" sz="2800" dirty="0" err="1" smtClean="0"/>
              <a:t>betamethasone</a:t>
            </a:r>
            <a:r>
              <a:rPr lang="en-US" sz="2800" dirty="0" smtClean="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8229600" cy="5943600"/>
          </a:xfrm>
        </p:spPr>
        <p:txBody>
          <a:bodyPr>
            <a:normAutofit fontScale="92500" lnSpcReduction="20000"/>
          </a:bodyPr>
          <a:lstStyle/>
          <a:p>
            <a:pPr>
              <a:buFont typeface="Wingdings" pitchFamily="2" charset="2"/>
              <a:buChar char="Ø"/>
            </a:pPr>
            <a:r>
              <a:rPr lang="en-US" dirty="0" smtClean="0"/>
              <a:t>The treatment of RDS involves</a:t>
            </a:r>
          </a:p>
          <a:p>
            <a:pPr>
              <a:buNone/>
            </a:pPr>
            <a:r>
              <a:rPr lang="en-US" dirty="0" smtClean="0"/>
              <a:t>The supportive measures:</a:t>
            </a:r>
          </a:p>
          <a:p>
            <a:pPr>
              <a:buFont typeface="Wingdings" pitchFamily="2" charset="2"/>
              <a:buChar char="Ø"/>
            </a:pPr>
            <a:r>
              <a:rPr lang="en-US" dirty="0" smtClean="0"/>
              <a:t>Maintain adequate ventilation and oxygenation </a:t>
            </a:r>
          </a:p>
          <a:p>
            <a:pPr>
              <a:buFont typeface="Wingdings" pitchFamily="2" charset="2"/>
              <a:buChar char="Ø"/>
            </a:pPr>
            <a:r>
              <a:rPr lang="en-US" dirty="0" smtClean="0"/>
              <a:t>Maintain acid–base balance </a:t>
            </a:r>
          </a:p>
          <a:p>
            <a:pPr>
              <a:buFont typeface="Wingdings" pitchFamily="2" charset="2"/>
              <a:buChar char="Ø"/>
            </a:pPr>
            <a:r>
              <a:rPr lang="en-US" dirty="0" smtClean="0"/>
              <a:t>Maintain a neutral thermal environment </a:t>
            </a:r>
          </a:p>
          <a:p>
            <a:pPr>
              <a:buFont typeface="Wingdings" pitchFamily="2" charset="2"/>
              <a:buChar char="Ø"/>
            </a:pPr>
            <a:r>
              <a:rPr lang="en-US" dirty="0" smtClean="0"/>
              <a:t>Maintain adequate tissue perfusion and oxygenation </a:t>
            </a:r>
          </a:p>
          <a:p>
            <a:pPr>
              <a:buFont typeface="Wingdings" pitchFamily="2" charset="2"/>
              <a:buChar char="Ø"/>
            </a:pPr>
            <a:r>
              <a:rPr lang="en-US" dirty="0" smtClean="0"/>
              <a:t>Prevent hypotension </a:t>
            </a:r>
          </a:p>
          <a:p>
            <a:pPr>
              <a:buFont typeface="Wingdings" pitchFamily="2" charset="2"/>
              <a:buChar char="Ø"/>
            </a:pPr>
            <a:r>
              <a:rPr lang="en-US" dirty="0" smtClean="0"/>
              <a:t>Maintain adequate hydration and electrolyte status</a:t>
            </a:r>
          </a:p>
          <a:p>
            <a:pPr>
              <a:buNone/>
            </a:pPr>
            <a:endParaRPr lang="en-US" dirty="0" smtClean="0"/>
          </a:p>
          <a:p>
            <a:pPr>
              <a:buNone/>
            </a:pPr>
            <a:r>
              <a:rPr lang="en-US" dirty="0" smtClean="0"/>
              <a:t>.</a:t>
            </a:r>
          </a:p>
          <a:p>
            <a:pPr>
              <a:buNone/>
            </a:pPr>
            <a:r>
              <a:rPr lang="en-US" dirty="0" smtClean="0"/>
              <a:t>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8001000" cy="5593560"/>
          </a:xfrm>
        </p:spPr>
        <p:txBody>
          <a:bodyPr>
            <a:normAutofit/>
          </a:bodyPr>
          <a:lstStyle/>
          <a:p>
            <a:r>
              <a:rPr lang="en-US" sz="2800" dirty="0" smtClean="0"/>
              <a:t>Nipple feedings are contraindicated in any situation that creates a marked increase in respiratory rate because of the greater hazards of aspiration.</a:t>
            </a:r>
          </a:p>
          <a:p>
            <a:r>
              <a:rPr lang="en-US" sz="2800" dirty="0" smtClean="0"/>
              <a:t> Nutrition is provided by </a:t>
            </a:r>
            <a:r>
              <a:rPr lang="en-US" sz="2800" dirty="0" err="1" smtClean="0"/>
              <a:t>parenteral</a:t>
            </a:r>
            <a:r>
              <a:rPr lang="en-US" sz="2800" dirty="0" smtClean="0"/>
              <a:t> therapy during the acute stage of the disease, and minimal </a:t>
            </a:r>
            <a:r>
              <a:rPr lang="en-US" sz="2800" dirty="0" err="1" smtClean="0"/>
              <a:t>enteral</a:t>
            </a:r>
            <a:r>
              <a:rPr lang="en-US" sz="2800" dirty="0" smtClean="0"/>
              <a:t> feeding is provided to enhance maturation of the neonate's gastrointestinal system.</a:t>
            </a: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7494"/>
            <a:ext cx="7620000" cy="799306"/>
          </a:xfrm>
        </p:spPr>
        <p:txBody>
          <a:bodyPr>
            <a:normAutofit fontScale="90000"/>
          </a:bodyPr>
          <a:lstStyle/>
          <a:p>
            <a:r>
              <a:rPr lang="en-US" sz="3200" b="1" dirty="0" smtClean="0">
                <a:effectLst/>
              </a:rPr>
              <a:t>Therapeutic Management </a:t>
            </a:r>
            <a:br>
              <a:rPr lang="en-US" sz="3200" b="1" dirty="0" smtClean="0">
                <a:effectLst/>
              </a:rPr>
            </a:br>
            <a:endParaRPr lang="en-US" sz="3200" b="1" dirty="0">
              <a:effectLst/>
            </a:endParaRPr>
          </a:p>
        </p:txBody>
      </p:sp>
      <p:sp>
        <p:nvSpPr>
          <p:cNvPr id="3" name="Content Placeholder 2"/>
          <p:cNvSpPr>
            <a:spLocks noGrp="1"/>
          </p:cNvSpPr>
          <p:nvPr>
            <p:ph idx="1"/>
          </p:nvPr>
        </p:nvSpPr>
        <p:spPr>
          <a:xfrm>
            <a:off x="838200" y="762000"/>
            <a:ext cx="8077200" cy="5715000"/>
          </a:xfrm>
        </p:spPr>
        <p:txBody>
          <a:bodyPr>
            <a:normAutofit fontScale="85000" lnSpcReduction="20000"/>
          </a:bodyPr>
          <a:lstStyle/>
          <a:p>
            <a:pPr>
              <a:buNone/>
            </a:pPr>
            <a:r>
              <a:rPr lang="en-US" b="1" dirty="0" smtClean="0">
                <a:solidFill>
                  <a:srgbClr val="FF0000"/>
                </a:solidFill>
                <a:latin typeface="Arial" pitchFamily="34" charset="0"/>
                <a:cs typeface="Arial" pitchFamily="34" charset="0"/>
              </a:rPr>
              <a:t>Administration  of surfactant</a:t>
            </a:r>
          </a:p>
          <a:p>
            <a:r>
              <a:rPr lang="en-US" dirty="0" smtClean="0">
                <a:latin typeface="Arial" pitchFamily="34" charset="0"/>
                <a:cs typeface="Arial" pitchFamily="34" charset="0"/>
              </a:rPr>
              <a:t>RDS can be largely prevented by the administration of surfactant through an </a:t>
            </a:r>
            <a:r>
              <a:rPr lang="en-US" dirty="0" err="1" smtClean="0">
                <a:latin typeface="Arial" pitchFamily="34" charset="0"/>
                <a:cs typeface="Arial" pitchFamily="34" charset="0"/>
              </a:rPr>
              <a:t>endo</a:t>
            </a:r>
            <a:r>
              <a:rPr lang="en-US" dirty="0" smtClean="0">
                <a:latin typeface="Arial" pitchFamily="34" charset="0"/>
                <a:cs typeface="Arial" pitchFamily="34" charset="0"/>
              </a:rPr>
              <a:t> tracheal tube at birth for an infant at risk because of low gestational age.</a:t>
            </a:r>
          </a:p>
          <a:p>
            <a:r>
              <a:rPr lang="en-US" dirty="0" smtClean="0">
                <a:latin typeface="Arial" pitchFamily="34" charset="0"/>
                <a:cs typeface="Arial" pitchFamily="34" charset="0"/>
              </a:rPr>
              <a:t>In preterm newborns, surfactant can be administered via </a:t>
            </a:r>
            <a:r>
              <a:rPr lang="en-US" dirty="0" err="1" smtClean="0">
                <a:latin typeface="Arial" pitchFamily="34" charset="0"/>
                <a:cs typeface="Arial" pitchFamily="34" charset="0"/>
              </a:rPr>
              <a:t>endo</a:t>
            </a:r>
            <a:r>
              <a:rPr lang="en-US" dirty="0" smtClean="0">
                <a:latin typeface="Arial" pitchFamily="34" charset="0"/>
                <a:cs typeface="Arial" pitchFamily="34" charset="0"/>
              </a:rPr>
              <a:t> tracheal (ET) tube at birth or when symptoms of RDS occur, improvement of lung function seen within 72 hours.</a:t>
            </a:r>
          </a:p>
          <a:p>
            <a:r>
              <a:rPr lang="en-US" dirty="0" smtClean="0">
                <a:latin typeface="Arial" pitchFamily="34" charset="0"/>
                <a:cs typeface="Arial" pitchFamily="34" charset="0"/>
              </a:rPr>
              <a:t> Surfactant production is altered during episodes of cold stress or hypoxia and when there is poor tissue perfusion, and such conditions are often present in the preterm infant in the first days of life.</a:t>
            </a:r>
          </a:p>
          <a:p>
            <a:pPr>
              <a:buNone/>
            </a:pP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7848600" cy="5974560"/>
          </a:xfrm>
        </p:spPr>
        <p:txBody>
          <a:bodyPr>
            <a:normAutofit/>
          </a:bodyPr>
          <a:lstStyle/>
          <a:p>
            <a:pPr>
              <a:buNone/>
            </a:pPr>
            <a:r>
              <a:rPr lang="en-US" b="1" dirty="0" smtClean="0">
                <a:solidFill>
                  <a:schemeClr val="tx2">
                    <a:lumMod val="50000"/>
                  </a:schemeClr>
                </a:solidFill>
              </a:rPr>
              <a:t>Surfactant Replacement. </a:t>
            </a:r>
          </a:p>
          <a:p>
            <a:r>
              <a:rPr lang="en-US" dirty="0" smtClean="0"/>
              <a:t>As a preventive measure, synthetic surfactant is sprayed into the lungs by a syringe or catheter through an </a:t>
            </a:r>
            <a:r>
              <a:rPr lang="en-US" dirty="0" err="1" smtClean="0"/>
              <a:t>endotracheal</a:t>
            </a:r>
            <a:r>
              <a:rPr lang="en-US" dirty="0" smtClean="0"/>
              <a:t> tube at birth while an infant is first positioned with the head held upright and then tilted downward. </a:t>
            </a:r>
          </a:p>
          <a:p>
            <a:r>
              <a:rPr lang="en-US" dirty="0" smtClean="0"/>
              <a:t>It is important an infant’s airway not be suctioned for as long a period as possible after administration of surfactant to avoid suctioning the drug away.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09600"/>
          </a:xfrm>
        </p:spPr>
        <p:txBody>
          <a:bodyPr/>
          <a:lstStyle/>
          <a:p>
            <a:r>
              <a:rPr lang="en-US" sz="2800" dirty="0" smtClean="0"/>
              <a:t>COMPLICATIONS</a:t>
            </a:r>
            <a:endParaRPr lang="en-US" sz="2800" dirty="0"/>
          </a:p>
        </p:txBody>
      </p:sp>
      <p:sp>
        <p:nvSpPr>
          <p:cNvPr id="3" name="Content Placeholder 2"/>
          <p:cNvSpPr>
            <a:spLocks noGrp="1"/>
          </p:cNvSpPr>
          <p:nvPr>
            <p:ph idx="1"/>
          </p:nvPr>
        </p:nvSpPr>
        <p:spPr>
          <a:xfrm>
            <a:off x="914400" y="1143000"/>
            <a:ext cx="7924800" cy="5562600"/>
          </a:xfrm>
        </p:spPr>
        <p:txBody>
          <a:bodyPr>
            <a:normAutofit fontScale="85000" lnSpcReduction="20000"/>
          </a:bodyPr>
          <a:lstStyle/>
          <a:p>
            <a:r>
              <a:rPr lang="en-US" dirty="0" smtClean="0"/>
              <a:t>Complications seen with surfactant administration include pulmonary hemorrhage and mucous plugging. </a:t>
            </a:r>
          </a:p>
          <a:p>
            <a:r>
              <a:rPr lang="en-US" dirty="0" smtClean="0"/>
              <a:t>Nursing responsibilities with surfactant administration include assistance in the delivery of the product, </a:t>
            </a:r>
          </a:p>
          <a:p>
            <a:r>
              <a:rPr lang="en-US" dirty="0" smtClean="0"/>
              <a:t>collection and monitoring of blood gases, </a:t>
            </a:r>
          </a:p>
          <a:p>
            <a:r>
              <a:rPr lang="en-US" dirty="0" smtClean="0"/>
              <a:t>scrupulous monitoring of oxygenation with pulse </a:t>
            </a:r>
            <a:r>
              <a:rPr lang="en-US" dirty="0" err="1" smtClean="0"/>
              <a:t>oximetry</a:t>
            </a:r>
            <a:r>
              <a:rPr lang="en-US" dirty="0" smtClean="0"/>
              <a:t>, and assessment of the infant's tolerance of the procedure. </a:t>
            </a:r>
          </a:p>
          <a:p>
            <a:r>
              <a:rPr lang="en-US" dirty="0" smtClean="0"/>
              <a:t>After surfactant is absorbed, there is usually an increase in respiratory compliance that requires adjustment of ventilator settings to decrease mean airway pressure and prevent over inflation or </a:t>
            </a:r>
            <a:r>
              <a:rPr lang="en-US" dirty="0" err="1" smtClean="0"/>
              <a:t>hyperoxemia</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630936"/>
          </a:xfrm>
        </p:spPr>
        <p:txBody>
          <a:bodyPr>
            <a:normAutofit fontScale="90000"/>
          </a:bodyPr>
          <a:lstStyle/>
          <a:p>
            <a:r>
              <a:rPr lang="en-US" dirty="0" smtClean="0"/>
              <a:t>Objectives </a:t>
            </a:r>
            <a:endParaRPr lang="en-US" dirty="0"/>
          </a:p>
        </p:txBody>
      </p:sp>
      <p:sp>
        <p:nvSpPr>
          <p:cNvPr id="3" name="Content Placeholder 2"/>
          <p:cNvSpPr>
            <a:spLocks noGrp="1"/>
          </p:cNvSpPr>
          <p:nvPr>
            <p:ph idx="1"/>
          </p:nvPr>
        </p:nvSpPr>
        <p:spPr>
          <a:xfrm>
            <a:off x="990600" y="1295400"/>
            <a:ext cx="8001000" cy="5562600"/>
          </a:xfrm>
        </p:spPr>
        <p:txBody>
          <a:bodyPr/>
          <a:lstStyle/>
          <a:p>
            <a:r>
              <a:rPr lang="en-US" dirty="0" smtClean="0"/>
              <a:t>Define respiratory distress syndrome</a:t>
            </a:r>
          </a:p>
          <a:p>
            <a:r>
              <a:rPr lang="en-US" dirty="0" smtClean="0"/>
              <a:t>Discuss the incidence</a:t>
            </a:r>
          </a:p>
          <a:p>
            <a:r>
              <a:rPr lang="en-US" dirty="0" smtClean="0"/>
              <a:t>List down the causes of RDS</a:t>
            </a:r>
          </a:p>
          <a:p>
            <a:r>
              <a:rPr lang="en-US" dirty="0" smtClean="0"/>
              <a:t>Discuss the </a:t>
            </a:r>
            <a:r>
              <a:rPr lang="en-US" dirty="0" err="1" smtClean="0"/>
              <a:t>pathophysiology</a:t>
            </a:r>
            <a:r>
              <a:rPr lang="en-US" dirty="0" smtClean="0"/>
              <a:t> of RDS</a:t>
            </a:r>
          </a:p>
          <a:p>
            <a:r>
              <a:rPr lang="en-US" dirty="0" smtClean="0"/>
              <a:t>Enlist the clinical features of RDS</a:t>
            </a:r>
          </a:p>
          <a:p>
            <a:r>
              <a:rPr lang="en-US" dirty="0" smtClean="0"/>
              <a:t>List down the diagnosis of RDS</a:t>
            </a:r>
          </a:p>
          <a:p>
            <a:r>
              <a:rPr lang="en-US" dirty="0" smtClean="0"/>
              <a:t>Explain the management of RDS</a:t>
            </a:r>
          </a:p>
          <a:p>
            <a:r>
              <a:rPr lang="en-US" dirty="0" smtClean="0"/>
              <a:t>Discuss the preventive measures of RDS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67494"/>
            <a:ext cx="7543800" cy="646906"/>
          </a:xfrm>
        </p:spPr>
        <p:txBody>
          <a:bodyPr>
            <a:normAutofit/>
          </a:bodyPr>
          <a:lstStyle/>
          <a:p>
            <a:r>
              <a:rPr lang="en-US" sz="2800" b="1" dirty="0" smtClean="0"/>
              <a:t>Oxygen Administration</a:t>
            </a:r>
            <a:endParaRPr lang="en-US" sz="2800" dirty="0"/>
          </a:p>
        </p:txBody>
      </p:sp>
      <p:sp>
        <p:nvSpPr>
          <p:cNvPr id="3" name="Content Placeholder 2"/>
          <p:cNvSpPr>
            <a:spLocks noGrp="1"/>
          </p:cNvSpPr>
          <p:nvPr>
            <p:ph idx="1"/>
          </p:nvPr>
        </p:nvSpPr>
        <p:spPr>
          <a:xfrm>
            <a:off x="914400" y="990600"/>
            <a:ext cx="7772400" cy="5464208"/>
          </a:xfrm>
        </p:spPr>
        <p:txBody>
          <a:bodyPr>
            <a:normAutofit/>
          </a:bodyPr>
          <a:lstStyle/>
          <a:p>
            <a:r>
              <a:rPr lang="en-US" sz="2800" dirty="0" smtClean="0"/>
              <a:t>The goals of oxygen therapy are to provide adequate oxygen to the tissues, prevent lactic acid accumulation resulting from hypoxia, and at the same time avoid the potentially negative effects of oxygen.</a:t>
            </a:r>
          </a:p>
          <a:p>
            <a:r>
              <a:rPr lang="en-US" sz="2800" dirty="0" smtClean="0"/>
              <a:t>Numerous methods have been devised to improve oxygenation.</a:t>
            </a:r>
          </a:p>
          <a:p>
            <a:r>
              <a:rPr lang="en-US" sz="2800" dirty="0" smtClean="0"/>
              <a:t>All require that the gas be warmed and humidified before entering the respiratory tract.</a:t>
            </a:r>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219200" y="1447800"/>
            <a:ext cx="7714488" cy="4800600"/>
          </a:xfrm>
        </p:spPr>
        <p:txBody>
          <a:bodyPr>
            <a:normAutofit/>
          </a:bodyPr>
          <a:lstStyle/>
          <a:p>
            <a:r>
              <a:rPr lang="en-US" dirty="0" smtClean="0"/>
              <a:t>If the infant does not require mechanical ventilation, oxygen can be supplied by nasal </a:t>
            </a:r>
            <a:r>
              <a:rPr lang="en-US" dirty="0" err="1" smtClean="0"/>
              <a:t>cannula</a:t>
            </a:r>
            <a:r>
              <a:rPr lang="en-US" dirty="0" smtClean="0"/>
              <a:t> or via nasal prongs in conjunction with CPAP. </a:t>
            </a:r>
          </a:p>
          <a:p>
            <a:r>
              <a:rPr lang="en-US" dirty="0" smtClean="0"/>
              <a:t>If oxygen saturation of the blood cannot be maintained at a satisfactory level and the carbon dioxide level (PaCO2) rises, infants will require </a:t>
            </a:r>
            <a:r>
              <a:rPr lang="en-US" dirty="0" err="1" smtClean="0"/>
              <a:t>ventilatory</a:t>
            </a:r>
            <a:r>
              <a:rPr lang="en-US" dirty="0" smtClean="0"/>
              <a:t> assistance.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8077200" cy="5745960"/>
          </a:xfrm>
        </p:spPr>
        <p:txBody>
          <a:bodyPr>
            <a:normAutofit/>
          </a:bodyPr>
          <a:lstStyle/>
          <a:p>
            <a:pPr>
              <a:buNone/>
            </a:pPr>
            <a:r>
              <a:rPr lang="en-US" sz="2800" b="1" dirty="0" smtClean="0">
                <a:solidFill>
                  <a:srgbClr val="FF0000"/>
                </a:solidFill>
              </a:rPr>
              <a:t>VENTILATION.</a:t>
            </a:r>
            <a:endParaRPr lang="en-US" sz="2800" b="1" dirty="0" smtClean="0">
              <a:solidFill>
                <a:srgbClr val="FF0000"/>
              </a:solidFill>
              <a:latin typeface="Arial" pitchFamily="34" charset="0"/>
              <a:cs typeface="Arial" pitchFamily="34" charset="0"/>
            </a:endParaRPr>
          </a:p>
          <a:p>
            <a:pPr>
              <a:buNone/>
            </a:pPr>
            <a:r>
              <a:rPr lang="en-US" sz="2800" b="1" dirty="0" smtClean="0">
                <a:latin typeface="Arial" pitchFamily="34" charset="0"/>
                <a:cs typeface="Arial" pitchFamily="34" charset="0"/>
              </a:rPr>
              <a:t>Common Methods for Assisted Ventilation in Neonatal Respiratory Distress</a:t>
            </a:r>
            <a:endParaRPr lang="en-US" dirty="0" smtClean="0"/>
          </a:p>
          <a:p>
            <a:pPr>
              <a:buNone/>
            </a:pPr>
            <a:r>
              <a:rPr lang="en-US" dirty="0" smtClean="0"/>
              <a:t>1. Continuous positive airway pressure (CPAP) </a:t>
            </a:r>
          </a:p>
          <a:p>
            <a:pPr>
              <a:buNone/>
            </a:pPr>
            <a:r>
              <a:rPr lang="en-US" dirty="0" smtClean="0"/>
              <a:t>2. Intermittent  mandatory ventilation (IMV)</a:t>
            </a:r>
          </a:p>
          <a:p>
            <a:pPr>
              <a:buNone/>
            </a:pPr>
            <a:r>
              <a:rPr lang="en-US" dirty="0" smtClean="0"/>
              <a:t>3. Synchronized  intermittent mandatory ventilation (SIMV)</a:t>
            </a:r>
          </a:p>
          <a:p>
            <a:pPr>
              <a:buNone/>
            </a:pPr>
            <a:r>
              <a:rPr lang="en-US" dirty="0" smtClean="0"/>
              <a:t>4. Volume guarantee ventilation </a:t>
            </a:r>
          </a:p>
          <a:p>
            <a:pPr>
              <a:buNone/>
            </a:pPr>
            <a:r>
              <a:rPr lang="en-US" dirty="0" smtClean="0"/>
              <a:t>5. High-frequency oscillation (HFO)</a:t>
            </a:r>
          </a:p>
          <a:p>
            <a:pPr>
              <a:buNone/>
            </a:pPr>
            <a:r>
              <a:rPr lang="en-US" dirty="0" smtClean="0"/>
              <a:t>6. High-frequency jet ventilation (HFJV)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7848600" cy="6050760"/>
          </a:xfrm>
        </p:spPr>
        <p:txBody>
          <a:bodyPr>
            <a:normAutofit/>
          </a:bodyPr>
          <a:lstStyle/>
          <a:p>
            <a:pPr>
              <a:buNone/>
            </a:pPr>
            <a:r>
              <a:rPr lang="en-US" b="1" dirty="0" smtClean="0">
                <a:solidFill>
                  <a:srgbClr val="FF0000"/>
                </a:solidFill>
              </a:rPr>
              <a:t>     Additional Therapy</a:t>
            </a:r>
          </a:p>
          <a:p>
            <a:r>
              <a:rPr lang="en-US" dirty="0" smtClean="0"/>
              <a:t>Yet another method of increasing pulmonary blood flow is by using muscle relaxants.</a:t>
            </a:r>
          </a:p>
          <a:p>
            <a:r>
              <a:rPr lang="en-US" dirty="0" err="1" smtClean="0"/>
              <a:t>Pancuronium</a:t>
            </a:r>
            <a:r>
              <a:rPr lang="en-US" dirty="0" smtClean="0"/>
              <a:t> (</a:t>
            </a:r>
            <a:r>
              <a:rPr lang="en-US" dirty="0" err="1" smtClean="0"/>
              <a:t>Pavulon</a:t>
            </a:r>
            <a:r>
              <a:rPr lang="en-US" dirty="0" smtClean="0"/>
              <a:t>) can be administered intravenously to the point of abolishing spontaneous respiratory action.</a:t>
            </a:r>
            <a:endParaRPr lang="en-US" b="1" dirty="0" smtClean="0">
              <a:solidFill>
                <a:srgbClr val="FF0000"/>
              </a:solidFill>
            </a:endParaRPr>
          </a:p>
          <a:p>
            <a:r>
              <a:rPr lang="en-US" dirty="0" smtClean="0"/>
              <a:t>Some infants are maintained on </a:t>
            </a:r>
            <a:r>
              <a:rPr lang="en-US" b="1" dirty="0" smtClean="0"/>
              <a:t>extracorporeal membrane oxygenation (ECMO) to ensure adequate oxygenation.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6800" y="1447800"/>
            <a:ext cx="7848600" cy="4800600"/>
          </a:xfrm>
        </p:spPr>
        <p:txBody>
          <a:bodyPr/>
          <a:lstStyle/>
          <a:p>
            <a:r>
              <a:rPr lang="en-US" b="1" i="1" dirty="0" smtClean="0"/>
              <a:t>Nitric Oxide.</a:t>
            </a:r>
          </a:p>
          <a:p>
            <a:pPr>
              <a:buNone/>
            </a:pPr>
            <a:r>
              <a:rPr lang="en-US" dirty="0" smtClean="0"/>
              <a:t>, which can be helpful to increase </a:t>
            </a:r>
            <a:r>
              <a:rPr lang="en-US" dirty="0" err="1" smtClean="0"/>
              <a:t>b</a:t>
            </a:r>
            <a:r>
              <a:rPr lang="en-US" i="1" dirty="0" err="1" smtClean="0"/>
              <a:t>An</a:t>
            </a:r>
            <a:r>
              <a:rPr lang="en-US" i="1" dirty="0" smtClean="0"/>
              <a:t> additional measure that can help to oxygenate </a:t>
            </a:r>
            <a:r>
              <a:rPr lang="en-US" dirty="0" smtClean="0"/>
              <a:t>a newborn’s lungs- is the administration of </a:t>
            </a:r>
            <a:r>
              <a:rPr lang="en-US" dirty="0" err="1" smtClean="0"/>
              <a:t>nitricoxide</a:t>
            </a:r>
            <a:r>
              <a:rPr lang="en-US" dirty="0" smtClean="0"/>
              <a:t>. This causes pulmonary </a:t>
            </a:r>
            <a:r>
              <a:rPr lang="en-US" dirty="0" err="1" smtClean="0"/>
              <a:t>vasodilation</a:t>
            </a:r>
            <a:r>
              <a:rPr lang="en-US" dirty="0" smtClean="0"/>
              <a:t> and blood flow to the alveoli when persistent pulmonary hypertension is present</a:t>
            </a:r>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US" dirty="0" smtClean="0"/>
              <a:t>Preventive measures</a:t>
            </a:r>
            <a:endParaRPr lang="en-US" dirty="0"/>
          </a:p>
        </p:txBody>
      </p:sp>
      <p:sp>
        <p:nvSpPr>
          <p:cNvPr id="3" name="Content Placeholder 2"/>
          <p:cNvSpPr>
            <a:spLocks noGrp="1"/>
          </p:cNvSpPr>
          <p:nvPr>
            <p:ph idx="1"/>
          </p:nvPr>
        </p:nvSpPr>
        <p:spPr>
          <a:xfrm>
            <a:off x="838200" y="1066800"/>
            <a:ext cx="8153400" cy="5288760"/>
          </a:xfrm>
        </p:spPr>
        <p:txBody>
          <a:bodyPr>
            <a:normAutofit/>
          </a:bodyPr>
          <a:lstStyle/>
          <a:p>
            <a:pPr>
              <a:buNone/>
            </a:pPr>
            <a:r>
              <a:rPr lang="en-US" dirty="0" smtClean="0"/>
              <a:t>• The most successful approach to prevention of RDS is prevention of preterm delivery, especially in elective early delivery and cesarean section.</a:t>
            </a:r>
          </a:p>
          <a:p>
            <a:r>
              <a:rPr lang="en-US" dirty="0" smtClean="0"/>
              <a:t>Improved methods for assessing the maturity of the fetal lung by amniocentesis.</a:t>
            </a:r>
          </a:p>
          <a:p>
            <a:r>
              <a:rPr lang="en-US" dirty="0" smtClean="0"/>
              <a:t>The combination of maternal steroid administration before delivery and surfactant administration </a:t>
            </a:r>
            <a:r>
              <a:rPr lang="en-US" dirty="0" err="1" smtClean="0"/>
              <a:t>postnatally</a:t>
            </a:r>
            <a:r>
              <a:rPr lang="en-US" dirty="0" smtClean="0"/>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Care Management</a:t>
            </a:r>
            <a:endParaRPr lang="en-US" dirty="0"/>
          </a:p>
        </p:txBody>
      </p:sp>
      <p:sp>
        <p:nvSpPr>
          <p:cNvPr id="3" name="Content Placeholder 2"/>
          <p:cNvSpPr>
            <a:spLocks noGrp="1"/>
          </p:cNvSpPr>
          <p:nvPr>
            <p:ph idx="1"/>
          </p:nvPr>
        </p:nvSpPr>
        <p:spPr>
          <a:xfrm>
            <a:off x="685800" y="1371600"/>
            <a:ext cx="8229600" cy="5486400"/>
          </a:xfrm>
        </p:spPr>
        <p:txBody>
          <a:bodyPr>
            <a:normAutofit/>
          </a:bodyPr>
          <a:lstStyle/>
          <a:p>
            <a:r>
              <a:rPr lang="en-US" dirty="0" smtClean="0"/>
              <a:t>The most essential nursing function is to observe and assess the infant's response to therapy.</a:t>
            </a:r>
          </a:p>
          <a:p>
            <a:r>
              <a:rPr lang="en-US" dirty="0" smtClean="0"/>
              <a:t> Continuous monitoring and close observation are mandatory because an infant's status can change rapidly.</a:t>
            </a:r>
          </a:p>
          <a:p>
            <a:r>
              <a:rPr lang="en-US" dirty="0" smtClean="0"/>
              <a:t>  oxygen concentration and ventilation parameters are prescribed according to the infant's blood gas measurements and pulse </a:t>
            </a:r>
            <a:r>
              <a:rPr lang="en-US" dirty="0" err="1" smtClean="0"/>
              <a:t>oximetry</a:t>
            </a:r>
            <a:r>
              <a:rPr lang="en-US" dirty="0" smtClean="0"/>
              <a:t> readings.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848600" cy="6248400"/>
          </a:xfrm>
        </p:spPr>
        <p:txBody>
          <a:bodyPr>
            <a:normAutofit/>
          </a:bodyPr>
          <a:lstStyle/>
          <a:p>
            <a:r>
              <a:rPr lang="en-US" dirty="0" smtClean="0"/>
              <a:t>Capillary samples collected from the heel  are useful for pH and PaCO2 determinations but not for oxygenation status. </a:t>
            </a:r>
          </a:p>
          <a:p>
            <a:r>
              <a:rPr lang="en-US" dirty="0" smtClean="0"/>
              <a:t>Continuous pulse </a:t>
            </a:r>
            <a:r>
              <a:rPr lang="en-US" dirty="0" err="1" smtClean="0"/>
              <a:t>oximetry</a:t>
            </a:r>
            <a:r>
              <a:rPr lang="en-US" dirty="0" smtClean="0"/>
              <a:t> readings are recorded at least hourly. </a:t>
            </a:r>
          </a:p>
          <a:p>
            <a:r>
              <a:rPr lang="en-US" dirty="0" smtClean="0"/>
              <a:t>Blood sampling is performed after ventilator changes for the acutely ill infant and thereafter when clinically indicated. </a:t>
            </a:r>
          </a:p>
          <a:p>
            <a:r>
              <a:rPr lang="en-US" dirty="0" smtClean="0"/>
              <a:t>Mucus may collect in the respiratory tract as a result of the infant's pulmonary condition. </a:t>
            </a:r>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077200" cy="5974560"/>
          </a:xfrm>
        </p:spPr>
        <p:txBody>
          <a:bodyPr>
            <a:normAutofit lnSpcReduction="10000"/>
          </a:bodyPr>
          <a:lstStyle/>
          <a:p>
            <a:r>
              <a:rPr lang="en-US" dirty="0" smtClean="0"/>
              <a:t>Secretions interfere with gas flow and predispose the infant to obstruction of the passages, including the ET tube.</a:t>
            </a:r>
          </a:p>
          <a:p>
            <a:r>
              <a:rPr lang="en-US" dirty="0" smtClean="0"/>
              <a:t> Suctioning should be performed only when necessary and should be based on individual infant assessment, which includes auscultation of the chest, evidence of decreased oxygenation, excess moisture in the ET tube, or increased infant irritability. </a:t>
            </a:r>
          </a:p>
          <a:p>
            <a:r>
              <a:rPr lang="en-US" dirty="0" smtClean="0"/>
              <a:t>During suctioning, a variety of techniques can be used to minimize complications, including the use of a closed  suctioning system</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81000"/>
            <a:ext cx="7696200" cy="5974560"/>
          </a:xfrm>
        </p:spPr>
        <p:txBody>
          <a:bodyPr>
            <a:normAutofit fontScale="92500" lnSpcReduction="10000"/>
          </a:bodyPr>
          <a:lstStyle/>
          <a:p>
            <a:pPr>
              <a:buNone/>
            </a:pPr>
            <a:r>
              <a:rPr lang="en-US" dirty="0" smtClean="0"/>
              <a:t>Nursing diagnosis</a:t>
            </a:r>
          </a:p>
          <a:p>
            <a:r>
              <a:rPr lang="en-US" dirty="0" smtClean="0"/>
              <a:t>Ineffective Breathing Pattern—related to pulmonary and neuromuscular immaturity.</a:t>
            </a:r>
          </a:p>
          <a:p>
            <a:r>
              <a:rPr lang="en-US" dirty="0" smtClean="0"/>
              <a:t>Ineffective Thermoregulation—related to immature temperature control and decreased subcutaneous fat</a:t>
            </a:r>
          </a:p>
          <a:p>
            <a:r>
              <a:rPr lang="en-US" dirty="0" smtClean="0"/>
              <a:t>Risk for Infection—risk factors include deficient immunologic defenses, exposure to</a:t>
            </a:r>
          </a:p>
          <a:p>
            <a:pPr>
              <a:buNone/>
            </a:pPr>
            <a:r>
              <a:rPr lang="en-US" dirty="0" smtClean="0"/>
              <a:t>   environmental pathogens, required invasive procedures and invasive equipment</a:t>
            </a:r>
          </a:p>
          <a:p>
            <a:r>
              <a:rPr lang="en-US" dirty="0" smtClean="0"/>
              <a:t> Imbalanced Nutrition: Less Than Body Requirements—related to inability to ingest nutrients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FF0000"/>
                </a:solidFill>
              </a:rPr>
              <a:t>Respiratory distress syndrome (RDS</a:t>
            </a:r>
            <a:endParaRPr lang="en-US" sz="3200" b="1" dirty="0">
              <a:solidFill>
                <a:srgbClr val="FF0000"/>
              </a:solidFill>
            </a:endParaRPr>
          </a:p>
        </p:txBody>
      </p:sp>
      <p:sp>
        <p:nvSpPr>
          <p:cNvPr id="3" name="Content Placeholder 2"/>
          <p:cNvSpPr>
            <a:spLocks noGrp="1"/>
          </p:cNvSpPr>
          <p:nvPr>
            <p:ph idx="1"/>
          </p:nvPr>
        </p:nvSpPr>
        <p:spPr>
          <a:xfrm>
            <a:off x="685800" y="1295400"/>
            <a:ext cx="8229600" cy="5410200"/>
          </a:xfrm>
        </p:spPr>
        <p:txBody>
          <a:bodyPr>
            <a:normAutofit fontScale="92500" lnSpcReduction="10000"/>
          </a:bodyPr>
          <a:lstStyle/>
          <a:p>
            <a:r>
              <a:rPr lang="en-US" dirty="0" smtClean="0"/>
              <a:t>Respiratory distress syndrome (RDS) of the newborn, formerly termed hyaline membrane disease, </a:t>
            </a:r>
          </a:p>
          <a:p>
            <a:r>
              <a:rPr lang="en-US" dirty="0" smtClean="0"/>
              <a:t>Most often occurs in preterm infants, infants of diabetic mothers, infants born by cesarean birth, or those who for any reason have decreased blood perfusion of the lungs, such as occurs with meconium aspiration.</a:t>
            </a:r>
          </a:p>
          <a:p>
            <a:r>
              <a:rPr lang="en-US" dirty="0" smtClean="0"/>
              <a:t> The pathologic feature of RDS is a hyaline-like (fibrous) membrane formed from an </a:t>
            </a:r>
            <a:r>
              <a:rPr lang="en-US" dirty="0" err="1" smtClean="0"/>
              <a:t>exudate</a:t>
            </a:r>
            <a:r>
              <a:rPr lang="en-US" dirty="0" smtClean="0"/>
              <a:t> of an infant’s blood that begins to line the terminal bronchioles, alveolar ducts, and alveoli.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04800"/>
            <a:ext cx="7924800" cy="6553200"/>
          </a:xfrm>
        </p:spPr>
        <p:txBody>
          <a:bodyPr>
            <a:normAutofit fontScale="85000" lnSpcReduction="20000"/>
          </a:bodyPr>
          <a:lstStyle/>
          <a:p>
            <a:r>
              <a:rPr lang="en-US" dirty="0" smtClean="0"/>
              <a:t>Risk for Impaired Skin Integrity—risk factors include immature skin structure, physical immobility, decreased fluid intake, and invasive procedures</a:t>
            </a:r>
          </a:p>
          <a:p>
            <a:r>
              <a:rPr lang="en-US" dirty="0" smtClean="0"/>
              <a:t>Risk for Imbalanced Fluid Volume—risk factors include immature skin structure; extra fluid losses via skin, lungs, and urine; decreased ability to take in required amount of fluid to sustain hydration</a:t>
            </a:r>
          </a:p>
          <a:p>
            <a:r>
              <a:rPr lang="en-US" dirty="0" smtClean="0"/>
              <a:t>Delayed Growth and Development—related to preterm birth, immature physiologic capabilities at birth, neonatal intensive care unit (NICU) environment, separation from parents, effects of</a:t>
            </a:r>
          </a:p>
          <a:p>
            <a:pPr>
              <a:buNone/>
            </a:pPr>
            <a:r>
              <a:rPr lang="en-US" dirty="0" smtClean="0"/>
              <a:t>   concomitant illnesses</a:t>
            </a:r>
          </a:p>
          <a:p>
            <a:r>
              <a:rPr lang="en-US" dirty="0" smtClean="0"/>
              <a:t> Interrupted Family Processes—related to preterm birth, situational crisis, interruption of parent.</a:t>
            </a:r>
          </a:p>
          <a:p>
            <a:r>
              <a:rPr lang="en-US" dirty="0" smtClean="0"/>
              <a:t>Anticipatory Grieving—related to unexpected birth of high-risk infant, knowledge deficit regarding infant's prognosis and eventual outcome</a:t>
            </a:r>
          </a:p>
          <a:p>
            <a:endParaRPr lang="en-US" dirty="0" smtClean="0"/>
          </a:p>
          <a:p>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54736"/>
          </a:xfrm>
        </p:spPr>
        <p:txBody>
          <a:bodyPr>
            <a:normAutofit fontScale="90000"/>
          </a:bodyPr>
          <a:lstStyle/>
          <a:p>
            <a:r>
              <a:rPr lang="en-US" dirty="0" smtClean="0"/>
              <a:t>Bibliography </a:t>
            </a:r>
            <a:endParaRPr lang="en-US" dirty="0"/>
          </a:p>
        </p:txBody>
      </p:sp>
      <p:sp>
        <p:nvSpPr>
          <p:cNvPr id="3" name="Content Placeholder 2"/>
          <p:cNvSpPr>
            <a:spLocks noGrp="1"/>
          </p:cNvSpPr>
          <p:nvPr>
            <p:ph idx="1"/>
          </p:nvPr>
        </p:nvSpPr>
        <p:spPr>
          <a:xfrm>
            <a:off x="914400" y="1219200"/>
            <a:ext cx="7924800" cy="5136360"/>
          </a:xfrm>
        </p:spPr>
        <p:txBody>
          <a:bodyPr>
            <a:normAutofit fontScale="92500" lnSpcReduction="10000"/>
          </a:bodyPr>
          <a:lstStyle/>
          <a:p>
            <a:r>
              <a:rPr lang="en-US" dirty="0" err="1" smtClean="0">
                <a:cs typeface="Times New Roman" pitchFamily="18" charset="0"/>
              </a:rPr>
              <a:t>Suraj</a:t>
            </a:r>
            <a:r>
              <a:rPr lang="en-US" dirty="0" smtClean="0">
                <a:cs typeface="Times New Roman" pitchFamily="18" charset="0"/>
              </a:rPr>
              <a:t> </a:t>
            </a:r>
            <a:r>
              <a:rPr lang="en-US" dirty="0" err="1" smtClean="0">
                <a:cs typeface="Times New Roman" pitchFamily="18" charset="0"/>
              </a:rPr>
              <a:t>Gupte</a:t>
            </a:r>
            <a:r>
              <a:rPr lang="en-US" dirty="0" smtClean="0">
                <a:cs typeface="Times New Roman" pitchFamily="18" charset="0"/>
              </a:rPr>
              <a:t>, The short text book of pediatric, 11</a:t>
            </a:r>
            <a:r>
              <a:rPr lang="en-US" baseline="30000" dirty="0" smtClean="0">
                <a:cs typeface="Times New Roman" pitchFamily="18" charset="0"/>
              </a:rPr>
              <a:t>th</a:t>
            </a:r>
            <a:r>
              <a:rPr lang="en-US" dirty="0" smtClean="0">
                <a:cs typeface="Times New Roman" pitchFamily="18" charset="0"/>
              </a:rPr>
              <a:t> edition, </a:t>
            </a:r>
            <a:r>
              <a:rPr lang="en-US" dirty="0" err="1" smtClean="0">
                <a:cs typeface="Times New Roman" pitchFamily="18" charset="0"/>
              </a:rPr>
              <a:t>Jaypee</a:t>
            </a:r>
            <a:r>
              <a:rPr lang="en-US" dirty="0" smtClean="0">
                <a:cs typeface="Times New Roman" pitchFamily="18" charset="0"/>
              </a:rPr>
              <a:t> Brothers Medical Publishers: New Delhi.</a:t>
            </a:r>
          </a:p>
          <a:p>
            <a:r>
              <a:rPr lang="en-US" dirty="0" err="1" smtClean="0">
                <a:cs typeface="Times New Roman" pitchFamily="18" charset="0"/>
              </a:rPr>
              <a:t>Parul</a:t>
            </a:r>
            <a:r>
              <a:rPr lang="en-US" dirty="0" smtClean="0">
                <a:cs typeface="Times New Roman" pitchFamily="18" charset="0"/>
              </a:rPr>
              <a:t> </a:t>
            </a:r>
            <a:r>
              <a:rPr lang="en-US" dirty="0" err="1" smtClean="0">
                <a:cs typeface="Times New Roman" pitchFamily="18" charset="0"/>
              </a:rPr>
              <a:t>Datta</a:t>
            </a:r>
            <a:r>
              <a:rPr lang="en-US" dirty="0" smtClean="0">
                <a:cs typeface="Times New Roman" pitchFamily="18" charset="0"/>
              </a:rPr>
              <a:t>, pediatric nursing, 4</a:t>
            </a:r>
            <a:r>
              <a:rPr lang="en-US" baseline="30000" dirty="0" smtClean="0">
                <a:cs typeface="Times New Roman" pitchFamily="18" charset="0"/>
              </a:rPr>
              <a:t>th</a:t>
            </a:r>
            <a:r>
              <a:rPr lang="en-US" dirty="0" smtClean="0">
                <a:cs typeface="Times New Roman" pitchFamily="18" charset="0"/>
              </a:rPr>
              <a:t> edition, </a:t>
            </a:r>
            <a:r>
              <a:rPr lang="en-US" dirty="0" err="1" smtClean="0">
                <a:cs typeface="Times New Roman" pitchFamily="18" charset="0"/>
              </a:rPr>
              <a:t>Jaypee</a:t>
            </a:r>
            <a:r>
              <a:rPr lang="en-US" dirty="0" smtClean="0">
                <a:cs typeface="Times New Roman" pitchFamily="18" charset="0"/>
              </a:rPr>
              <a:t> Brothers; New Delhi.</a:t>
            </a:r>
          </a:p>
          <a:p>
            <a:r>
              <a:rPr lang="en-US" dirty="0" smtClean="0">
                <a:cs typeface="Times New Roman" pitchFamily="18" charset="0"/>
              </a:rPr>
              <a:t>Adele </a:t>
            </a:r>
            <a:r>
              <a:rPr lang="en-US" dirty="0" err="1" smtClean="0">
                <a:cs typeface="Times New Roman" pitchFamily="18" charset="0"/>
              </a:rPr>
              <a:t>pillittery</a:t>
            </a:r>
            <a:r>
              <a:rPr lang="en-US" dirty="0" smtClean="0">
                <a:cs typeface="Times New Roman" pitchFamily="18" charset="0"/>
              </a:rPr>
              <a:t>. Maternal and child health nursing care of the child baring and raring; 6</a:t>
            </a:r>
            <a:r>
              <a:rPr lang="en-US" baseline="30000" dirty="0" smtClean="0">
                <a:cs typeface="Times New Roman" pitchFamily="18" charset="0"/>
              </a:rPr>
              <a:t>th</a:t>
            </a:r>
            <a:r>
              <a:rPr lang="en-US" dirty="0" smtClean="0">
                <a:cs typeface="Times New Roman" pitchFamily="18" charset="0"/>
              </a:rPr>
              <a:t> edition, </a:t>
            </a:r>
            <a:r>
              <a:rPr lang="en-US" dirty="0" err="1" smtClean="0">
                <a:cs typeface="Times New Roman" pitchFamily="18" charset="0"/>
              </a:rPr>
              <a:t>Wolters</a:t>
            </a:r>
            <a:r>
              <a:rPr lang="en-US" dirty="0" smtClean="0">
                <a:cs typeface="Times New Roman" pitchFamily="18" charset="0"/>
              </a:rPr>
              <a:t> </a:t>
            </a:r>
            <a:r>
              <a:rPr lang="en-US" dirty="0" err="1" smtClean="0">
                <a:cs typeface="Times New Roman" pitchFamily="18" charset="0"/>
              </a:rPr>
              <a:t>Kluver</a:t>
            </a:r>
            <a:r>
              <a:rPr lang="en-US" dirty="0" smtClean="0">
                <a:cs typeface="Times New Roman" pitchFamily="18" charset="0"/>
              </a:rPr>
              <a:t> Lippincott Williams and Wilkins. New </a:t>
            </a:r>
            <a:r>
              <a:rPr lang="en-US" dirty="0" err="1" smtClean="0">
                <a:cs typeface="Times New Roman" pitchFamily="18" charset="0"/>
              </a:rPr>
              <a:t>yrk</a:t>
            </a:r>
            <a:r>
              <a:rPr lang="en-US" dirty="0" smtClean="0">
                <a:cs typeface="Times New Roman" pitchFamily="18" charset="0"/>
              </a:rPr>
              <a:t>, London.</a:t>
            </a:r>
          </a:p>
          <a:p>
            <a:r>
              <a:rPr lang="en-US" dirty="0" smtClean="0">
                <a:hlinkClick r:id="rId2"/>
              </a:rPr>
              <a:t>https://www.nationwidechildrens.org/conditions/respiratory-distress-syndrome-newborn</a:t>
            </a:r>
            <a:r>
              <a:rPr lang="en-US" dirty="0" smtClean="0"/>
              <a:t> </a:t>
            </a:r>
          </a:p>
          <a:p>
            <a:endParaRPr lang="en-US" dirty="0" smtClean="0">
              <a:cs typeface="Times New Roman" pitchFamily="18" charset="0"/>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1026" name="Picture 2" descr="d:\Desktop\welcome thank you images\download (9).jpg"/>
          <p:cNvPicPr>
            <a:picLocks noGrp="1" noChangeAspect="1" noChangeArrowheads="1"/>
          </p:cNvPicPr>
          <p:nvPr>
            <p:ph idx="1"/>
          </p:nvPr>
        </p:nvPicPr>
        <p:blipFill>
          <a:blip r:embed="rId2"/>
          <a:srcRect/>
          <a:stretch>
            <a:fillRect/>
          </a:stretch>
        </p:blipFill>
        <p:spPr bwMode="auto">
          <a:xfrm>
            <a:off x="381000" y="0"/>
            <a:ext cx="8763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8640"/>
            <a:ext cx="8001000" cy="5822160"/>
          </a:xfrm>
        </p:spPr>
        <p:txBody>
          <a:bodyPr>
            <a:normAutofit/>
          </a:bodyPr>
          <a:lstStyle/>
          <a:p>
            <a:r>
              <a:rPr lang="en-US" dirty="0" smtClean="0"/>
              <a:t>This membrane prevents exchange of oxygen and carbon dioxide at the alveolar–capillary membrane.</a:t>
            </a:r>
          </a:p>
          <a:p>
            <a:r>
              <a:rPr lang="en-US" dirty="0" smtClean="0"/>
              <a:t>RDS is caused by the baby not having enough surfactant in the lungs. Surfactant is a liquid made in the lungs at about 26 weeks of pregnancy. As the fetus grows, the lungs make more surfactant.</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7543800" cy="457200"/>
          </a:xfrm>
        </p:spPr>
        <p:txBody>
          <a:bodyPr>
            <a:normAutofit fontScale="90000"/>
          </a:bodyPr>
          <a:lstStyle/>
          <a:p>
            <a:r>
              <a:rPr lang="en-US" dirty="0" smtClean="0"/>
              <a:t>Definition </a:t>
            </a:r>
            <a:endParaRPr lang="en-US" dirty="0"/>
          </a:p>
        </p:txBody>
      </p:sp>
      <p:sp>
        <p:nvSpPr>
          <p:cNvPr id="3" name="Content Placeholder 2"/>
          <p:cNvSpPr>
            <a:spLocks noGrp="1"/>
          </p:cNvSpPr>
          <p:nvPr>
            <p:ph idx="1"/>
          </p:nvPr>
        </p:nvSpPr>
        <p:spPr>
          <a:xfrm>
            <a:off x="685800" y="1295400"/>
            <a:ext cx="8119872" cy="4803648"/>
          </a:xfrm>
        </p:spPr>
        <p:txBody>
          <a:bodyPr/>
          <a:lstStyle/>
          <a:p>
            <a:pPr>
              <a:buNone/>
            </a:pPr>
            <a:r>
              <a:rPr lang="en-US" dirty="0" smtClean="0"/>
              <a:t>     </a:t>
            </a:r>
          </a:p>
          <a:p>
            <a:pPr>
              <a:buNone/>
            </a:pPr>
            <a:r>
              <a:rPr lang="en-US" dirty="0" smtClean="0"/>
              <a:t>      Respiratory distress (RD) in newborn is the presence of one or more of the following features: respiratory rate greater  than or equal to 60/min, chest retractions and grunt.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609600"/>
          </a:xfrm>
        </p:spPr>
        <p:txBody>
          <a:bodyPr>
            <a:normAutofit fontScale="90000"/>
          </a:bodyPr>
          <a:lstStyle/>
          <a:p>
            <a:r>
              <a:rPr lang="en-US" dirty="0" smtClean="0"/>
              <a:t>INCIDENCE</a:t>
            </a:r>
            <a:endParaRPr lang="en-US" dirty="0"/>
          </a:p>
        </p:txBody>
      </p:sp>
      <p:sp>
        <p:nvSpPr>
          <p:cNvPr id="3" name="Content Placeholder 2"/>
          <p:cNvSpPr>
            <a:spLocks noGrp="1"/>
          </p:cNvSpPr>
          <p:nvPr>
            <p:ph idx="1"/>
          </p:nvPr>
        </p:nvSpPr>
        <p:spPr/>
        <p:txBody>
          <a:bodyPr/>
          <a:lstStyle/>
          <a:p>
            <a:r>
              <a:rPr lang="en-US" dirty="0" smtClean="0"/>
              <a:t>It ranges from 75% at around 28 weeks to 52% at 30 weeks of gestation. </a:t>
            </a:r>
          </a:p>
          <a:p>
            <a:r>
              <a:rPr lang="en-US" dirty="0" smtClean="0"/>
              <a:t>Use of surfactant has significantly reduced the risk of neonatal death by &gt;10 %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239000" cy="381000"/>
          </a:xfrm>
        </p:spPr>
        <p:txBody>
          <a:bodyPr>
            <a:normAutofit fontScale="90000"/>
          </a:bodyPr>
          <a:lstStyle/>
          <a:p>
            <a:r>
              <a:rPr lang="en-US" b="1" dirty="0" smtClean="0">
                <a:solidFill>
                  <a:srgbClr val="C00000"/>
                </a:solidFill>
              </a:rPr>
              <a:t>CAUSES</a:t>
            </a:r>
            <a:endParaRPr lang="en-US" b="1" dirty="0">
              <a:solidFill>
                <a:srgbClr val="C00000"/>
              </a:solidFill>
            </a:endParaRPr>
          </a:p>
        </p:txBody>
      </p:sp>
      <p:sp>
        <p:nvSpPr>
          <p:cNvPr id="3" name="Content Placeholder 2"/>
          <p:cNvSpPr>
            <a:spLocks noGrp="1"/>
          </p:cNvSpPr>
          <p:nvPr>
            <p:ph idx="1"/>
          </p:nvPr>
        </p:nvSpPr>
        <p:spPr>
          <a:xfrm>
            <a:off x="914400" y="1371600"/>
            <a:ext cx="8229600" cy="5257800"/>
          </a:xfrm>
        </p:spPr>
        <p:txBody>
          <a:bodyPr>
            <a:normAutofit/>
          </a:bodyPr>
          <a:lstStyle/>
          <a:p>
            <a:pPr>
              <a:buNone/>
            </a:pPr>
            <a:r>
              <a:rPr lang="en-US" sz="3200" b="1" u="sng" dirty="0" smtClean="0">
                <a:solidFill>
                  <a:schemeClr val="accent5">
                    <a:lumMod val="75000"/>
                  </a:schemeClr>
                </a:solidFill>
              </a:rPr>
              <a:t>PULMONARY </a:t>
            </a:r>
          </a:p>
          <a:p>
            <a:pPr>
              <a:buNone/>
            </a:pPr>
            <a:r>
              <a:rPr lang="en-US" dirty="0" smtClean="0"/>
              <a:t>• Hyaline membrane disease</a:t>
            </a:r>
          </a:p>
          <a:p>
            <a:pPr>
              <a:buNone/>
            </a:pPr>
            <a:r>
              <a:rPr lang="en-US" dirty="0" smtClean="0"/>
              <a:t>• </a:t>
            </a:r>
            <a:r>
              <a:rPr lang="en-US" dirty="0" err="1" smtClean="0"/>
              <a:t>Meconium</a:t>
            </a:r>
            <a:r>
              <a:rPr lang="en-US" dirty="0" smtClean="0"/>
              <a:t> aspiration </a:t>
            </a:r>
          </a:p>
          <a:p>
            <a:pPr>
              <a:buNone/>
            </a:pPr>
            <a:r>
              <a:rPr lang="en-US" dirty="0" smtClean="0"/>
              <a:t>• Pulmonary </a:t>
            </a:r>
            <a:r>
              <a:rPr lang="en-US" dirty="0" err="1" smtClean="0"/>
              <a:t>hypoplasia</a:t>
            </a:r>
            <a:r>
              <a:rPr lang="en-US" dirty="0" smtClean="0"/>
              <a:t> </a:t>
            </a:r>
          </a:p>
          <a:p>
            <a:pPr>
              <a:buNone/>
            </a:pPr>
            <a:r>
              <a:rPr lang="en-US" dirty="0" smtClean="0"/>
              <a:t>• </a:t>
            </a:r>
            <a:r>
              <a:rPr lang="en-US" dirty="0" err="1" smtClean="0"/>
              <a:t>Broncho</a:t>
            </a:r>
            <a:r>
              <a:rPr lang="en-US" dirty="0" smtClean="0"/>
              <a:t> pneumonia </a:t>
            </a:r>
          </a:p>
          <a:p>
            <a:pPr>
              <a:buNone/>
            </a:pPr>
            <a:r>
              <a:rPr lang="en-US" dirty="0" smtClean="0"/>
              <a:t>• Airway obstruction </a:t>
            </a:r>
          </a:p>
          <a:p>
            <a:pPr>
              <a:buNone/>
            </a:pPr>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81000"/>
            <a:ext cx="7696200" cy="5974560"/>
          </a:xfrm>
        </p:spPr>
        <p:txBody>
          <a:bodyPr>
            <a:normAutofit fontScale="92500" lnSpcReduction="10000"/>
          </a:bodyPr>
          <a:lstStyle/>
          <a:p>
            <a:pPr>
              <a:buNone/>
            </a:pPr>
            <a:r>
              <a:rPr lang="en-US" sz="3000" b="1" dirty="0" smtClean="0">
                <a:solidFill>
                  <a:schemeClr val="tx2">
                    <a:lumMod val="50000"/>
                  </a:schemeClr>
                </a:solidFill>
              </a:rPr>
              <a:t>CARDIOVASCULAR</a:t>
            </a:r>
            <a:r>
              <a:rPr lang="en-US" sz="3000" dirty="0" smtClean="0"/>
              <a:t> </a:t>
            </a:r>
          </a:p>
          <a:p>
            <a:pPr>
              <a:buNone/>
            </a:pPr>
            <a:r>
              <a:rPr lang="en-US" sz="3000" dirty="0" smtClean="0"/>
              <a:t>• Congenital heart disease </a:t>
            </a:r>
          </a:p>
          <a:p>
            <a:pPr>
              <a:buNone/>
            </a:pPr>
            <a:r>
              <a:rPr lang="en-US" sz="3000" dirty="0" smtClean="0"/>
              <a:t>• Heart failure </a:t>
            </a:r>
          </a:p>
          <a:p>
            <a:pPr>
              <a:buNone/>
            </a:pPr>
            <a:r>
              <a:rPr lang="en-US" sz="3000" dirty="0" smtClean="0"/>
              <a:t>• Pulmonary hypertension </a:t>
            </a:r>
          </a:p>
          <a:p>
            <a:pPr>
              <a:buNone/>
            </a:pPr>
            <a:r>
              <a:rPr lang="en-US" sz="3000" dirty="0" smtClean="0">
                <a:hlinkClick r:id="rId2" tooltip="CLINICAL CAUSES&#10;NON-CARDIOPULMONARY&#10;• Metabolic acidosis&#10;• ..."/>
              </a:rPr>
              <a:t> </a:t>
            </a:r>
            <a:r>
              <a:rPr lang="en-US" sz="3000" dirty="0" smtClean="0"/>
              <a:t> </a:t>
            </a:r>
            <a:r>
              <a:rPr lang="en-US" sz="3000" b="1" dirty="0" smtClean="0">
                <a:solidFill>
                  <a:schemeClr val="tx2">
                    <a:lumMod val="50000"/>
                  </a:schemeClr>
                </a:solidFill>
              </a:rPr>
              <a:t>NON-CARDIOPULMONARY </a:t>
            </a:r>
          </a:p>
          <a:p>
            <a:pPr>
              <a:buNone/>
            </a:pPr>
            <a:r>
              <a:rPr lang="en-US" sz="3000" dirty="0" smtClean="0"/>
              <a:t>• Metabolic acidosis </a:t>
            </a:r>
          </a:p>
          <a:p>
            <a:pPr>
              <a:buNone/>
            </a:pPr>
            <a:r>
              <a:rPr lang="en-US" sz="3000" dirty="0" smtClean="0"/>
              <a:t>• Hypo or hyperthermia </a:t>
            </a:r>
          </a:p>
          <a:p>
            <a:pPr>
              <a:buNone/>
            </a:pPr>
            <a:r>
              <a:rPr lang="en-US" sz="3000" dirty="0" smtClean="0"/>
              <a:t>• Hypoglycemia </a:t>
            </a:r>
          </a:p>
          <a:p>
            <a:pPr>
              <a:buNone/>
            </a:pPr>
            <a:r>
              <a:rPr lang="en-US" sz="3000" dirty="0" smtClean="0"/>
              <a:t>• Asphyxia</a:t>
            </a:r>
          </a:p>
          <a:p>
            <a:pPr>
              <a:buNone/>
            </a:pPr>
            <a:r>
              <a:rPr lang="en-US" sz="3000" dirty="0" smtClean="0"/>
              <a:t>• Birth trauma </a:t>
            </a:r>
          </a:p>
          <a:p>
            <a:pPr>
              <a:buNone/>
            </a:pPr>
            <a:r>
              <a:rPr lang="en-US" sz="3000" dirty="0" smtClean="0"/>
              <a:t>• Drugs </a:t>
            </a:r>
          </a:p>
          <a:p>
            <a:pPr>
              <a:buNone/>
            </a:pPr>
            <a:r>
              <a:rPr lang="en-US" dirty="0" smtClean="0"/>
              <a:t>• Intracranial injury</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1021</TotalTime>
  <Words>2120</Words>
  <Application>Microsoft Office PowerPoint</Application>
  <PresentationFormat>On-screen Show (4:3)</PresentationFormat>
  <Paragraphs>183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Solstice</vt:lpstr>
      <vt:lpstr>Slide 1</vt:lpstr>
      <vt:lpstr>RESPIRATORY DISTRESS SYNDROME</vt:lpstr>
      <vt:lpstr>Objectives </vt:lpstr>
      <vt:lpstr>Respiratory distress syndrome (RDS</vt:lpstr>
      <vt:lpstr>Slide 5</vt:lpstr>
      <vt:lpstr>Definition </vt:lpstr>
      <vt:lpstr>INCIDENCE</vt:lpstr>
      <vt:lpstr>CAUSES</vt:lpstr>
      <vt:lpstr>Slide 9</vt:lpstr>
      <vt:lpstr>Slide 10</vt:lpstr>
      <vt:lpstr>Pathophysiology </vt:lpstr>
      <vt:lpstr>Pathophysiology</vt:lpstr>
      <vt:lpstr>Slide 13</vt:lpstr>
      <vt:lpstr>Slide 14</vt:lpstr>
      <vt:lpstr>Clinical manifestations</vt:lpstr>
      <vt:lpstr>Slide 16</vt:lpstr>
      <vt:lpstr>Slide 17</vt:lpstr>
      <vt:lpstr>Diagnosis </vt:lpstr>
      <vt:lpstr>Slide 19</vt:lpstr>
      <vt:lpstr>         Nomal lung               lung with  respiratory                                                     distress</vt:lpstr>
      <vt:lpstr>SHAKE’S TEST</vt:lpstr>
      <vt:lpstr>Slide 22</vt:lpstr>
      <vt:lpstr>Silverman-Anderson score  </vt:lpstr>
      <vt:lpstr>MANAGEMENT</vt:lpstr>
      <vt:lpstr>Slide 25</vt:lpstr>
      <vt:lpstr>Slide 26</vt:lpstr>
      <vt:lpstr>Therapeutic Management  </vt:lpstr>
      <vt:lpstr>Slide 28</vt:lpstr>
      <vt:lpstr>COMPLICATIONS</vt:lpstr>
      <vt:lpstr>Oxygen Administration</vt:lpstr>
      <vt:lpstr>Slide 31</vt:lpstr>
      <vt:lpstr>Slide 32</vt:lpstr>
      <vt:lpstr>Slide 33</vt:lpstr>
      <vt:lpstr>Slide 34</vt:lpstr>
      <vt:lpstr>Preventive measures</vt:lpstr>
      <vt:lpstr>Nursing Care Management</vt:lpstr>
      <vt:lpstr>Slide 37</vt:lpstr>
      <vt:lpstr>Slide 38</vt:lpstr>
      <vt:lpstr>Slide 39</vt:lpstr>
      <vt:lpstr>Slide 40</vt:lpstr>
      <vt:lpstr>Bibliography </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Distress Syndrome</dc:title>
  <dc:creator>Sr.Seena</dc:creator>
  <cp:lastModifiedBy>Sr.Seena</cp:lastModifiedBy>
  <cp:revision>102</cp:revision>
  <dcterms:created xsi:type="dcterms:W3CDTF">2022-03-13T17:55:01Z</dcterms:created>
  <dcterms:modified xsi:type="dcterms:W3CDTF">2023-12-11T06:22:38Z</dcterms:modified>
</cp:coreProperties>
</file>