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95" r:id="rId3"/>
    <p:sldId id="299" r:id="rId4"/>
    <p:sldId id="258" r:id="rId5"/>
    <p:sldId id="260" r:id="rId6"/>
    <p:sldId id="261" r:id="rId7"/>
    <p:sldId id="292" r:id="rId8"/>
    <p:sldId id="298" r:id="rId9"/>
    <p:sldId id="262" r:id="rId10"/>
    <p:sldId id="263" r:id="rId11"/>
    <p:sldId id="297" r:id="rId12"/>
    <p:sldId id="293" r:id="rId13"/>
    <p:sldId id="264" r:id="rId14"/>
    <p:sldId id="265" r:id="rId15"/>
    <p:sldId id="266" r:id="rId16"/>
    <p:sldId id="268" r:id="rId17"/>
    <p:sldId id="269" r:id="rId18"/>
    <p:sldId id="270" r:id="rId19"/>
    <p:sldId id="274" r:id="rId20"/>
    <p:sldId id="275" r:id="rId21"/>
    <p:sldId id="278" r:id="rId22"/>
    <p:sldId id="279" r:id="rId23"/>
    <p:sldId id="294" r:id="rId24"/>
    <p:sldId id="283" r:id="rId25"/>
    <p:sldId id="300" r:id="rId26"/>
    <p:sldId id="301" r:id="rId27"/>
    <p:sldId id="302" r:id="rId28"/>
    <p:sldId id="303" r:id="rId29"/>
    <p:sldId id="304" r:id="rId30"/>
    <p:sldId id="305" r:id="rId31"/>
    <p:sldId id="306" r:id="rId32"/>
    <p:sldId id="307" r:id="rId33"/>
    <p:sldId id="308" r:id="rId34"/>
    <p:sldId id="309" r:id="rId35"/>
    <p:sldId id="285" r:id="rId36"/>
    <p:sldId id="289" r:id="rId37"/>
    <p:sldId id="29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58" autoAdjust="0"/>
  </p:normalViewPr>
  <p:slideViewPr>
    <p:cSldViewPr>
      <p:cViewPr varScale="1">
        <p:scale>
          <a:sx n="51" d="100"/>
          <a:sy n="51" d="100"/>
        </p:scale>
        <p:origin x="1210" y="48"/>
      </p:cViewPr>
      <p:guideLst>
        <p:guide orient="horz" pos="2160"/>
        <p:guide pos="2880"/>
      </p:guideLst>
    </p:cSldViewPr>
  </p:slideViewPr>
  <p:outlineViewPr>
    <p:cViewPr>
      <p:scale>
        <a:sx n="33" d="100"/>
        <a:sy n="33" d="100"/>
      </p:scale>
      <p:origin x="24" y="12528"/>
    </p:cViewPr>
  </p:outlin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DFDAE09E-9D7E-4A20-92C8-04875660156F}" type="datetimeFigureOut">
              <a:rPr lang="en-US"/>
              <a:pPr>
                <a:defRPr/>
              </a:pPr>
              <a:t>12/11/2023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3E0240-B660-411C-AAA5-CAEB616772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DFDA3EFF-33F4-421D-BE10-6DDAFF56EF79}" type="datetimeFigureOut">
              <a:rPr lang="en-US"/>
              <a:pPr>
                <a:defRPr/>
              </a:pPr>
              <a:t>12/11/2023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3F550-B05E-4AB9-B250-B202171F06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C6113604-CF4B-4042-9639-7FCDF05B137C}" type="datetimeFigureOut">
              <a:rPr lang="en-US"/>
              <a:pPr>
                <a:defRPr/>
              </a:pPr>
              <a:t>12/11/2023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F15650-7316-485E-A48C-6BDE71A08D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1828F041-A7AE-4AA6-BCD9-58E05FE2BD6D}" type="datetimeFigureOut">
              <a:rPr lang="en-US"/>
              <a:pPr>
                <a:defRPr/>
              </a:pPr>
              <a:t>12/11/2023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88CA69-3B1C-4685-AC61-514A9AA3EE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FFCBDC-1430-46A5-AA92-D1A878A55B91}" type="datetimeFigureOut">
              <a:rPr lang="en-US"/>
              <a:pPr>
                <a:defRPr/>
              </a:pPr>
              <a:t>12/11/2023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935581-1B54-4F4D-974D-30BBF588D1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EFE85CEE-0A83-4FBA-B11F-28EE1C7B5000}" type="datetimeFigureOut">
              <a:rPr lang="en-US"/>
              <a:pPr>
                <a:defRPr/>
              </a:pPr>
              <a:t>12/11/2023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31FC97-7D05-4A9C-82E4-B9DCA3BB8C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D580BBC5-3D83-48EA-8B79-08629212EC4F}" type="datetimeFigureOut">
              <a:rPr lang="en-US"/>
              <a:pPr>
                <a:defRPr/>
              </a:pPr>
              <a:t>12/11/2023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6EF1D2-08DC-4A45-8B43-145FE883D4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060194B1-4020-4218-B5DB-A8D8018A99D4}" type="datetimeFigureOut">
              <a:rPr lang="en-US"/>
              <a:pPr>
                <a:defRPr/>
              </a:pPr>
              <a:t>12/11/2023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577D60-2402-48E8-8236-84C100A2CA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F33AAA-2F72-4546-B0F3-7A508FDFFF01}" type="datetimeFigureOut">
              <a:rPr lang="en-US"/>
              <a:pPr>
                <a:defRPr/>
              </a:pPr>
              <a:t>12/11/2023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BCF31F1-F5F9-4855-8F73-0231482E7D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164F40-3F56-4481-BD79-6FCCD8E30E61}" type="datetimeFigureOut">
              <a:rPr lang="en-US"/>
              <a:pPr>
                <a:defRPr/>
              </a:pPr>
              <a:t>12/11/2023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C04124-6A39-4509-97FE-C8551CA8A1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B4B9D0-BA8C-43E4-B26D-C34D57A88939}" type="datetimeFigureOut">
              <a:rPr lang="en-US"/>
              <a:pPr>
                <a:defRPr/>
              </a:pPr>
              <a:t>12/11/2023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3994A-02FF-47FE-A740-F0915FD8A5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6E204536-C0C9-4E52-B6F7-6C51D17B09C0}" type="datetimeFigureOut">
              <a:rPr lang="en-US"/>
              <a:pPr>
                <a:defRPr/>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D636C920-C9BC-4275-8662-75F7498184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en-US" dirty="0" smtClean="0"/>
              <a:t>ELECTRO CONVULSIVE THERAPY</a:t>
            </a:r>
            <a:endParaRPr lang="en-US" dirty="0"/>
          </a:p>
        </p:txBody>
      </p:sp>
      <p:sp>
        <p:nvSpPr>
          <p:cNvPr id="3" name="Subtitle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rtlCol="0">
            <a:noAutofit/>
          </a:bodyPr>
          <a:lstStyle/>
          <a:p>
            <a:pPr fontAlgn="auto">
              <a:spcAft>
                <a:spcPts val="0"/>
              </a:spcAft>
              <a:buFont typeface="Arial" pitchFamily="34" charset="0"/>
              <a:buNone/>
              <a:defRPr/>
            </a:pPr>
            <a:r>
              <a:rPr lang="en-US" sz="2800" dirty="0" err="1" smtClean="0"/>
              <a:t>Sr</a:t>
            </a:r>
            <a:r>
              <a:rPr lang="en-US" sz="2800" dirty="0" smtClean="0"/>
              <a:t> </a:t>
            </a:r>
            <a:r>
              <a:rPr lang="en-US" sz="2800" dirty="0" err="1" smtClean="0"/>
              <a:t>Priya</a:t>
            </a:r>
            <a:r>
              <a:rPr lang="en-US" sz="2800" dirty="0" smtClean="0"/>
              <a:t> Mathew</a:t>
            </a:r>
          </a:p>
          <a:p>
            <a:pPr fontAlgn="auto">
              <a:spcAft>
                <a:spcPts val="0"/>
              </a:spcAft>
              <a:buFont typeface="Arial" pitchFamily="34" charset="0"/>
              <a:buNone/>
              <a:defRPr/>
            </a:pPr>
            <a:r>
              <a:rPr lang="en-US" sz="2800" dirty="0" smtClean="0"/>
              <a:t>Lecturer, Dept. Psychiatric Nursing</a:t>
            </a:r>
          </a:p>
          <a:p>
            <a:pPr fontAlgn="auto">
              <a:spcAft>
                <a:spcPts val="0"/>
              </a:spcAft>
              <a:buFont typeface="Arial" pitchFamily="34" charset="0"/>
              <a:buNone/>
              <a:defRPr/>
            </a:pPr>
            <a:r>
              <a:rPr lang="en-US" sz="2800" dirty="0" smtClean="0"/>
              <a:t>JMCON</a:t>
            </a:r>
            <a:endParaRPr lang="en-US" sz="2800" dirty="0" smtClean="0"/>
          </a:p>
          <a:p>
            <a:pPr fontAlgn="auto">
              <a:spcAft>
                <a:spcPts val="0"/>
              </a:spcAft>
              <a:buFont typeface="Arial" pitchFamily="34" charset="0"/>
              <a:buNone/>
              <a:defRPr/>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pPr>
              <a:buFont typeface="Wingdings 2" pitchFamily="18" charset="2"/>
              <a:buNone/>
            </a:pPr>
            <a:r>
              <a:rPr lang="en-US" u="sng" smtClean="0"/>
              <a:t>Unilateral</a:t>
            </a:r>
          </a:p>
          <a:p>
            <a:r>
              <a:rPr lang="en-US" smtClean="0"/>
              <a:t>Electrodes are placed on one side of the head</a:t>
            </a:r>
          </a:p>
          <a:p>
            <a:r>
              <a:rPr lang="en-US" smtClean="0"/>
              <a:t>Usually on non dominant side</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12291" name="Text Box 3"/>
          <p:cNvSpPr txBox="1">
            <a:spLocks noChangeArrowheads="1"/>
          </p:cNvSpPr>
          <p:nvPr/>
        </p:nvSpPr>
        <p:spPr bwMode="auto">
          <a:xfrm>
            <a:off x="0" y="533400"/>
            <a:ext cx="9144000" cy="5878513"/>
          </a:xfrm>
          <a:prstGeom prst="rect">
            <a:avLst/>
          </a:prstGeom>
          <a:noFill/>
          <a:ln w="9525">
            <a:noFill/>
            <a:miter lim="800000"/>
            <a:headEnd/>
            <a:tailEnd/>
          </a:ln>
        </p:spPr>
        <p:txBody>
          <a:bodyPr>
            <a:spAutoFit/>
          </a:bodyPr>
          <a:lstStyle/>
          <a:p>
            <a:pPr marL="800100" lvl="1" indent="-342900"/>
            <a:r>
              <a:rPr lang="en-US" sz="4400" b="1"/>
              <a:t>2) </a:t>
            </a:r>
            <a:r>
              <a:rPr lang="en-US" sz="4400" b="1">
                <a:latin typeface="Times New Roman" pitchFamily="18" charset="0"/>
                <a:cs typeface="Times New Roman" pitchFamily="18" charset="0"/>
              </a:rPr>
              <a:t>Unilateral electro convulsive Therapy - </a:t>
            </a:r>
          </a:p>
          <a:p>
            <a:pPr marL="800100" lvl="1" indent="-342900"/>
            <a:r>
              <a:rPr lang="en-US" b="1">
                <a:solidFill>
                  <a:srgbClr val="131313"/>
                </a:solidFill>
                <a:latin typeface="Times New Roman" pitchFamily="18" charset="0"/>
                <a:cs typeface="Times New Roman" pitchFamily="18" charset="0"/>
              </a:rPr>
              <a:t>	      </a:t>
            </a:r>
            <a:endParaRPr lang="en-US">
              <a:solidFill>
                <a:srgbClr val="131313"/>
              </a:solidFill>
              <a:latin typeface="Times New Roman" pitchFamily="18" charset="0"/>
              <a:cs typeface="Times New Roman" pitchFamily="18" charset="0"/>
            </a:endParaRPr>
          </a:p>
          <a:p>
            <a:pPr marL="342900" indent="-342900">
              <a:spcBef>
                <a:spcPct val="50000"/>
              </a:spcBef>
            </a:pPr>
            <a:endParaRPr lang="en-US">
              <a:solidFill>
                <a:srgbClr val="131313"/>
              </a:solidFill>
              <a:latin typeface="Times New Roman" pitchFamily="18" charset="0"/>
              <a:cs typeface="Times New Roman" pitchFamily="18" charset="0"/>
            </a:endParaRPr>
          </a:p>
          <a:p>
            <a:pPr marL="342900" indent="-342900">
              <a:spcBef>
                <a:spcPct val="50000"/>
              </a:spcBef>
            </a:pPr>
            <a:endParaRPr lang="en-US">
              <a:solidFill>
                <a:srgbClr val="131313"/>
              </a:solidFill>
              <a:latin typeface="Times New Roman" pitchFamily="18" charset="0"/>
              <a:cs typeface="Times New Roman" pitchFamily="18" charset="0"/>
            </a:endParaRPr>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pic>
        <p:nvPicPr>
          <p:cNvPr id="18437" name="Picture 5"/>
          <p:cNvPicPr>
            <a:picLocks noChangeAspect="1" noChangeArrowheads="1"/>
          </p:cNvPicPr>
          <p:nvPr/>
        </p:nvPicPr>
        <p:blipFill>
          <a:blip r:embed="rId2"/>
          <a:srcRect/>
          <a:stretch>
            <a:fillRect/>
          </a:stretch>
        </p:blipFill>
        <p:spPr bwMode="auto">
          <a:xfrm>
            <a:off x="2743200" y="2667000"/>
            <a:ext cx="3962400" cy="38862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pic>
        <p:nvPicPr>
          <p:cNvPr id="13315" name="Picture 2" descr="G:\DSCN2263.JPG"/>
          <p:cNvPicPr>
            <a:picLocks noGrp="1" noChangeAspect="1" noChangeArrowheads="1"/>
          </p:cNvPicPr>
          <p:nvPr>
            <p:ph idx="1"/>
          </p:nvPr>
        </p:nvPicPr>
        <p:blipFill>
          <a:blip r:embed="rId2"/>
          <a:srcRect/>
          <a:stretch>
            <a:fillRect/>
          </a:stretch>
        </p:blipFill>
        <p:spPr>
          <a:xfrm>
            <a:off x="80963" y="76200"/>
            <a:ext cx="9063037" cy="67976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pic>
        <p:nvPicPr>
          <p:cNvPr id="14339" name="Picture 2"/>
          <p:cNvPicPr>
            <a:picLocks noGrp="1" noChangeAspect="1" noChangeArrowheads="1"/>
          </p:cNvPicPr>
          <p:nvPr>
            <p:ph idx="1"/>
          </p:nvPr>
        </p:nvPicPr>
        <p:blipFill>
          <a:blip r:embed="rId2"/>
          <a:srcRect/>
          <a:stretch>
            <a:fillRect/>
          </a:stretch>
        </p:blipFill>
        <p:spPr>
          <a:xfrm>
            <a:off x="1266825" y="1676400"/>
            <a:ext cx="6200775" cy="476091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fontScale="90000"/>
          </a:bodyPr>
          <a:lstStyle/>
          <a:p>
            <a:pPr fontAlgn="auto">
              <a:spcAft>
                <a:spcPts val="0"/>
              </a:spcAft>
              <a:defRPr/>
            </a:pPr>
            <a:r>
              <a:rPr lang="en-US" smtClean="0"/>
              <a:t>PROCEDURE</a:t>
            </a:r>
            <a:br>
              <a:rPr lang="en-US" smtClean="0"/>
            </a:br>
            <a:endParaRPr lang="en-US" smtClean="0"/>
          </a:p>
        </p:txBody>
      </p:sp>
      <p:sp>
        <p:nvSpPr>
          <p:cNvPr id="17411"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smtClean="0"/>
              <a:t>The usual dose current for obtaining an adequate response is 90-150volt[average 110volts] is administered for 0.1 to 1 .0 sec[average 0.6sec]</a:t>
            </a:r>
          </a:p>
          <a:p>
            <a:pPr fontAlgn="auto">
              <a:spcAft>
                <a:spcPts val="0"/>
              </a:spcAft>
              <a:buFont typeface="Arial" pitchFamily="34" charset="0"/>
              <a:buChar char="•"/>
              <a:defRPr/>
            </a:pPr>
            <a:r>
              <a:rPr lang="en-US" smtClean="0"/>
              <a:t> The therapeutic adequacy of the treatment is gauzed by generalized tonic –clonic seizures lasting for not&lt; 25 to 30 sec</a:t>
            </a:r>
          </a:p>
          <a:p>
            <a:pPr fontAlgn="auto">
              <a:spcAft>
                <a:spcPts val="0"/>
              </a:spcAft>
              <a:buFont typeface="Arial" pitchFamily="34" charset="0"/>
              <a:buChar char="•"/>
              <a:defRPr/>
            </a:pPr>
            <a:r>
              <a:rPr lang="en-US" smtClean="0"/>
              <a:t>Patients usually require about 6 to 10 ECTs administered twice or thrice in a week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cap="all" dirty="0" smtClean="0"/>
              <a:t>Mechanism of action</a:t>
            </a:r>
            <a:endParaRPr lang="en-US" cap="all" dirty="0"/>
          </a:p>
        </p:txBody>
      </p:sp>
      <p:sp>
        <p:nvSpPr>
          <p:cNvPr id="16387" name="Content Placeholder 2"/>
          <p:cNvSpPr>
            <a:spLocks noGrp="1"/>
          </p:cNvSpPr>
          <p:nvPr>
            <p:ph idx="1"/>
          </p:nvPr>
        </p:nvSpPr>
        <p:spPr/>
        <p:txBody>
          <a:bodyPr/>
          <a:lstStyle/>
          <a:p>
            <a:pPr>
              <a:buFont typeface="Wingdings 2" pitchFamily="18" charset="2"/>
              <a:buNone/>
            </a:pPr>
            <a:r>
              <a:rPr lang="en-US" u="sng" smtClean="0"/>
              <a:t>Neurotransmitter theory</a:t>
            </a:r>
            <a:endParaRPr lang="en-US" smtClean="0"/>
          </a:p>
          <a:p>
            <a:pPr>
              <a:buFont typeface="Wingdings 2" pitchFamily="18" charset="2"/>
              <a:buNone/>
            </a:pPr>
            <a:r>
              <a:rPr lang="en-US" smtClean="0"/>
              <a:t>ECT enhances the deficient neurotransmission in monoaminergic system especially the dopaminergic ,serotonergic and adrenergic neurotransmission </a:t>
            </a:r>
          </a:p>
          <a:p>
            <a:pPr>
              <a:buFont typeface="Wingdings 2" pitchFamily="18" charset="2"/>
              <a:buNone/>
            </a:pPr>
            <a:endParaRPr lang="en-US" u="sng"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fontAlgn="auto">
              <a:spcAft>
                <a:spcPts val="0"/>
              </a:spcAft>
              <a:defRPr/>
            </a:pPr>
            <a:r>
              <a:rPr lang="en-US" dirty="0" smtClean="0"/>
              <a:t>INDICATION</a:t>
            </a:r>
            <a:br>
              <a:rPr lang="en-US" dirty="0" smtClean="0"/>
            </a:br>
            <a:endParaRPr lang="en-US" dirty="0"/>
          </a:p>
        </p:txBody>
      </p:sp>
      <p:sp>
        <p:nvSpPr>
          <p:cNvPr id="3" name="Content Placeholder 2"/>
          <p:cNvSpPr>
            <a:spLocks noGrp="1"/>
          </p:cNvSpPr>
          <p:nvPr>
            <p:ph idx="1"/>
          </p:nvPr>
        </p:nvSpPr>
        <p:spPr>
          <a:xfrm>
            <a:off x="457200" y="914400"/>
            <a:ext cx="8229600" cy="5410200"/>
          </a:xfrm>
        </p:spPr>
        <p:txBody>
          <a:bodyPr rtlCol="0">
            <a:noAutofit/>
          </a:bodyPr>
          <a:lstStyle/>
          <a:p>
            <a:pPr marL="274320" indent="-274320" fontAlgn="auto">
              <a:spcAft>
                <a:spcPts val="0"/>
              </a:spcAft>
              <a:buClr>
                <a:schemeClr val="accent3"/>
              </a:buClr>
              <a:buFont typeface="Wingdings 2"/>
              <a:buChar char=""/>
              <a:defRPr/>
            </a:pPr>
            <a:r>
              <a:rPr lang="en-US" sz="2000" u="sng" dirty="0" smtClean="0"/>
              <a:t>Major depression</a:t>
            </a:r>
          </a:p>
          <a:p>
            <a:pPr marL="274320" indent="-274320" fontAlgn="auto">
              <a:spcAft>
                <a:spcPts val="0"/>
              </a:spcAft>
              <a:buClr>
                <a:schemeClr val="accent3"/>
              </a:buClr>
              <a:buFont typeface="Wingdings 2"/>
              <a:buNone/>
              <a:defRPr/>
            </a:pPr>
            <a:r>
              <a:rPr lang="en-US" sz="2000" dirty="0"/>
              <a:t> </a:t>
            </a:r>
            <a:r>
              <a:rPr lang="en-US" sz="2000" dirty="0" smtClean="0"/>
              <a:t>         most important </a:t>
            </a:r>
          </a:p>
          <a:p>
            <a:pPr marL="274320" indent="-274320" fontAlgn="auto">
              <a:spcAft>
                <a:spcPts val="0"/>
              </a:spcAft>
              <a:buClr>
                <a:schemeClr val="accent3"/>
              </a:buClr>
              <a:buFont typeface="Wingdings 2"/>
              <a:buNone/>
              <a:defRPr/>
            </a:pPr>
            <a:r>
              <a:rPr lang="en-US" sz="2000" dirty="0"/>
              <a:t> </a:t>
            </a:r>
            <a:r>
              <a:rPr lang="en-US" sz="2000" dirty="0" smtClean="0"/>
              <a:t>         suicidal risk patients</a:t>
            </a:r>
          </a:p>
          <a:p>
            <a:pPr marL="274320" indent="-274320" fontAlgn="auto">
              <a:spcAft>
                <a:spcPts val="0"/>
              </a:spcAft>
              <a:buClr>
                <a:schemeClr val="accent3"/>
              </a:buClr>
              <a:buFont typeface="Wingdings 2"/>
              <a:buNone/>
              <a:defRPr/>
            </a:pPr>
            <a:r>
              <a:rPr lang="en-US" sz="2000" dirty="0"/>
              <a:t> </a:t>
            </a:r>
            <a:r>
              <a:rPr lang="en-US" sz="2000" dirty="0" smtClean="0"/>
              <a:t>          poor intake of food and fluid</a:t>
            </a:r>
          </a:p>
          <a:p>
            <a:pPr marL="274320" indent="-274320" fontAlgn="auto">
              <a:spcAft>
                <a:spcPts val="0"/>
              </a:spcAft>
              <a:buClr>
                <a:schemeClr val="accent3"/>
              </a:buClr>
              <a:buFont typeface="Wingdings 2"/>
              <a:buNone/>
              <a:defRPr/>
            </a:pPr>
            <a:r>
              <a:rPr lang="en-US" sz="2000" dirty="0"/>
              <a:t> </a:t>
            </a:r>
            <a:r>
              <a:rPr lang="en-US" sz="2000" dirty="0" smtClean="0"/>
              <a:t>          with psychotic features</a:t>
            </a:r>
          </a:p>
          <a:p>
            <a:pPr marL="274320" indent="-274320" fontAlgn="auto">
              <a:spcAft>
                <a:spcPts val="0"/>
              </a:spcAft>
              <a:buClr>
                <a:schemeClr val="accent3"/>
              </a:buClr>
              <a:buFont typeface="Wingdings 2"/>
              <a:buNone/>
              <a:defRPr/>
            </a:pPr>
            <a:r>
              <a:rPr lang="en-US" sz="2000" dirty="0"/>
              <a:t> </a:t>
            </a:r>
            <a:r>
              <a:rPr lang="en-US" sz="2000" dirty="0" smtClean="0"/>
              <a:t>          unsatisfactory response to drug therapy</a:t>
            </a:r>
          </a:p>
          <a:p>
            <a:pPr marL="274320" indent="-274320" fontAlgn="auto">
              <a:spcAft>
                <a:spcPts val="0"/>
              </a:spcAft>
              <a:buClr>
                <a:schemeClr val="accent3"/>
              </a:buClr>
              <a:buFont typeface="Wingdings 2"/>
              <a:buChar char=""/>
              <a:defRPr/>
            </a:pPr>
            <a:r>
              <a:rPr lang="en-US" sz="2000" u="sng" dirty="0" smtClean="0"/>
              <a:t>Mania</a:t>
            </a:r>
          </a:p>
          <a:p>
            <a:pPr marL="640080" lvl="1" indent="-246888" fontAlgn="auto">
              <a:spcAft>
                <a:spcPts val="0"/>
              </a:spcAft>
              <a:buFont typeface="Wingdings 2"/>
              <a:buNone/>
              <a:defRPr/>
            </a:pPr>
            <a:r>
              <a:rPr lang="en-US" sz="2000" dirty="0"/>
              <a:t> </a:t>
            </a:r>
            <a:r>
              <a:rPr lang="en-US" sz="2000" dirty="0" smtClean="0"/>
              <a:t>       rarely used</a:t>
            </a:r>
          </a:p>
          <a:p>
            <a:pPr marL="640080" lvl="1" indent="-246888" fontAlgn="auto">
              <a:spcAft>
                <a:spcPts val="0"/>
              </a:spcAft>
              <a:buFont typeface="Wingdings 2"/>
              <a:buNone/>
              <a:defRPr/>
            </a:pPr>
            <a:r>
              <a:rPr lang="en-US" sz="2000" dirty="0"/>
              <a:t> </a:t>
            </a:r>
            <a:r>
              <a:rPr lang="en-US" sz="2000" dirty="0" smtClean="0"/>
              <a:t>       effective in the treatment of clients who do not respond to lithium or other drug treatment</a:t>
            </a:r>
          </a:p>
          <a:p>
            <a:pPr marL="274320" indent="-274320" fontAlgn="auto">
              <a:spcAft>
                <a:spcPts val="0"/>
              </a:spcAft>
              <a:buClr>
                <a:schemeClr val="accent3"/>
              </a:buClr>
              <a:buFont typeface="Wingdings 2"/>
              <a:buNone/>
              <a:defRPr/>
            </a:pPr>
            <a:r>
              <a:rPr lang="en-US" sz="2000" dirty="0"/>
              <a:t> </a:t>
            </a:r>
            <a:r>
              <a:rPr lang="en-US" sz="2000" dirty="0" smtClean="0"/>
              <a:t>              when life is threatened by dangerous </a:t>
            </a:r>
            <a:r>
              <a:rPr lang="en-US" sz="2000" dirty="0" err="1" smtClean="0"/>
              <a:t>behaviour</a:t>
            </a:r>
            <a:endParaRPr lang="en-US" sz="2000" dirty="0" smtClean="0"/>
          </a:p>
          <a:p>
            <a:pPr marL="274320" indent="-274320" fontAlgn="auto">
              <a:spcAft>
                <a:spcPts val="0"/>
              </a:spcAft>
              <a:buClr>
                <a:schemeClr val="accent3"/>
              </a:buClr>
              <a:buFont typeface="Wingdings 2"/>
              <a:buNone/>
              <a:defRPr/>
            </a:pPr>
            <a:endParaRPr lang="en-US" sz="2000" dirty="0" smtClean="0"/>
          </a:p>
          <a:p>
            <a:pPr marL="274320" indent="-274320" fontAlgn="auto">
              <a:spcAft>
                <a:spcPts val="0"/>
              </a:spcAft>
              <a:buClr>
                <a:schemeClr val="accent3"/>
              </a:buClr>
              <a:buFont typeface="Wingdings 2"/>
              <a:buChar char=""/>
              <a:defRPr/>
            </a:pPr>
            <a:r>
              <a:rPr lang="en-US" sz="2000" u="sng" dirty="0" smtClean="0"/>
              <a:t>Schizophrenia</a:t>
            </a:r>
          </a:p>
          <a:p>
            <a:pPr marL="274320" indent="-274320" fontAlgn="auto">
              <a:spcAft>
                <a:spcPts val="0"/>
              </a:spcAft>
              <a:buClr>
                <a:schemeClr val="accent3"/>
              </a:buClr>
              <a:buFont typeface="Wingdings 2"/>
              <a:buNone/>
              <a:defRPr/>
            </a:pPr>
            <a:r>
              <a:rPr lang="en-US" sz="2000" dirty="0"/>
              <a:t> </a:t>
            </a:r>
            <a:r>
              <a:rPr lang="en-US" sz="2000" dirty="0" smtClean="0"/>
              <a:t>                 acute </a:t>
            </a:r>
            <a:r>
              <a:rPr lang="en-US" sz="2000" dirty="0" err="1" smtClean="0"/>
              <a:t>scizophrenia</a:t>
            </a:r>
            <a:endParaRPr lang="en-US" sz="2000" dirty="0" smtClean="0"/>
          </a:p>
          <a:p>
            <a:pPr marL="274320" indent="-274320" fontAlgn="auto">
              <a:spcAft>
                <a:spcPts val="0"/>
              </a:spcAft>
              <a:buClr>
                <a:schemeClr val="accent3"/>
              </a:buClr>
              <a:buFont typeface="Wingdings 2"/>
              <a:buNone/>
              <a:defRPr/>
            </a:pPr>
            <a:r>
              <a:rPr lang="en-US" sz="2000" dirty="0"/>
              <a:t> </a:t>
            </a:r>
            <a:r>
              <a:rPr lang="en-US" sz="2000" dirty="0" smtClean="0"/>
              <a:t>                   </a:t>
            </a:r>
            <a:r>
              <a:rPr lang="en-US" sz="2000" dirty="0" err="1" smtClean="0"/>
              <a:t>scizophrenia</a:t>
            </a:r>
            <a:r>
              <a:rPr lang="en-US" sz="2000" dirty="0" smtClean="0"/>
              <a:t> accompanied with catatonic or affective      </a:t>
            </a:r>
            <a:r>
              <a:rPr lang="en-US" sz="2000" dirty="0" err="1" smtClean="0"/>
              <a:t>symptomatology</a:t>
            </a:r>
            <a:endParaRPr lang="en-US" sz="2000" dirty="0" smtClean="0"/>
          </a:p>
          <a:p>
            <a:pPr marL="274320" indent="-274320" fontAlgn="auto">
              <a:spcAft>
                <a:spcPts val="0"/>
              </a:spcAft>
              <a:buClr>
                <a:schemeClr val="accent3"/>
              </a:buClr>
              <a:buFont typeface="Wingdings 2"/>
              <a:buNone/>
              <a:defRPr/>
            </a:pPr>
            <a:r>
              <a:rPr lang="en-US" sz="2000" dirty="0"/>
              <a:t> </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CONTRAINDICATION</a:t>
            </a:r>
            <a:br>
              <a:rPr lang="en-US" dirty="0" smtClean="0"/>
            </a:br>
            <a:endParaRPr lang="en-US" dirty="0"/>
          </a:p>
        </p:txBody>
      </p:sp>
      <p:sp>
        <p:nvSpPr>
          <p:cNvPr id="20483" name="Content Placeholder 2"/>
          <p:cNvSpPr>
            <a:spLocks noGrp="1"/>
          </p:cNvSpPr>
          <p:nvPr>
            <p:ph idx="1"/>
          </p:nvPr>
        </p:nvSpPr>
        <p:spPr/>
        <p:txBody>
          <a:bodyPr rtlCol="0">
            <a:normAutofit fontScale="92500" lnSpcReduction="20000"/>
          </a:bodyPr>
          <a:lstStyle/>
          <a:p>
            <a:pPr fontAlgn="auto">
              <a:spcAft>
                <a:spcPts val="0"/>
              </a:spcAft>
              <a:buFont typeface="Wingdings 2" pitchFamily="18" charset="2"/>
              <a:buNone/>
              <a:defRPr/>
            </a:pPr>
            <a:r>
              <a:rPr lang="en-US" u="sng" smtClean="0"/>
              <a:t>Absolute</a:t>
            </a:r>
          </a:p>
          <a:p>
            <a:pPr fontAlgn="auto">
              <a:spcAft>
                <a:spcPts val="0"/>
              </a:spcAft>
              <a:buFont typeface="Arial" pitchFamily="34" charset="0"/>
              <a:buChar char="•"/>
              <a:defRPr/>
            </a:pPr>
            <a:r>
              <a:rPr lang="en-US" smtClean="0"/>
              <a:t>Presence  of raised ICP</a:t>
            </a:r>
          </a:p>
          <a:p>
            <a:pPr fontAlgn="auto">
              <a:spcAft>
                <a:spcPts val="0"/>
              </a:spcAft>
              <a:buFont typeface="Wingdings 2" pitchFamily="18" charset="2"/>
              <a:buNone/>
              <a:defRPr/>
            </a:pPr>
            <a:r>
              <a:rPr lang="en-US" u="sng" smtClean="0"/>
              <a:t>Relative  (care to be taken)</a:t>
            </a:r>
          </a:p>
          <a:p>
            <a:pPr fontAlgn="auto">
              <a:spcAft>
                <a:spcPts val="0"/>
              </a:spcAft>
              <a:buFont typeface="Arial" pitchFamily="34" charset="0"/>
              <a:buChar char="•"/>
              <a:defRPr/>
            </a:pPr>
            <a:r>
              <a:rPr lang="en-US" smtClean="0"/>
              <a:t>Recent MI</a:t>
            </a:r>
          </a:p>
          <a:p>
            <a:pPr fontAlgn="auto">
              <a:spcAft>
                <a:spcPts val="0"/>
              </a:spcAft>
              <a:buFont typeface="Arial" pitchFamily="34" charset="0"/>
              <a:buChar char="•"/>
              <a:defRPr/>
            </a:pPr>
            <a:r>
              <a:rPr lang="en-US" smtClean="0"/>
              <a:t>Severe HTN</a:t>
            </a:r>
          </a:p>
          <a:p>
            <a:pPr fontAlgn="auto">
              <a:spcAft>
                <a:spcPts val="0"/>
              </a:spcAft>
              <a:buFont typeface="Arial" pitchFamily="34" charset="0"/>
              <a:buChar char="•"/>
              <a:defRPr/>
            </a:pPr>
            <a:r>
              <a:rPr lang="en-US" smtClean="0"/>
              <a:t>CVA</a:t>
            </a:r>
          </a:p>
          <a:p>
            <a:pPr fontAlgn="auto">
              <a:spcAft>
                <a:spcPts val="0"/>
              </a:spcAft>
              <a:buFont typeface="Arial" pitchFamily="34" charset="0"/>
              <a:buChar char="•"/>
              <a:defRPr/>
            </a:pPr>
            <a:r>
              <a:rPr lang="en-US" smtClean="0"/>
              <a:t>Severe pulmonary disease</a:t>
            </a:r>
          </a:p>
          <a:p>
            <a:pPr fontAlgn="auto">
              <a:spcAft>
                <a:spcPts val="0"/>
              </a:spcAft>
              <a:buFont typeface="Arial" pitchFamily="34" charset="0"/>
              <a:buChar char="•"/>
              <a:defRPr/>
            </a:pPr>
            <a:r>
              <a:rPr lang="en-US" smtClean="0"/>
              <a:t>Retinal detachment</a:t>
            </a:r>
          </a:p>
          <a:p>
            <a:pPr fontAlgn="auto">
              <a:spcAft>
                <a:spcPts val="0"/>
              </a:spcAft>
              <a:buFont typeface="Arial" pitchFamily="34" charset="0"/>
              <a:buChar char="•"/>
              <a:defRPr/>
            </a:pPr>
            <a:r>
              <a:rPr lang="en-US" smtClean="0"/>
              <a:t>Pheochromocytoma</a:t>
            </a:r>
          </a:p>
          <a:p>
            <a:pPr fontAlgn="auto">
              <a:spcAft>
                <a:spcPts val="0"/>
              </a:spcAft>
              <a:buFont typeface="Arial" pitchFamily="34" charset="0"/>
              <a:buChar char="•"/>
              <a:defRPr/>
            </a:pPr>
            <a:endParaRPr lang="en-US" smtClean="0"/>
          </a:p>
          <a:p>
            <a:pPr fontAlgn="auto">
              <a:spcAft>
                <a:spcPts val="0"/>
              </a:spcAft>
              <a:buFont typeface="Wingdings 2" pitchFamily="18" charset="2"/>
              <a:buNone/>
              <a:defRPr/>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ADVERSE EFFECTS</a:t>
            </a:r>
            <a:br>
              <a:rPr lang="en-US" dirty="0" smtClean="0"/>
            </a:br>
            <a:endParaRPr lang="en-US" dirty="0"/>
          </a:p>
        </p:txBody>
      </p:sp>
      <p:sp>
        <p:nvSpPr>
          <p:cNvPr id="19459" name="Content Placeholder 2"/>
          <p:cNvSpPr>
            <a:spLocks noGrp="1"/>
          </p:cNvSpPr>
          <p:nvPr>
            <p:ph idx="1"/>
          </p:nvPr>
        </p:nvSpPr>
        <p:spPr/>
        <p:txBody>
          <a:bodyPr/>
          <a:lstStyle/>
          <a:p>
            <a:r>
              <a:rPr lang="en-US" smtClean="0"/>
              <a:t>Cardiovascular</a:t>
            </a:r>
            <a:r>
              <a:rPr lang="en-US" u="sng" smtClean="0"/>
              <a:t> </a:t>
            </a:r>
            <a:r>
              <a:rPr lang="en-US" smtClean="0"/>
              <a:t>changes</a:t>
            </a:r>
          </a:p>
          <a:p>
            <a:r>
              <a:rPr lang="en-US" smtClean="0"/>
              <a:t>Systemic effects such as headache,nausea,muscle soreness and drowsiness </a:t>
            </a:r>
          </a:p>
          <a:p>
            <a:r>
              <a:rPr lang="en-US" smtClean="0"/>
              <a:t>Cognitive effects such as confusion or memory disturbances immediately after ECT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Pretreatment Interventions </a:t>
            </a:r>
            <a:br>
              <a:rPr lang="en-US" dirty="0" smtClean="0"/>
            </a:br>
            <a:endParaRPr lang="en-US" dirty="0"/>
          </a:p>
        </p:txBody>
      </p:sp>
      <p:sp>
        <p:nvSpPr>
          <p:cNvPr id="3" name="Content Placeholder 2"/>
          <p:cNvSpPr>
            <a:spLocks noGrp="1"/>
          </p:cNvSpPr>
          <p:nvPr>
            <p:ph idx="1"/>
          </p:nvPr>
        </p:nvSpPr>
        <p:spPr/>
        <p:txBody>
          <a:bodyPr rtlCol="0">
            <a:normAutofit fontScale="85000" lnSpcReduction="20000"/>
          </a:bodyPr>
          <a:lstStyle/>
          <a:p>
            <a:pPr marL="274320" indent="-274320" fontAlgn="auto">
              <a:spcAft>
                <a:spcPts val="0"/>
              </a:spcAft>
              <a:buClr>
                <a:schemeClr val="accent3"/>
              </a:buClr>
              <a:buFont typeface="Wingdings 2"/>
              <a:buChar char=""/>
              <a:defRPr/>
            </a:pPr>
            <a:r>
              <a:rPr lang="en-US" dirty="0" smtClean="0"/>
              <a:t>Make sure about informed consent</a:t>
            </a:r>
          </a:p>
          <a:p>
            <a:pPr marL="274320" indent="-274320" fontAlgn="auto">
              <a:spcAft>
                <a:spcPts val="0"/>
              </a:spcAft>
              <a:buClr>
                <a:schemeClr val="accent3"/>
              </a:buClr>
              <a:buFont typeface="Wingdings 2"/>
              <a:buChar char=""/>
              <a:defRPr/>
            </a:pPr>
            <a:r>
              <a:rPr lang="en-US" dirty="0" smtClean="0"/>
              <a:t>Assist with complete physical examination</a:t>
            </a:r>
          </a:p>
          <a:p>
            <a:pPr marL="274320" indent="-274320" fontAlgn="auto">
              <a:spcAft>
                <a:spcPts val="0"/>
              </a:spcAft>
              <a:buClr>
                <a:schemeClr val="accent3"/>
              </a:buClr>
              <a:buFont typeface="Wingdings 2"/>
              <a:buChar char=""/>
              <a:defRPr/>
            </a:pPr>
            <a:r>
              <a:rPr lang="en-US" dirty="0" smtClean="0"/>
              <a:t>Evaluate  cardiovascular assessment and pulmonary status </a:t>
            </a:r>
          </a:p>
          <a:p>
            <a:pPr marL="274320" indent="-274320" fontAlgn="auto">
              <a:spcAft>
                <a:spcPts val="0"/>
              </a:spcAft>
              <a:buClr>
                <a:schemeClr val="accent3"/>
              </a:buClr>
              <a:buFont typeface="Wingdings 2"/>
              <a:buChar char=""/>
              <a:defRPr/>
            </a:pPr>
            <a:r>
              <a:rPr lang="en-US" dirty="0" smtClean="0"/>
              <a:t>Blood tests and urine analysis</a:t>
            </a:r>
          </a:p>
          <a:p>
            <a:pPr marL="274320" indent="-274320" fontAlgn="auto">
              <a:spcAft>
                <a:spcPts val="0"/>
              </a:spcAft>
              <a:buClr>
                <a:schemeClr val="accent3"/>
              </a:buClr>
              <a:buFont typeface="Wingdings 2"/>
              <a:buChar char=""/>
              <a:defRPr/>
            </a:pPr>
            <a:r>
              <a:rPr lang="en-US" dirty="0" smtClean="0"/>
              <a:t>Examination of </a:t>
            </a:r>
            <a:r>
              <a:rPr lang="en-US" dirty="0" err="1" smtClean="0"/>
              <a:t>fundus</a:t>
            </a:r>
            <a:r>
              <a:rPr lang="en-US" dirty="0" smtClean="0"/>
              <a:t> to rule out </a:t>
            </a:r>
            <a:r>
              <a:rPr lang="en-US" dirty="0" err="1" smtClean="0"/>
              <a:t>papilledema</a:t>
            </a:r>
            <a:endParaRPr lang="en-US" dirty="0" smtClean="0"/>
          </a:p>
          <a:p>
            <a:pPr marL="274320" indent="-274320" fontAlgn="auto">
              <a:spcAft>
                <a:spcPts val="0"/>
              </a:spcAft>
              <a:buClr>
                <a:schemeClr val="accent3"/>
              </a:buClr>
              <a:buFont typeface="Wingdings 2"/>
              <a:buChar char=""/>
              <a:defRPr/>
            </a:pPr>
            <a:r>
              <a:rPr lang="en-US" dirty="0" smtClean="0"/>
              <a:t>X ray assessment</a:t>
            </a:r>
          </a:p>
          <a:p>
            <a:pPr marL="274320" indent="-274320" fontAlgn="auto">
              <a:spcAft>
                <a:spcPts val="0"/>
              </a:spcAft>
              <a:buClr>
                <a:schemeClr val="accent3"/>
              </a:buClr>
              <a:buFont typeface="Wingdings 2"/>
              <a:buChar char=""/>
              <a:defRPr/>
            </a:pPr>
            <a:r>
              <a:rPr lang="en-US" dirty="0" smtClean="0"/>
              <a:t>Record baseline vital signs</a:t>
            </a:r>
          </a:p>
          <a:p>
            <a:pPr marL="274320" indent="-274320" fontAlgn="auto">
              <a:spcAft>
                <a:spcPts val="0"/>
              </a:spcAft>
              <a:buClr>
                <a:schemeClr val="accent3"/>
              </a:buClr>
              <a:buFont typeface="Wingdings 2"/>
              <a:buChar char=""/>
              <a:defRPr/>
            </a:pPr>
            <a:r>
              <a:rPr lang="en-US" dirty="0" smtClean="0"/>
              <a:t>Remove </a:t>
            </a:r>
            <a:r>
              <a:rPr lang="en-US" dirty="0" err="1" smtClean="0"/>
              <a:t>dentures,eye</a:t>
            </a:r>
            <a:r>
              <a:rPr lang="en-US" dirty="0" smtClean="0"/>
              <a:t> glasses or contact </a:t>
            </a:r>
            <a:r>
              <a:rPr lang="en-US" dirty="0" err="1" smtClean="0"/>
              <a:t>lenses,jewelry,hairpins</a:t>
            </a:r>
            <a:endParaRPr lang="en-US" dirty="0" smtClean="0"/>
          </a:p>
          <a:p>
            <a:pPr marL="274320" indent="-274320" fontAlgn="auto">
              <a:spcAft>
                <a:spcPts val="0"/>
              </a:spcAft>
              <a:buClr>
                <a:schemeClr val="accent3"/>
              </a:buClr>
              <a:buFont typeface="Wingdings 2"/>
              <a:buChar char=""/>
              <a:defRPr/>
            </a:pPr>
            <a:r>
              <a:rPr lang="en-US" dirty="0" err="1" smtClean="0"/>
              <a:t>Npo</a:t>
            </a:r>
            <a:r>
              <a:rPr lang="en-US" dirty="0" smtClean="0"/>
              <a:t> for 6to 8hrs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IN" smtClean="0"/>
          </a:p>
        </p:txBody>
      </p:sp>
      <p:pic>
        <p:nvPicPr>
          <p:cNvPr id="3075" name="Picture 2"/>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smtClean="0"/>
              <a:t>Premedication according to the order</a:t>
            </a:r>
          </a:p>
          <a:p>
            <a:pPr fontAlgn="auto">
              <a:spcAft>
                <a:spcPts val="0"/>
              </a:spcAft>
              <a:buFont typeface="Arial" pitchFamily="34" charset="0"/>
              <a:buChar char="•"/>
              <a:defRPr/>
            </a:pPr>
            <a:r>
              <a:rPr lang="en-US" smtClean="0"/>
              <a:t>Make sure hair is clean and dry to facilitate optimal electrode contact</a:t>
            </a:r>
          </a:p>
          <a:p>
            <a:pPr fontAlgn="auto">
              <a:spcAft>
                <a:spcPts val="0"/>
              </a:spcAft>
              <a:buFont typeface="Arial" pitchFamily="34" charset="0"/>
              <a:buChar char="•"/>
              <a:defRPr/>
            </a:pPr>
            <a:r>
              <a:rPr lang="en-US" smtClean="0"/>
              <a:t>Stay with the client to relieve anxiety</a:t>
            </a:r>
          </a:p>
          <a:p>
            <a:pPr fontAlgn="auto">
              <a:spcAft>
                <a:spcPts val="0"/>
              </a:spcAft>
              <a:buFont typeface="Arial" pitchFamily="34" charset="0"/>
              <a:buChar char="•"/>
              <a:defRPr/>
            </a:pPr>
            <a:r>
              <a:rPr lang="en-US" smtClean="0"/>
              <a:t>Maintain a positive attitude about the procedure</a:t>
            </a:r>
          </a:p>
          <a:p>
            <a:pPr fontAlgn="auto">
              <a:spcAft>
                <a:spcPts val="0"/>
              </a:spcAft>
              <a:buFont typeface="Arial" pitchFamily="34" charset="0"/>
              <a:buChar char="•"/>
              <a:defRPr/>
            </a:pPr>
            <a:r>
              <a:rPr lang="en-US" smtClean="0"/>
              <a:t>Encourage the client to verbalize the feelings</a:t>
            </a:r>
          </a:p>
          <a:p>
            <a:pPr fontAlgn="auto">
              <a:spcAft>
                <a:spcPts val="0"/>
              </a:spcAft>
              <a:buFont typeface="Arial" pitchFamily="34" charset="0"/>
              <a:buChar char="•"/>
              <a:defRPr/>
            </a:pPr>
            <a:r>
              <a:rPr lang="en-US" smtClean="0"/>
              <a:t>Preparation of treatment room</a:t>
            </a:r>
          </a:p>
          <a:p>
            <a:pPr fontAlgn="auto">
              <a:spcAft>
                <a:spcPts val="0"/>
              </a:spcAft>
              <a:buFont typeface="Arial" pitchFamily="34" charset="0"/>
              <a:buChar char="•"/>
              <a:defRPr/>
            </a:pPr>
            <a:r>
              <a:rPr lang="en-US" smtClean="0"/>
              <a:t>A crash cart and defibrillator should be readily available </a:t>
            </a:r>
          </a:p>
          <a:p>
            <a:pPr fontAlgn="auto">
              <a:spcAft>
                <a:spcPts val="0"/>
              </a:spcAft>
              <a:buFont typeface="Arial" pitchFamily="34" charset="0"/>
              <a:buChar char="•"/>
              <a:defRPr/>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Interventions during procedure</a:t>
            </a:r>
            <a:br>
              <a:rPr lang="en-US" dirty="0" smtClean="0"/>
            </a:br>
            <a:r>
              <a:rPr lang="en-US" dirty="0" smtClean="0"/>
              <a:t> </a:t>
            </a:r>
            <a:endParaRPr lang="en-US" dirty="0"/>
          </a:p>
        </p:txBody>
      </p:sp>
      <p:sp>
        <p:nvSpPr>
          <p:cNvPr id="3" name="Content Placeholder 2"/>
          <p:cNvSpPr>
            <a:spLocks noGrp="1"/>
          </p:cNvSpPr>
          <p:nvPr>
            <p:ph idx="1"/>
          </p:nvPr>
        </p:nvSpPr>
        <p:spPr/>
        <p:txBody>
          <a:bodyPr rtlCol="0">
            <a:normAutofit fontScale="92500" lnSpcReduction="20000"/>
          </a:bodyPr>
          <a:lstStyle/>
          <a:p>
            <a:pPr marL="274320" indent="-274320" fontAlgn="auto">
              <a:spcAft>
                <a:spcPts val="0"/>
              </a:spcAft>
              <a:buClr>
                <a:schemeClr val="accent3"/>
              </a:buClr>
              <a:buFont typeface="Wingdings 2"/>
              <a:buChar char=""/>
              <a:defRPr/>
            </a:pPr>
            <a:r>
              <a:rPr lang="en-US" dirty="0" smtClean="0"/>
              <a:t>Be with the client during procedure</a:t>
            </a:r>
          </a:p>
          <a:p>
            <a:pPr marL="274320" indent="-274320" fontAlgn="auto">
              <a:spcAft>
                <a:spcPts val="0"/>
              </a:spcAft>
              <a:buClr>
                <a:schemeClr val="accent3"/>
              </a:buClr>
              <a:buFont typeface="Wingdings 2"/>
              <a:buChar char=""/>
              <a:defRPr/>
            </a:pPr>
            <a:r>
              <a:rPr lang="en-US" dirty="0" smtClean="0"/>
              <a:t>Place the patient on supine position</a:t>
            </a:r>
          </a:p>
          <a:p>
            <a:pPr marL="274320" indent="-274320" fontAlgn="auto">
              <a:spcAft>
                <a:spcPts val="0"/>
              </a:spcAft>
              <a:buClr>
                <a:schemeClr val="accent3"/>
              </a:buClr>
              <a:buFont typeface="Wingdings 2"/>
              <a:buChar char=""/>
              <a:defRPr/>
            </a:pPr>
            <a:r>
              <a:rPr lang="en-US" dirty="0" smtClean="0"/>
              <a:t>Attach the patient to the monitor</a:t>
            </a:r>
          </a:p>
          <a:p>
            <a:pPr marL="274320" indent="-274320" fontAlgn="auto">
              <a:spcAft>
                <a:spcPts val="0"/>
              </a:spcAft>
              <a:buClr>
                <a:schemeClr val="accent3"/>
              </a:buClr>
              <a:buFont typeface="Wingdings 2"/>
              <a:buChar char=""/>
              <a:defRPr/>
            </a:pPr>
            <a:r>
              <a:rPr lang="en-US" dirty="0" smtClean="0"/>
              <a:t>Place an I/V cannula</a:t>
            </a:r>
          </a:p>
          <a:p>
            <a:pPr marL="274320" indent="-274320" fontAlgn="auto">
              <a:spcAft>
                <a:spcPts val="0"/>
              </a:spcAft>
              <a:buClr>
                <a:schemeClr val="accent3"/>
              </a:buClr>
              <a:buFont typeface="Wingdings 2"/>
              <a:buChar char=""/>
              <a:defRPr/>
            </a:pPr>
            <a:r>
              <a:rPr lang="en-US" dirty="0" smtClean="0"/>
              <a:t>Assist the anesthesiologist while administering the medication</a:t>
            </a:r>
          </a:p>
          <a:p>
            <a:pPr marL="274320" indent="-274320" fontAlgn="auto">
              <a:spcAft>
                <a:spcPts val="0"/>
              </a:spcAft>
              <a:buClr>
                <a:schemeClr val="accent3"/>
              </a:buClr>
              <a:buFont typeface="Wingdings 2"/>
              <a:buChar char=""/>
              <a:defRPr/>
            </a:pPr>
            <a:r>
              <a:rPr lang="en-US" dirty="0" smtClean="0"/>
              <a:t>Administer oxygen</a:t>
            </a:r>
          </a:p>
          <a:p>
            <a:pPr marL="274320" indent="-274320" fontAlgn="auto">
              <a:spcAft>
                <a:spcPts val="0"/>
              </a:spcAft>
              <a:buClr>
                <a:schemeClr val="accent3"/>
              </a:buClr>
              <a:buFont typeface="Wingdings 2"/>
              <a:buChar char=""/>
              <a:defRPr/>
            </a:pPr>
            <a:r>
              <a:rPr lang="en-US" dirty="0" smtClean="0"/>
              <a:t>A blood pressure  cuff should be placed on the lower leg and inflated above systolic pressure prior to the injection of succynyl scoline</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85000" lnSpcReduction="10000"/>
          </a:bodyPr>
          <a:lstStyle/>
          <a:p>
            <a:pPr marL="274320" indent="-274320" fontAlgn="auto">
              <a:spcAft>
                <a:spcPts val="0"/>
              </a:spcAft>
              <a:buClr>
                <a:schemeClr val="accent3"/>
              </a:buClr>
              <a:buFont typeface="Wingdings 2"/>
              <a:buChar char=""/>
              <a:defRPr/>
            </a:pPr>
            <a:r>
              <a:rPr lang="en-US" dirty="0" smtClean="0"/>
              <a:t>An airway or bite block is placed in the client's mouth</a:t>
            </a:r>
          </a:p>
          <a:p>
            <a:pPr marL="274320" indent="-274320" fontAlgn="auto">
              <a:spcAft>
                <a:spcPts val="0"/>
              </a:spcAft>
              <a:buClr>
                <a:schemeClr val="accent3"/>
              </a:buClr>
              <a:buFont typeface="Wingdings 2"/>
              <a:buChar char=""/>
              <a:defRPr/>
            </a:pPr>
            <a:r>
              <a:rPr lang="en-US" dirty="0" smtClean="0"/>
              <a:t>Electrodes are placed bilaterally to deliver electric stimulation</a:t>
            </a:r>
          </a:p>
          <a:p>
            <a:pPr marL="274320" indent="-274320" fontAlgn="auto">
              <a:spcAft>
                <a:spcPts val="0"/>
              </a:spcAft>
              <a:buClr>
                <a:schemeClr val="accent3"/>
              </a:buClr>
              <a:buFont typeface="Wingdings 2"/>
              <a:buChar char=""/>
              <a:defRPr/>
            </a:pPr>
            <a:r>
              <a:rPr lang="en-US" dirty="0" smtClean="0"/>
              <a:t>Ensure the patency of airway. provide suctioning if needed</a:t>
            </a:r>
          </a:p>
          <a:p>
            <a:pPr marL="274320" indent="-274320" fontAlgn="auto">
              <a:spcAft>
                <a:spcPts val="0"/>
              </a:spcAft>
              <a:buClr>
                <a:schemeClr val="accent3"/>
              </a:buClr>
              <a:buFont typeface="Wingdings 2"/>
              <a:buChar char=""/>
              <a:defRPr/>
            </a:pPr>
            <a:r>
              <a:rPr lang="en-US" dirty="0" smtClean="0"/>
              <a:t>Observe  the vital signs and cardiac functioning</a:t>
            </a:r>
          </a:p>
          <a:p>
            <a:pPr marL="274320" indent="-274320" fontAlgn="auto">
              <a:spcAft>
                <a:spcPts val="0"/>
              </a:spcAft>
              <a:buClr>
                <a:schemeClr val="accent3"/>
              </a:buClr>
              <a:buFont typeface="Wingdings 2"/>
              <a:buChar char=""/>
              <a:defRPr/>
            </a:pPr>
            <a:r>
              <a:rPr lang="en-US" dirty="0" smtClean="0"/>
              <a:t>Provide support to the client’s arms and legs during seizure</a:t>
            </a:r>
          </a:p>
          <a:p>
            <a:pPr marL="274320" indent="-274320" fontAlgn="auto">
              <a:spcAft>
                <a:spcPts val="0"/>
              </a:spcAft>
              <a:buClr>
                <a:schemeClr val="accent3"/>
              </a:buClr>
              <a:buFont typeface="Wingdings 2"/>
              <a:buChar char=""/>
              <a:defRPr/>
            </a:pPr>
            <a:r>
              <a:rPr lang="en-US" dirty="0" smtClean="0"/>
              <a:t>Observe and record the type and amount of movement induced by the seizure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Post treatment Interventions </a:t>
            </a:r>
          </a:p>
        </p:txBody>
      </p:sp>
      <p:sp>
        <p:nvSpPr>
          <p:cNvPr id="26627"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smtClean="0"/>
              <a:t>Continue to oxygenate the client until spontaneous respiration returns</a:t>
            </a:r>
          </a:p>
          <a:p>
            <a:pPr fontAlgn="auto">
              <a:spcAft>
                <a:spcPts val="0"/>
              </a:spcAft>
              <a:buFont typeface="Arial" pitchFamily="34" charset="0"/>
              <a:buChar char="•"/>
              <a:defRPr/>
            </a:pPr>
            <a:r>
              <a:rPr lang="en-US" smtClean="0"/>
              <a:t>Monitor pulse ,respirations and blood pressure every 15minutes for the first hour</a:t>
            </a:r>
          </a:p>
          <a:p>
            <a:pPr fontAlgn="auto">
              <a:spcAft>
                <a:spcPts val="0"/>
              </a:spcAft>
              <a:buFont typeface="Arial" pitchFamily="34" charset="0"/>
              <a:buChar char="•"/>
              <a:defRPr/>
            </a:pPr>
            <a:r>
              <a:rPr lang="en-US" smtClean="0"/>
              <a:t>Position the client on side to prevent aspiration</a:t>
            </a:r>
          </a:p>
          <a:p>
            <a:pPr fontAlgn="auto">
              <a:spcAft>
                <a:spcPts val="0"/>
              </a:spcAft>
              <a:buFont typeface="Arial" pitchFamily="34" charset="0"/>
              <a:buChar char="•"/>
              <a:defRPr/>
            </a:pPr>
            <a:r>
              <a:rPr lang="en-US" u="sng" smtClean="0"/>
              <a:t>Orient the client to time and place</a:t>
            </a:r>
          </a:p>
          <a:p>
            <a:pPr fontAlgn="auto">
              <a:spcAft>
                <a:spcPts val="0"/>
              </a:spcAft>
              <a:buFont typeface="Arial" pitchFamily="34" charset="0"/>
              <a:buChar char="•"/>
              <a:defRPr/>
            </a:pPr>
            <a:r>
              <a:rPr lang="en-US" u="sng" smtClean="0"/>
              <a:t>Check for gag reflex</a:t>
            </a:r>
          </a:p>
          <a:p>
            <a:pPr fontAlgn="auto">
              <a:spcAft>
                <a:spcPts val="0"/>
              </a:spcAft>
              <a:buFont typeface="Arial" pitchFamily="34" charset="0"/>
              <a:buChar char="•"/>
              <a:defRPr/>
            </a:pPr>
            <a:r>
              <a:rPr lang="en-US" smtClean="0"/>
              <a:t>Describe what has occurred</a:t>
            </a:r>
          </a:p>
          <a:p>
            <a:pPr fontAlgn="auto">
              <a:spcAft>
                <a:spcPts val="0"/>
              </a:spcAft>
              <a:buFont typeface="Arial" pitchFamily="34" charset="0"/>
              <a:buChar char="•"/>
              <a:defRPr/>
            </a:pPr>
            <a:r>
              <a:rPr lang="en-US" smtClean="0"/>
              <a:t>Provide  reassurance that any memory loss the client may be experiencing is only temporary</a:t>
            </a:r>
          </a:p>
          <a:p>
            <a:pPr fontAlgn="auto">
              <a:spcAft>
                <a:spcPts val="0"/>
              </a:spcAft>
              <a:buFont typeface="Arial" pitchFamily="34" charset="0"/>
              <a:buChar char="•"/>
              <a:defRPr/>
            </a:pPr>
            <a:endParaRPr lang="en-US" smtClean="0"/>
          </a:p>
          <a:p>
            <a:pPr fontAlgn="auto">
              <a:spcAft>
                <a:spcPts val="0"/>
              </a:spcAft>
              <a:buFont typeface="Arial" pitchFamily="34" charset="0"/>
              <a:buChar char="•"/>
              <a:defRPr/>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r>
              <a:rPr lang="en-US" smtClean="0"/>
              <a:t>Stay with the client until he or she is fully awake, oriented and able to perform self-care activities without assistance</a:t>
            </a:r>
          </a:p>
          <a:p>
            <a:r>
              <a:rPr lang="en-US" smtClean="0"/>
              <a:t>Provide the client with a highly structured schedule of routine activities to minimize confusion</a:t>
            </a:r>
          </a:p>
          <a:p>
            <a:r>
              <a:rPr lang="en-US" smtClean="0"/>
              <a:t>Allow the client to verbalize anxieties and fears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26627"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19569" name="Group 113"/>
          <p:cNvGraphicFramePr>
            <a:graphicFrameLocks noGrp="1"/>
          </p:cNvGraphicFramePr>
          <p:nvPr/>
        </p:nvGraphicFramePr>
        <p:xfrm>
          <a:off x="211138" y="152400"/>
          <a:ext cx="8932862" cy="7312025"/>
        </p:xfrm>
        <a:graphic>
          <a:graphicData uri="http://schemas.openxmlformats.org/drawingml/2006/table">
            <a:tbl>
              <a:tblPr/>
              <a:tblGrid>
                <a:gridCol w="4466492"/>
                <a:gridCol w="4466492"/>
              </a:tblGrid>
              <a:tr h="4596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Bookman Old Style" pitchFamily="18" charset="0"/>
                        </a:rPr>
                        <a:t>ARTICLES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Bookman Old Style" pitchFamily="18" charset="0"/>
                        </a:rPr>
                        <a:t>PURPOSE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2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1) Electrode paste and gel alcohol, preps, saline.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1) Concentrated saline is a good conductor of electricity, there by it facilitates in producing convulsion.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141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2) Electroencephalogram.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2) Recording of electrical activity of brain through surface electrodes.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37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3) Blood pressure cuff (two) peripheral nerve stimulator and pulse oxymeter.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3) To monitor vital parameter.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5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4) Stethoscope.</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4) To check the heart beats.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5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5) Reflex hammer.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5) To check the muscle tone.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141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6) Intravenous and venipuncture supplies.</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6) To introduce the anesthetic drug and Intravenous fluid.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27651"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23635" name="Group 83"/>
          <p:cNvGraphicFramePr>
            <a:graphicFrameLocks noGrp="1"/>
          </p:cNvGraphicFramePr>
          <p:nvPr/>
        </p:nvGraphicFramePr>
        <p:xfrm>
          <a:off x="211138" y="152400"/>
          <a:ext cx="8791575" cy="7208838"/>
        </p:xfrm>
        <a:graphic>
          <a:graphicData uri="http://schemas.openxmlformats.org/drawingml/2006/table">
            <a:tbl>
              <a:tblPr/>
              <a:tblGrid>
                <a:gridCol w="4396154"/>
                <a:gridCol w="4396154"/>
              </a:tblGrid>
              <a:tr h="55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Bookman Old Style" pitchFamily="18" charset="0"/>
                        </a:rPr>
                        <a:t>ARTICLES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smtClean="0">
                          <a:ln>
                            <a:noFill/>
                          </a:ln>
                          <a:solidFill>
                            <a:schemeClr val="tx1"/>
                          </a:solidFill>
                          <a:effectLst/>
                          <a:latin typeface="Bookman Old Style" pitchFamily="18" charset="0"/>
                        </a:rPr>
                        <a:t>PURPOSE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02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7) Mouth gag or tongue depressor.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7) To prevent biting of tongue or injury to lips.</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02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8) Stretcher with firm matters and side rails.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8) To prevent injury.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02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9) Suction device.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9) To prevent the patient from aspiration pneumonia.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13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10) Ventilation equipments including tubing, masks, ambu bag, oral airways, and intubations equipment with an oxygen delivery system capable of providing positive pressure oxygen.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10) To prevent the patient from respiratory and cardiac complication.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02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11) Emergency and other medications as recommended as recommended by anesthesia staff.</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11) To handle the emergency situation during electro convulsive therapy.</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11138" y="76200"/>
            <a:ext cx="8721725" cy="6924675"/>
          </a:xfrm>
          <a:prstGeom prst="rect">
            <a:avLst/>
          </a:prstGeom>
          <a:noFill/>
          <a:ln w="9525">
            <a:noFill/>
            <a:miter lim="800000"/>
            <a:headEnd/>
            <a:tailEnd/>
          </a:ln>
        </p:spPr>
        <p:txBody>
          <a:bodyPr>
            <a:spAutoFit/>
          </a:bodyPr>
          <a:lstStyle/>
          <a:p>
            <a:pPr marL="800100" lvl="1" indent="-342900"/>
            <a:r>
              <a:rPr lang="en-US" sz="1500" b="1" u="sng"/>
              <a:t>OBSERVATION –</a:t>
            </a:r>
          </a:p>
          <a:p>
            <a:pPr marL="800100" lvl="1" indent="-342900"/>
            <a:endParaRPr lang="en-US" sz="1500" b="1" u="sng"/>
          </a:p>
          <a:p>
            <a:pPr marL="800100" lvl="1" indent="-342900"/>
            <a:r>
              <a:rPr lang="en-US">
                <a:solidFill>
                  <a:srgbClr val="131313"/>
                </a:solidFill>
                <a:latin typeface="Bookman Old Style" pitchFamily="18" charset="0"/>
              </a:rPr>
              <a:t>The production of grand mal seizure is necessary for direct and modified electro convulsive therapy. </a:t>
            </a:r>
          </a:p>
          <a:p>
            <a:pPr marL="800100" lvl="1" indent="-342900"/>
            <a:r>
              <a:rPr lang="en-US">
                <a:solidFill>
                  <a:srgbClr val="131313"/>
                </a:solidFill>
                <a:latin typeface="Bookman Old Style" pitchFamily="18" charset="0"/>
              </a:rPr>
              <a:t>The Tonic phase – It is muscle contractions last for 10 seconds approximately. </a:t>
            </a:r>
          </a:p>
          <a:p>
            <a:pPr marL="800100" lvl="1" indent="-342900"/>
            <a:r>
              <a:rPr lang="en-US">
                <a:solidFill>
                  <a:srgbClr val="131313"/>
                </a:solidFill>
                <a:latin typeface="Bookman Old Style" pitchFamily="18" charset="0"/>
              </a:rPr>
              <a:t>The clonic phase – It is movement for convulsion lasts for 25 to 30 seconds </a:t>
            </a:r>
          </a:p>
          <a:p>
            <a:pPr marL="800100" lvl="1" indent="-342900"/>
            <a:r>
              <a:rPr lang="en-US">
                <a:solidFill>
                  <a:srgbClr val="131313"/>
                </a:solidFill>
                <a:latin typeface="Bookman Old Style" pitchFamily="18" charset="0"/>
              </a:rPr>
              <a:t>approximately. Then the patient goes in to the relaxation phase. </a:t>
            </a:r>
          </a:p>
          <a:p>
            <a:pPr marL="800100" lvl="1" indent="-342900"/>
            <a:r>
              <a:rPr lang="en-US">
                <a:solidFill>
                  <a:srgbClr val="131313"/>
                </a:solidFill>
                <a:latin typeface="Bookman Old Style" pitchFamily="18" charset="0"/>
              </a:rPr>
              <a:t>The physician can see changes in Electroencephalograph also.</a:t>
            </a:r>
          </a:p>
          <a:p>
            <a:pPr marL="800100" lvl="1" indent="-342900"/>
            <a:r>
              <a:rPr lang="en-US">
                <a:solidFill>
                  <a:srgbClr val="131313"/>
                </a:solidFill>
                <a:latin typeface="Bookman Old Style" pitchFamily="18" charset="0"/>
              </a:rPr>
              <a:t>With the use of anesthesia in modified electro convulsive therapy, mild grimace or blepharo spasm (A tonic spasm of the eyelid muscles) is observed when the current is applied. There is a slow planter flexion (reverse babinski) during the tonic phase and there are fine movements of the toes during the clonic phase. </a:t>
            </a:r>
          </a:p>
          <a:p>
            <a:pPr marL="800100" lvl="1" indent="-342900"/>
            <a:r>
              <a:rPr lang="en-US">
                <a:solidFill>
                  <a:srgbClr val="131313"/>
                </a:solidFill>
                <a:latin typeface="Bookman Old Style" pitchFamily="18" charset="0"/>
              </a:rPr>
              <a:t>Number and frequency of ECT treatment – </a:t>
            </a:r>
          </a:p>
          <a:p>
            <a:pPr marL="800100" lvl="1" indent="-342900"/>
            <a:r>
              <a:rPr lang="en-US">
                <a:solidFill>
                  <a:srgbClr val="131313"/>
                </a:solidFill>
                <a:latin typeface="Bookman Old Style" pitchFamily="18" charset="0"/>
              </a:rPr>
              <a:t>Amount – </a:t>
            </a:r>
          </a:p>
          <a:p>
            <a:pPr marL="800100" lvl="1" indent="-342900"/>
            <a:r>
              <a:rPr lang="en-US">
                <a:solidFill>
                  <a:srgbClr val="131313"/>
                </a:solidFill>
                <a:latin typeface="Bookman Old Style" pitchFamily="18" charset="0"/>
              </a:rPr>
              <a:t>70 to 130 volts for 1 to 1 second. </a:t>
            </a:r>
          </a:p>
          <a:p>
            <a:pPr marL="800100" lvl="1" indent="-342900"/>
            <a:r>
              <a:rPr lang="en-US">
                <a:solidFill>
                  <a:srgbClr val="131313"/>
                </a:solidFill>
                <a:latin typeface="Bookman Old Style" pitchFamily="18" charset="0"/>
              </a:rPr>
              <a:t>200 to 1600 milliamp here </a:t>
            </a:r>
          </a:p>
          <a:p>
            <a:pPr marL="800100" lvl="1" indent="-342900"/>
            <a:r>
              <a:rPr lang="en-US">
                <a:solidFill>
                  <a:srgbClr val="131313"/>
                </a:solidFill>
                <a:latin typeface="Bookman Old Style" pitchFamily="18" charset="0"/>
              </a:rPr>
              <a:t>Number and frequency –</a:t>
            </a:r>
          </a:p>
          <a:p>
            <a:pPr marL="800100" lvl="1" indent="-342900"/>
            <a:r>
              <a:rPr lang="en-US">
                <a:solidFill>
                  <a:srgbClr val="131313"/>
                </a:solidFill>
                <a:latin typeface="Bookman Old Style" pitchFamily="18" charset="0"/>
              </a:rPr>
              <a:t>There is no clinical justification for fixed number of treatments.</a:t>
            </a:r>
          </a:p>
          <a:p>
            <a:pPr marL="800100" lvl="1" indent="-342900"/>
            <a:r>
              <a:rPr lang="en-US">
                <a:solidFill>
                  <a:srgbClr val="131313"/>
                </a:solidFill>
                <a:latin typeface="Bookman Old Style" pitchFamily="18" charset="0"/>
              </a:rPr>
              <a:t>Depression – 5 – 10 treatments for bipolar disorder, manic type, schizoaffective </a:t>
            </a:r>
          </a:p>
          <a:p>
            <a:pPr marL="800100" lvl="1" indent="-342900"/>
            <a:r>
              <a:rPr lang="en-US">
                <a:solidFill>
                  <a:srgbClr val="131313"/>
                </a:solidFill>
                <a:latin typeface="Bookman Old Style" pitchFamily="18" charset="0"/>
              </a:rPr>
              <a:t>disorder. </a:t>
            </a:r>
          </a:p>
          <a:p>
            <a:pPr marL="800100" lvl="1" indent="-342900"/>
            <a:r>
              <a:rPr lang="en-US">
                <a:solidFill>
                  <a:srgbClr val="131313"/>
                </a:solidFill>
                <a:latin typeface="Bookman Old Style" pitchFamily="18" charset="0"/>
              </a:rPr>
              <a:t>Catatonic schizophrenia given three times a week.   </a:t>
            </a: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29699"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27730" name="Group 82"/>
          <p:cNvGraphicFramePr>
            <a:graphicFrameLocks noGrp="1"/>
          </p:cNvGraphicFramePr>
          <p:nvPr/>
        </p:nvGraphicFramePr>
        <p:xfrm>
          <a:off x="141288" y="0"/>
          <a:ext cx="9002712" cy="6858000"/>
        </p:xfrm>
        <a:graphic>
          <a:graphicData uri="http://schemas.openxmlformats.org/drawingml/2006/table">
            <a:tbl>
              <a:tblPr/>
              <a:tblGrid>
                <a:gridCol w="5927188"/>
                <a:gridCol w="3076135"/>
              </a:tblGrid>
              <a:tr h="46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Bookman Old Style" pitchFamily="18" charset="0"/>
                        </a:rPr>
                        <a:t>NURSING INTERVENTION BEFORE GIVING ECT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1) Check that a through physical examination chart including ECG, lung, bone, blood for Hemoglobin, Urine for sugar and other tests and albumin and x-rays is completed.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1) To select the patient for ECT therapy.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41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2) Written consent or declaration for the treatment from the nearest relative after explaining the method of treatment and risks. Do not tell the patient that ECT will be given. The word current may cause fear in the patient. He may be told that “injection” will be given unless he is aware of the treatment relatives should be explained in detail.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2) For legal protection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Explanation to the relatives will avoid them from shock and fear of therapy.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5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3) The patient should be given nothing orally before treatment. If he is to be treated in an emergency it should be Nursing intervention before giving ECT.</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3) To prevent vomiting and aspiration after the treatment rational.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99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Two to Three hours after breakfast or meals.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rgbClr val="131313"/>
                        </a:solidFill>
                        <a:effectLst/>
                        <a:latin typeface="Bookman Old Style" pitchFamily="18"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30723"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28733" name="Group 61"/>
          <p:cNvGraphicFramePr>
            <a:graphicFrameLocks noGrp="1"/>
          </p:cNvGraphicFramePr>
          <p:nvPr/>
        </p:nvGraphicFramePr>
        <p:xfrm>
          <a:off x="422275" y="0"/>
          <a:ext cx="8440738" cy="6667500"/>
        </p:xfrm>
        <a:graphic>
          <a:graphicData uri="http://schemas.openxmlformats.org/drawingml/2006/table">
            <a:tbl>
              <a:tblPr/>
              <a:tblGrid>
                <a:gridCol w="4923692"/>
                <a:gridCol w="3516923"/>
              </a:tblGrid>
              <a:tr h="7553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Bookman Old Style" pitchFamily="18" charset="0"/>
                        </a:rPr>
                        <a:t>NURSING INTERVENTION BEFORE GIVING ECT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0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Remove metallic articles from his or her body for example watch bangles ring.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prevent the electrical current passing on unwanted areas. Metal is a good conduct of electricity.</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1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Remove artificial dentures.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prevent if from dislodging and blocking the respiratory passage.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87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Remove lipstick, nail polish or any other make up.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check for cyanosis. These colors will mask the change in the patient.</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51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Loosen the tight clothes like necktie in men and blouse or other tight garments in women, preferably give hospital clothes.</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help in facilitating respiration and meet any emergency.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8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Replace the long acting sedative with hypnotics.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enhance the effectiveness of ECT.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2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Encourage the patient to empty his bladder &amp; bowels. He/she should void immediately before the treatment.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To reduce his/her embarrassment after the treatment. If the bladder is full he may spoil the bed due to a </a:t>
                      </a:r>
                      <a:r>
                        <a:rPr kumimoji="0" lang="en-US" sz="1600" b="0" i="0" u="none" strike="noStrike" cap="none" normalizeH="0" baseline="0" dirty="0" err="1" smtClean="0">
                          <a:ln>
                            <a:noFill/>
                          </a:ln>
                          <a:solidFill>
                            <a:srgbClr val="131313"/>
                          </a:solidFill>
                          <a:effectLst/>
                          <a:latin typeface="Bookman Old Style" pitchFamily="18" charset="0"/>
                        </a:rPr>
                        <a:t>relaant</a:t>
                      </a:r>
                      <a:r>
                        <a:rPr kumimoji="0" lang="en-US" sz="1600" b="0" i="0" u="none" strike="noStrike" cap="none" normalizeH="0" baseline="0" dirty="0" smtClean="0">
                          <a:ln>
                            <a:noFill/>
                          </a:ln>
                          <a:solidFill>
                            <a:srgbClr val="131313"/>
                          </a:solidFill>
                          <a:effectLst/>
                          <a:latin typeface="Bookman Old Style" pitchFamily="18" charset="0"/>
                        </a:rPr>
                        <a:t> effect of the drug.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IN" smtClean="0"/>
              <a:t>Introduction</a:t>
            </a:r>
          </a:p>
        </p:txBody>
      </p:sp>
      <p:sp>
        <p:nvSpPr>
          <p:cNvPr id="3" name="Content Placeholder 2"/>
          <p:cNvSpPr>
            <a:spLocks noGrp="1"/>
          </p:cNvSpPr>
          <p:nvPr>
            <p:ph idx="1"/>
          </p:nvPr>
        </p:nvSpPr>
        <p:spPr/>
        <p:txBody>
          <a:bodyPr rtlCol="0">
            <a:normAutofit lnSpcReduction="10000"/>
          </a:bodyPr>
          <a:lstStyle/>
          <a:p>
            <a:pPr marL="800100" lvl="1" indent="-342900" fontAlgn="auto">
              <a:spcBef>
                <a:spcPct val="50000"/>
              </a:spcBef>
              <a:spcAft>
                <a:spcPts val="0"/>
              </a:spcAft>
              <a:buFont typeface="Arial" pitchFamily="34" charset="0"/>
              <a:buChar char="–"/>
              <a:defRPr/>
            </a:pPr>
            <a:r>
              <a:rPr lang="en-US" dirty="0" smtClean="0">
                <a:solidFill>
                  <a:srgbClr val="000000"/>
                </a:solidFill>
                <a:latin typeface="Bookman Old Style" pitchFamily="18" charset="0"/>
              </a:rPr>
              <a:t>1) It is painless form of electric therapy.</a:t>
            </a:r>
          </a:p>
          <a:p>
            <a:pPr marL="800100" lvl="1" indent="-342900" fontAlgn="auto">
              <a:spcBef>
                <a:spcPct val="50000"/>
              </a:spcBef>
              <a:spcAft>
                <a:spcPts val="0"/>
              </a:spcAft>
              <a:buFont typeface="Arial" pitchFamily="34" charset="0"/>
              <a:buChar char="–"/>
              <a:defRPr/>
            </a:pPr>
            <a:r>
              <a:rPr lang="en-US" dirty="0" smtClean="0">
                <a:solidFill>
                  <a:srgbClr val="000000"/>
                </a:solidFill>
                <a:latin typeface="Bookman Old Style" pitchFamily="18" charset="0"/>
              </a:rPr>
              <a:t>	2) It is used for patient with depression &amp; schizophrenic disorder. </a:t>
            </a:r>
          </a:p>
          <a:p>
            <a:pPr marL="800100" lvl="1" indent="-342900" fontAlgn="auto">
              <a:spcBef>
                <a:spcPct val="50000"/>
              </a:spcBef>
              <a:spcAft>
                <a:spcPts val="0"/>
              </a:spcAft>
              <a:buFont typeface="Arial" pitchFamily="34" charset="0"/>
              <a:buChar char="–"/>
              <a:defRPr/>
            </a:pPr>
            <a:r>
              <a:rPr lang="en-US" dirty="0" smtClean="0">
                <a:solidFill>
                  <a:srgbClr val="000000"/>
                </a:solidFill>
                <a:latin typeface="Bookman Old Style" pitchFamily="18" charset="0"/>
              </a:rPr>
              <a:t>	3) It is prepared by barbiturate anesthesia and an injection of chemical relaxant. </a:t>
            </a:r>
          </a:p>
          <a:p>
            <a:pPr marL="800100" lvl="1" indent="-342900" fontAlgn="auto">
              <a:spcBef>
                <a:spcPct val="50000"/>
              </a:spcBef>
              <a:spcAft>
                <a:spcPts val="0"/>
              </a:spcAft>
              <a:buFont typeface="Arial" pitchFamily="34" charset="0"/>
              <a:buChar char="–"/>
              <a:defRPr/>
            </a:pPr>
            <a:r>
              <a:rPr lang="en-US" dirty="0" smtClean="0">
                <a:solidFill>
                  <a:srgbClr val="000000"/>
                </a:solidFill>
                <a:latin typeface="Bookman Old Style" pitchFamily="18" charset="0"/>
              </a:rPr>
              <a:t>	4) An electric shock applied for a fraction of a second through electrodes placed on the temporal region</a:t>
            </a:r>
            <a:r>
              <a:rPr lang="en-US" sz="1600" b="1" dirty="0" smtClean="0">
                <a:solidFill>
                  <a:srgbClr val="000000"/>
                </a:solidFill>
                <a:latin typeface="Bookman Old Style" pitchFamily="18" charset="0"/>
              </a:rPr>
              <a:t>. </a:t>
            </a:r>
            <a:r>
              <a:rPr lang="en-US" sz="1400" b="1" dirty="0" smtClean="0">
                <a:latin typeface="Bookman Old Style" pitchFamily="18" charset="0"/>
              </a:rPr>
              <a:t>	</a:t>
            </a:r>
            <a:endParaRPr lang="en-IN"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31747"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29739" name="Group 43"/>
          <p:cNvGraphicFramePr>
            <a:graphicFrameLocks noGrp="1"/>
          </p:cNvGraphicFramePr>
          <p:nvPr/>
        </p:nvGraphicFramePr>
        <p:xfrm>
          <a:off x="141288" y="0"/>
          <a:ext cx="9002712" cy="6935788"/>
        </p:xfrm>
        <a:graphic>
          <a:graphicData uri="http://schemas.openxmlformats.org/drawingml/2006/table">
            <a:tbl>
              <a:tblPr/>
              <a:tblGrid>
                <a:gridCol w="5927188"/>
                <a:gridCol w="3076135"/>
              </a:tblGrid>
              <a:tr h="4438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Bookman Old Style" pitchFamily="18" charset="0"/>
                        </a:rPr>
                        <a:t>NURSING INTERVENTION BEFORE GIVING ECT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4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Encourage the patient to maintain his personal hygiene. Remove oil from hair.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help patient to develop a feeling that he is going for treatment oil is a bad conductor of electricity.</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Give pre-medication to the patient Injection Atropine and </a:t>
                      </a:r>
                      <a:r>
                        <a:rPr kumimoji="0" lang="en-US" sz="1800" b="0" i="0" u="none" strike="noStrike" cap="none" normalizeH="0" baseline="0" dirty="0" err="1" smtClean="0">
                          <a:ln>
                            <a:noFill/>
                          </a:ln>
                          <a:solidFill>
                            <a:srgbClr val="131313"/>
                          </a:solidFill>
                          <a:effectLst/>
                          <a:latin typeface="Bookman Old Style" pitchFamily="18" charset="0"/>
                        </a:rPr>
                        <a:t>calmpose</a:t>
                      </a:r>
                      <a:r>
                        <a:rPr kumimoji="0" lang="en-US" sz="1800" b="0" i="0" u="none" strike="noStrike" cap="none" normalizeH="0" baseline="0" dirty="0" smtClean="0">
                          <a:ln>
                            <a:noFill/>
                          </a:ln>
                          <a:solidFill>
                            <a:srgbClr val="131313"/>
                          </a:solidFill>
                          <a:effectLst/>
                          <a:latin typeface="Bookman Old Style" pitchFamily="18" charset="0"/>
                        </a:rPr>
                        <a: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reduce anxiety of the patient and achieve effectiveness.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4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Take the patient on a stretcher to the waiting room.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Prepare him or her psychologically that he or she is producing for treatment.</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54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The patient is transferred on a trolley from the waiting room to the ECT room on a well padded bed and placed in a comfortable dorsal position. A small pillow is placed under the lumbar curve.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prevent injury of well padded bed is given ECT treatment is given in a dorsal position or supine position.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64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Give a short acting anesthetic agent. Thiopental 25 gm to 5 </a:t>
                      </a:r>
                      <a:r>
                        <a:rPr kumimoji="0" lang="en-US" sz="1800" b="0" i="0" u="none" strike="noStrike" cap="none" normalizeH="0" baseline="0" dirty="0" err="1" smtClean="0">
                          <a:ln>
                            <a:noFill/>
                          </a:ln>
                          <a:solidFill>
                            <a:srgbClr val="131313"/>
                          </a:solidFill>
                          <a:effectLst/>
                          <a:latin typeface="Bookman Old Style" pitchFamily="18" charset="0"/>
                        </a:rPr>
                        <a:t>gms</a:t>
                      </a:r>
                      <a:r>
                        <a:rPr kumimoji="0" lang="en-US" sz="1800" b="0" i="0" u="none" strike="noStrike" cap="none" normalizeH="0" baseline="0" dirty="0" smtClean="0">
                          <a:ln>
                            <a:noFill/>
                          </a:ln>
                          <a:solidFill>
                            <a:srgbClr val="131313"/>
                          </a:solidFill>
                          <a:effectLst/>
                          <a:latin typeface="Bookman Old Style" pitchFamily="18" charset="0"/>
                        </a:rPr>
                        <a:t>. I/V and </a:t>
                      </a:r>
                      <a:r>
                        <a:rPr kumimoji="0" lang="en-US" sz="1800" b="0" i="0" u="none" strike="noStrike" cap="none" normalizeH="0" baseline="0" dirty="0" err="1" smtClean="0">
                          <a:ln>
                            <a:noFill/>
                          </a:ln>
                          <a:solidFill>
                            <a:srgbClr val="131313"/>
                          </a:solidFill>
                          <a:effectLst/>
                          <a:latin typeface="Bookman Old Style" pitchFamily="18" charset="0"/>
                        </a:rPr>
                        <a:t>scoline</a:t>
                      </a:r>
                      <a:r>
                        <a:rPr kumimoji="0" lang="en-US" sz="1800" b="0" i="0" u="none" strike="noStrike" cap="none" normalizeH="0" baseline="0" dirty="0" smtClean="0">
                          <a:ln>
                            <a:noFill/>
                          </a:ln>
                          <a:solidFill>
                            <a:srgbClr val="131313"/>
                          </a:solidFill>
                          <a:effectLst/>
                          <a:latin typeface="Bookman Old Style" pitchFamily="18" charset="0"/>
                        </a:rPr>
                        <a:t> (</a:t>
                      </a:r>
                      <a:r>
                        <a:rPr kumimoji="0" lang="en-US" sz="1800" b="0" i="0" u="none" strike="noStrike" cap="none" normalizeH="0" baseline="0" dirty="0" err="1" smtClean="0">
                          <a:ln>
                            <a:noFill/>
                          </a:ln>
                          <a:solidFill>
                            <a:srgbClr val="131313"/>
                          </a:solidFill>
                          <a:effectLst/>
                          <a:latin typeface="Bookman Old Style" pitchFamily="18" charset="0"/>
                        </a:rPr>
                        <a:t>Succinylcholine</a:t>
                      </a:r>
                      <a:r>
                        <a:rPr kumimoji="0" lang="en-US" sz="1800" b="0" i="0" u="none" strike="noStrike" cap="none" normalizeH="0" baseline="0" dirty="0" smtClean="0">
                          <a:ln>
                            <a:noFill/>
                          </a:ln>
                          <a:solidFill>
                            <a:srgbClr val="131313"/>
                          </a:solidFill>
                          <a:effectLst/>
                          <a:latin typeface="Bookman Old Style" pitchFamily="18" charset="0"/>
                        </a:rPr>
                        <a:t>) 30 to 50 </a:t>
                      </a:r>
                      <a:r>
                        <a:rPr kumimoji="0" lang="en-US" sz="1800" b="0" i="0" u="none" strike="noStrike" cap="none" normalizeH="0" baseline="0" dirty="0" err="1" smtClean="0">
                          <a:ln>
                            <a:noFill/>
                          </a:ln>
                          <a:solidFill>
                            <a:srgbClr val="131313"/>
                          </a:solidFill>
                          <a:effectLst/>
                          <a:latin typeface="Bookman Old Style" pitchFamily="18" charset="0"/>
                        </a:rPr>
                        <a:t>mgm</a:t>
                      </a:r>
                      <a:r>
                        <a:rPr kumimoji="0" lang="en-US" sz="1800" b="0" i="0" u="none" strike="noStrike" cap="none" normalizeH="0" baseline="0" dirty="0" smtClean="0">
                          <a:ln>
                            <a:noFill/>
                          </a:ln>
                          <a:solidFill>
                            <a:srgbClr val="131313"/>
                          </a:solidFill>
                          <a:effectLst/>
                          <a:latin typeface="Bookman Old Style" pitchFamily="18" charset="0"/>
                        </a:rPr>
                        <a:t>. (check prescriptions) the dose of drugs may vary from patient to patient.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To help the patient to anaesthetized quickly, to reduce his anxiety and cause less vigorous convulsions, thereby prevent complications.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32771"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30763" name="Group 43"/>
          <p:cNvGraphicFramePr>
            <a:graphicFrameLocks noGrp="1"/>
          </p:cNvGraphicFramePr>
          <p:nvPr/>
        </p:nvGraphicFramePr>
        <p:xfrm>
          <a:off x="422275" y="304800"/>
          <a:ext cx="8440738" cy="6357938"/>
        </p:xfrm>
        <a:graphic>
          <a:graphicData uri="http://schemas.openxmlformats.org/drawingml/2006/table">
            <a:tbl>
              <a:tblPr/>
              <a:tblGrid>
                <a:gridCol w="5556738"/>
                <a:gridCol w="2883877"/>
              </a:tblGrid>
              <a:tr h="449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Bookman Old Style" pitchFamily="18" charset="0"/>
                        </a:rPr>
                        <a:t>NURSING INTERVENTION DURING ECT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Well padded mouth gag or tongue depressor is placed in between the teeth.</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prevent biting of tongue or injury to lips.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Support the shoulder and arms lightly, restraint the thigh with the help of a sheet.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prevent fracture tight pressure on any of these areas may lead to fracture of numerous or femur.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7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Hyper extension of the head with support to the chin by nurse.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prevent jaw dislocation or fracture and for patient air-way.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Give a few breaths of oxygen to the patient.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help the patient to overcome a phase of apnea faster after convulsions.</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Provide electrodes dipped in saline water or jelly for placing on the temporal region.</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Concentrated saline is a good conductor of electricity thereby if facilitates in producing convulsions.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33795"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31781" name="Group 37"/>
          <p:cNvGraphicFramePr>
            <a:graphicFrameLocks noGrp="1"/>
          </p:cNvGraphicFramePr>
          <p:nvPr/>
        </p:nvGraphicFramePr>
        <p:xfrm>
          <a:off x="422275" y="304800"/>
          <a:ext cx="8440738" cy="5295900"/>
        </p:xfrm>
        <a:graphic>
          <a:graphicData uri="http://schemas.openxmlformats.org/drawingml/2006/table">
            <a:tbl>
              <a:tblPr/>
              <a:tblGrid>
                <a:gridCol w="5556738"/>
                <a:gridCol w="2883877"/>
              </a:tblGrid>
              <a:tr h="449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Bookman Old Style" pitchFamily="18" charset="0"/>
                        </a:rPr>
                        <a:t>NURSING INTERVENTION DURING ECT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Make an observation of grant mal seizures the presence of the initial tonic stage which lasts for 10-15 seconds followed by convulsions lasting for 25 to 30 seconds. The, there is phase of muscular relaxation with torturous respiration.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To ensure that there are no stuns or sub shocks and the treatment is successful.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Do suction immediately.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To keep airway patient and prevent the patient from aspirations.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7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rgbClr val="131313"/>
                          </a:solidFill>
                          <a:effectLst/>
                          <a:latin typeface="Bookman Old Style" pitchFamily="18" charset="0"/>
                        </a:rPr>
                        <a:t>Restore respiration by giving 02 by mask, if required.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131313"/>
                          </a:solidFill>
                          <a:effectLst/>
                          <a:latin typeface="Bookman Old Style" pitchFamily="18" charset="0"/>
                        </a:rPr>
                        <a:t>To prevent the patient from respiratory and cardiac complications.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34819"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32818" name="Group 50"/>
          <p:cNvGraphicFramePr>
            <a:graphicFrameLocks noGrp="1"/>
          </p:cNvGraphicFramePr>
          <p:nvPr/>
        </p:nvGraphicFramePr>
        <p:xfrm>
          <a:off x="211138" y="304800"/>
          <a:ext cx="8651875" cy="6324600"/>
        </p:xfrm>
        <a:graphic>
          <a:graphicData uri="http://schemas.openxmlformats.org/drawingml/2006/table">
            <a:tbl>
              <a:tblPr/>
              <a:tblGrid>
                <a:gridCol w="5695657"/>
                <a:gridCol w="2955974"/>
              </a:tblGrid>
              <a:tr h="47695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Bookman Old Style" pitchFamily="18" charset="0"/>
                        </a:rPr>
                        <a:t>NURSING INTERVENTION POST ECT</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1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Nursing Intervention.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46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Observe the record the respiration pulse and blood pressure of the patient.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prevent any respiratory or cardiac complication.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42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Put the railings and place the patient on a side lying position, wipe the secretions.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protect the patient from fall as he may become restless to avoid aspiration of secretions.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46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Transfer the patient to the recovery room only when she can answer a simple question i.e. “open your mouth </a:t>
                      </a:r>
                      <a:r>
                        <a:rPr kumimoji="0" lang="en-US" sz="1600" b="0" i="0" u="none" strike="noStrike" cap="none" normalizeH="0" baseline="0" dirty="0" err="1" smtClean="0">
                          <a:ln>
                            <a:noFill/>
                          </a:ln>
                          <a:solidFill>
                            <a:srgbClr val="131313"/>
                          </a:solidFill>
                          <a:effectLst/>
                          <a:latin typeface="Bookman Old Style" pitchFamily="18" charset="0"/>
                        </a:rPr>
                        <a:t>Shanti</a:t>
                      </a:r>
                      <a:r>
                        <a:rPr kumimoji="0" lang="en-US" sz="1600" b="0" i="0" u="none" strike="noStrike" cap="none" normalizeH="0" baseline="0" dirty="0" smtClean="0">
                          <a:ln>
                            <a:noFill/>
                          </a:ln>
                          <a:solidFill>
                            <a:srgbClr val="131313"/>
                          </a:solidFill>
                          <a:effectLst/>
                          <a:latin typeface="Bookman Old Style" pitchFamily="18" charset="0"/>
                        </a:rPr>
                        <a:t> Devi”.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ensure that the patient has come out of the phase of unconsciousness.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3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Record pulse, respiration blood vessels pressure and the level of consciousness every is minutes once these vital signs are stabilized, record after 30 minutes till the patient recovers completely.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dirty="0" smtClean="0">
                        <a:ln>
                          <a:noFill/>
                        </a:ln>
                        <a:solidFill>
                          <a:srgbClr val="131313"/>
                        </a:solidFill>
                        <a:effectLst/>
                        <a:latin typeface="Bookman Old Style"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131313"/>
                          </a:solidFill>
                          <a:effectLst/>
                          <a:latin typeface="Bookman Old Style" pitchFamily="18" charset="0"/>
                        </a:rPr>
                        <a:t>To make an early nursing diagnosis of the patient going into complication.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6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Allow the patient to sleep for 30 minutes to one hour if he/she wants to sleep.</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131313"/>
                          </a:solidFill>
                          <a:effectLst/>
                          <a:latin typeface="Bookman Old Style" pitchFamily="18" charset="0"/>
                        </a:rPr>
                        <a:t>To help the patient to overcome physical exhaustion.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35843" name="Text Box 3"/>
          <p:cNvSpPr txBox="1">
            <a:spLocks noChangeArrowheads="1"/>
          </p:cNvSpPr>
          <p:nvPr/>
        </p:nvSpPr>
        <p:spPr bwMode="auto">
          <a:xfrm>
            <a:off x="492125" y="533400"/>
            <a:ext cx="8299450" cy="4035425"/>
          </a:xfrm>
          <a:prstGeom prst="rect">
            <a:avLst/>
          </a:prstGeom>
          <a:noFill/>
          <a:ln w="9525">
            <a:noFill/>
            <a:miter lim="800000"/>
            <a:headEnd/>
            <a:tailEnd/>
          </a:ln>
        </p:spPr>
        <p:txBody>
          <a:bodyPr>
            <a:spAutoFit/>
          </a:bodyPr>
          <a:lstStyle/>
          <a:p>
            <a:pPr marL="342900" indent="-342900">
              <a:spcBef>
                <a:spcPct val="50000"/>
              </a:spcBef>
            </a:pPr>
            <a:endParaRPr lang="en-US" sz="1500"/>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graphicFrame>
        <p:nvGraphicFramePr>
          <p:cNvPr id="33835" name="Group 43"/>
          <p:cNvGraphicFramePr>
            <a:graphicFrameLocks noGrp="1"/>
          </p:cNvGraphicFramePr>
          <p:nvPr/>
        </p:nvGraphicFramePr>
        <p:xfrm>
          <a:off x="422275" y="304800"/>
          <a:ext cx="8440738" cy="6502400"/>
        </p:xfrm>
        <a:graphic>
          <a:graphicData uri="http://schemas.openxmlformats.org/drawingml/2006/table">
            <a:tbl>
              <a:tblPr/>
              <a:tblGrid>
                <a:gridCol w="5556738"/>
                <a:gridCol w="2883877"/>
              </a:tblGrid>
              <a:tr h="449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Bookman Old Style" pitchFamily="18" charset="0"/>
                        </a:rPr>
                        <a:t>NURSING INTERVENTION POST ECT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Bookman Old Style" pitchFamily="18" charset="0"/>
                        </a:rPr>
                        <a:t>RATIONAL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Make a note of any injuries or complaint of pains by the patient body pain or headache.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detect any type of complication, specially fractures.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Encourage the patient to go for a shower bath and change his/her clothes.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give the patient a sense of well being and freshness.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Allow the patient to take clear tea, followed by breakfast, if he/she does not vomit.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meet the nutritional needs of the patient as he /she has not taken any thing orally since morning.</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8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Help the patient to carry on his daily activity to planned he should be allowed go to the day care room.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enable the patient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resume his daily work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131313"/>
                          </a:solidFill>
                          <a:effectLst/>
                          <a:latin typeface="Bookman Old Style" pitchFamily="18" charset="0"/>
                        </a:rPr>
                        <a:t>To understand that ECT is also a part of the treatment.</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Make observation of any change.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rgbClr val="131313"/>
                          </a:solidFill>
                          <a:effectLst/>
                          <a:latin typeface="Bookman Old Style" pitchFamily="18" charset="0"/>
                        </a:rPr>
                        <a:t>To note the significant change in the behavior of the patient. </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Summary </a:t>
            </a:r>
          </a:p>
        </p:txBody>
      </p:sp>
      <p:sp>
        <p:nvSpPr>
          <p:cNvPr id="36867" name="Content Placeholder 2"/>
          <p:cNvSpPr>
            <a:spLocks noGrp="1"/>
          </p:cNvSpPr>
          <p:nvPr>
            <p:ph idx="1"/>
          </p:nvPr>
        </p:nvSpPr>
        <p:spPr/>
        <p:txBody>
          <a:bodyPr/>
          <a:lstStyle/>
          <a:p>
            <a:r>
              <a:rPr lang="en-US" smtClean="0"/>
              <a:t>Definition</a:t>
            </a:r>
          </a:p>
          <a:p>
            <a:r>
              <a:rPr lang="en-US" smtClean="0"/>
              <a:t>Procedure</a:t>
            </a:r>
          </a:p>
          <a:p>
            <a:r>
              <a:rPr lang="en-US" smtClean="0"/>
              <a:t>Mechanism of action</a:t>
            </a:r>
          </a:p>
          <a:p>
            <a:r>
              <a:rPr lang="en-US" smtClean="0"/>
              <a:t>Indication</a:t>
            </a:r>
          </a:p>
          <a:p>
            <a:r>
              <a:rPr lang="en-US" smtClean="0"/>
              <a:t>Contraindication</a:t>
            </a:r>
          </a:p>
          <a:p>
            <a:r>
              <a:rPr lang="en-US" smtClean="0"/>
              <a:t>Adverse effects</a:t>
            </a:r>
          </a:p>
          <a:p>
            <a:r>
              <a:rPr lang="en-US" smtClean="0"/>
              <a:t>Role of nurse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Evaluation </a:t>
            </a:r>
          </a:p>
        </p:txBody>
      </p:sp>
      <p:sp>
        <p:nvSpPr>
          <p:cNvPr id="3" name="Content Placeholder 2"/>
          <p:cNvSpPr>
            <a:spLocks noGrp="1"/>
          </p:cNvSpPr>
          <p:nvPr>
            <p:ph idx="1"/>
          </p:nvPr>
        </p:nvSpPr>
        <p:spPr/>
        <p:txBody>
          <a:bodyPr rtlCol="0">
            <a:normAutofit fontScale="92500" lnSpcReduction="20000"/>
          </a:bodyPr>
          <a:lstStyle/>
          <a:p>
            <a:pPr marL="514350" indent="-514350" fontAlgn="auto">
              <a:spcAft>
                <a:spcPts val="0"/>
              </a:spcAft>
              <a:buClr>
                <a:schemeClr val="accent3"/>
              </a:buClr>
              <a:buFont typeface="+mj-lt"/>
              <a:buAutoNum type="arabicPeriod"/>
              <a:defRPr/>
            </a:pPr>
            <a:r>
              <a:rPr lang="en-US" dirty="0" smtClean="0"/>
              <a:t>What is the most important indication for ECT?</a:t>
            </a:r>
          </a:p>
          <a:p>
            <a:pPr marL="514350" indent="-514350" fontAlgn="auto">
              <a:spcAft>
                <a:spcPts val="0"/>
              </a:spcAft>
              <a:buClr>
                <a:schemeClr val="accent3"/>
              </a:buClr>
              <a:buFont typeface="+mj-lt"/>
              <a:buAutoNum type="arabicPeriod"/>
              <a:defRPr/>
            </a:pPr>
            <a:r>
              <a:rPr lang="en-US" dirty="0" smtClean="0"/>
              <a:t>Which is the absolute contraindication for</a:t>
            </a:r>
            <a:r>
              <a:rPr lang="en-US" sz="2400" dirty="0" smtClean="0"/>
              <a:t> ECT?</a:t>
            </a:r>
          </a:p>
          <a:p>
            <a:pPr marL="514350" indent="-514350" fontAlgn="auto">
              <a:spcAft>
                <a:spcPts val="0"/>
              </a:spcAft>
              <a:buClr>
                <a:schemeClr val="accent3"/>
              </a:buClr>
              <a:buFont typeface="+mj-lt"/>
              <a:buAutoNum type="arabicPeriod"/>
              <a:defRPr/>
            </a:pPr>
            <a:r>
              <a:rPr lang="en-US" sz="2400" dirty="0" smtClean="0"/>
              <a:t>Demonstrate the land mark of bilateral electrode placement  </a:t>
            </a:r>
          </a:p>
          <a:p>
            <a:pPr marL="514350" indent="-514350" fontAlgn="auto">
              <a:spcAft>
                <a:spcPts val="0"/>
              </a:spcAft>
              <a:buClr>
                <a:schemeClr val="accent3"/>
              </a:buClr>
              <a:buFont typeface="+mj-lt"/>
              <a:buAutoNum type="arabicPeriod"/>
              <a:defRPr/>
            </a:pPr>
            <a:r>
              <a:rPr lang="en-US" sz="2400" dirty="0" smtClean="0"/>
              <a:t>ECT is thought to effect a therapeutic response by:</a:t>
            </a:r>
          </a:p>
          <a:p>
            <a:pPr marL="514350" indent="-514350" fontAlgn="auto">
              <a:spcAft>
                <a:spcPts val="0"/>
              </a:spcAft>
              <a:buClr>
                <a:schemeClr val="accent3"/>
              </a:buClr>
              <a:buFont typeface="Wingdings 2"/>
              <a:buNone/>
              <a:defRPr/>
            </a:pPr>
            <a:r>
              <a:rPr lang="en-US" sz="2400" dirty="0" smtClean="0"/>
              <a:t>                   a, stimulation of the  CNS</a:t>
            </a:r>
          </a:p>
          <a:p>
            <a:pPr marL="514350" indent="-514350" fontAlgn="auto">
              <a:spcAft>
                <a:spcPts val="0"/>
              </a:spcAft>
              <a:buClr>
                <a:schemeClr val="accent3"/>
              </a:buClr>
              <a:buFont typeface="Wingdings 2"/>
              <a:buNone/>
              <a:defRPr/>
            </a:pPr>
            <a:r>
              <a:rPr lang="en-US" sz="2400" dirty="0" smtClean="0"/>
              <a:t>                   b, Decreasing the levels of acetylcholine and    </a:t>
            </a:r>
          </a:p>
          <a:p>
            <a:pPr marL="514350" indent="-514350" fontAlgn="auto">
              <a:spcAft>
                <a:spcPts val="0"/>
              </a:spcAft>
              <a:buClr>
                <a:schemeClr val="accent3"/>
              </a:buClr>
              <a:buFont typeface="Wingdings 2"/>
              <a:buNone/>
              <a:defRPr/>
            </a:pPr>
            <a:r>
              <a:rPr lang="en-US" sz="2400" dirty="0" smtClean="0"/>
              <a:t>                        monoamine oxidize</a:t>
            </a:r>
          </a:p>
          <a:p>
            <a:pPr marL="514350" indent="-514350" fontAlgn="auto">
              <a:spcAft>
                <a:spcPts val="0"/>
              </a:spcAft>
              <a:buClr>
                <a:schemeClr val="accent3"/>
              </a:buClr>
              <a:buFont typeface="Wingdings 2"/>
              <a:buNone/>
              <a:defRPr/>
            </a:pPr>
            <a:r>
              <a:rPr lang="en-US" sz="2400" dirty="0" smtClean="0"/>
              <a:t>                   c, Increasing the level of </a:t>
            </a:r>
            <a:r>
              <a:rPr lang="en-US" sz="2400" dirty="0" err="1" smtClean="0"/>
              <a:t>norepinerphine</a:t>
            </a:r>
            <a:r>
              <a:rPr lang="en-US" sz="2400" dirty="0" smtClean="0"/>
              <a:t> ,</a:t>
            </a:r>
          </a:p>
          <a:p>
            <a:pPr marL="514350" indent="-514350" fontAlgn="auto">
              <a:spcAft>
                <a:spcPts val="0"/>
              </a:spcAft>
              <a:buClr>
                <a:schemeClr val="accent3"/>
              </a:buClr>
              <a:buFont typeface="Wingdings 2"/>
              <a:buNone/>
              <a:defRPr/>
            </a:pPr>
            <a:r>
              <a:rPr lang="en-US" sz="2400" dirty="0" smtClean="0"/>
              <a:t>                        </a:t>
            </a:r>
            <a:r>
              <a:rPr lang="en-US" sz="2400" dirty="0" err="1" smtClean="0"/>
              <a:t>serotonine</a:t>
            </a:r>
            <a:r>
              <a:rPr lang="en-US" sz="2400" dirty="0" smtClean="0"/>
              <a:t> and dopamine</a:t>
            </a:r>
          </a:p>
          <a:p>
            <a:pPr marL="514350" indent="-514350" fontAlgn="auto">
              <a:spcAft>
                <a:spcPts val="0"/>
              </a:spcAft>
              <a:buClr>
                <a:schemeClr val="accent3"/>
              </a:buClr>
              <a:buFont typeface="Wingdings 2"/>
              <a:buNone/>
              <a:defRPr/>
            </a:pPr>
            <a:r>
              <a:rPr lang="en-US" sz="2400" dirty="0" smtClean="0"/>
              <a:t>                   d, altering sodium metabolism within nerve and </a:t>
            </a:r>
          </a:p>
          <a:p>
            <a:pPr marL="514350" indent="-514350" fontAlgn="auto">
              <a:spcAft>
                <a:spcPts val="0"/>
              </a:spcAft>
              <a:buClr>
                <a:schemeClr val="accent3"/>
              </a:buClr>
              <a:buFont typeface="Wingdings 2"/>
              <a:buNone/>
              <a:defRPr/>
            </a:pPr>
            <a:r>
              <a:rPr lang="en-US" sz="2400" dirty="0" smtClean="0"/>
              <a:t>                        muscle cell  </a:t>
            </a:r>
          </a:p>
          <a:p>
            <a:pPr marL="514350" indent="-514350" fontAlgn="auto">
              <a:spcAft>
                <a:spcPts val="0"/>
              </a:spcAft>
              <a:buClr>
                <a:schemeClr val="accent3"/>
              </a:buClr>
              <a:buFont typeface="Wingdings 2"/>
              <a:buNone/>
              <a:defRPr/>
            </a:pPr>
            <a:r>
              <a:rPr lang="en-US" sz="2400" dirty="0" smtClean="0"/>
              <a:t>                   </a:t>
            </a:r>
          </a:p>
          <a:p>
            <a:pPr marL="514350" indent="-51435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715000"/>
            <a:ext cx="8229600" cy="1143000"/>
          </a:xfrm>
        </p:spPr>
        <p:txBody>
          <a:bodyPr/>
          <a:lstStyle/>
          <a:p>
            <a:endParaRPr lang="en-US" sz="5400" smtClean="0">
              <a:solidFill>
                <a:srgbClr val="FF0000"/>
              </a:solidFill>
            </a:endParaRPr>
          </a:p>
        </p:txBody>
      </p:sp>
      <p:sp>
        <p:nvSpPr>
          <p:cNvPr id="3" name="Content Placeholder 2"/>
          <p:cNvSpPr>
            <a:spLocks noGrp="1"/>
          </p:cNvSpPr>
          <p:nvPr>
            <p:ph idx="1"/>
          </p:nvPr>
        </p:nvSpPr>
        <p:spPr>
          <a:xfrm>
            <a:off x="457200" y="2468880"/>
            <a:ext cx="8229600" cy="4389120"/>
          </a:xfrm>
          <a:scene3d>
            <a:camera prst="orthographicFront"/>
            <a:lightRig rig="threePt" dir="t"/>
          </a:scene3d>
          <a:sp3d>
            <a:bevelT w="6350"/>
          </a:sp3d>
        </p:spPr>
        <p:txBody>
          <a:bodyPr rtlCol="0">
            <a:normAutofit/>
            <a:sp3d extrusionH="25400" contourW="8890">
              <a:bevelT w="38100" h="31750"/>
              <a:contourClr>
                <a:schemeClr val="accent2">
                  <a:shade val="75000"/>
                </a:schemeClr>
              </a:contourClr>
            </a:sp3d>
          </a:bodyPr>
          <a:lstStyle/>
          <a:p>
            <a:pPr marL="274320" indent="-274320" fontAlgn="auto">
              <a:spcAft>
                <a:spcPts val="0"/>
              </a:spcAft>
              <a:buClr>
                <a:schemeClr val="accent3"/>
              </a:buClr>
              <a:buFont typeface="Wingdings 2"/>
              <a:buNone/>
              <a:defRPr/>
            </a:pP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THANK YOU</a:t>
            </a:r>
          </a:p>
          <a:p>
            <a:pPr marL="274320" indent="-274320" fontAlgn="auto">
              <a:spcAft>
                <a:spcPts val="0"/>
              </a:spcAft>
              <a:buClr>
                <a:schemeClr val="accent3"/>
              </a:buClr>
              <a:buFont typeface="Wingdings 2"/>
              <a:buNone/>
              <a:defRPr/>
            </a:pP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rtlCol="0">
            <a:normAutofit fontScale="90000"/>
          </a:bodyPr>
          <a:lstStyle/>
          <a:p>
            <a:pPr fontAlgn="auto">
              <a:spcAft>
                <a:spcPts val="0"/>
              </a:spcAft>
              <a:defRPr/>
            </a:pPr>
            <a:r>
              <a:rPr lang="en-US" dirty="0" smtClean="0"/>
              <a:t>DEFINITION</a:t>
            </a:r>
            <a:br>
              <a:rPr lang="en-US" dirty="0" smtClean="0"/>
            </a:b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marL="274320" lvl="1" indent="-274320" fontAlgn="auto">
              <a:spcAft>
                <a:spcPts val="0"/>
              </a:spcAft>
              <a:buClr>
                <a:schemeClr val="accent3"/>
              </a:buClr>
              <a:buSzPct val="95000"/>
              <a:buFont typeface="Arial" pitchFamily="34" charset="0"/>
              <a:buNone/>
              <a:defRPr/>
            </a:pPr>
            <a:r>
              <a:rPr lang="en-US" dirty="0" smtClean="0"/>
              <a:t>Electro convulsive therapy is the induction of grandmal  seizure through the application of electrical current to the brain through electrodes applied on the patient’s head.</a:t>
            </a:r>
            <a:r>
              <a:rPr lang="en-US" dirty="0" smtClean="0">
                <a:solidFill>
                  <a:srgbClr val="000000"/>
                </a:solidFill>
                <a:latin typeface="Bookman Old Style" pitchFamily="18" charset="0"/>
              </a:rPr>
              <a:t> </a:t>
            </a:r>
          </a:p>
          <a:p>
            <a:pPr marL="274320" lvl="1" indent="-274320" fontAlgn="auto">
              <a:spcAft>
                <a:spcPts val="0"/>
              </a:spcAft>
              <a:buClr>
                <a:schemeClr val="accent3"/>
              </a:buClr>
              <a:buSzPct val="95000"/>
              <a:buFont typeface="Arial" pitchFamily="34" charset="0"/>
              <a:buNone/>
              <a:defRPr/>
            </a:pPr>
            <a:endParaRPr lang="en-US" dirty="0" smtClean="0">
              <a:solidFill>
                <a:srgbClr val="000000"/>
              </a:solidFill>
              <a:latin typeface="Bookman Old Style" pitchFamily="18" charset="0"/>
            </a:endParaRPr>
          </a:p>
          <a:p>
            <a:pPr marL="274320" lvl="1" indent="-274320" fontAlgn="auto">
              <a:spcAft>
                <a:spcPts val="0"/>
              </a:spcAft>
              <a:buClr>
                <a:schemeClr val="accent3"/>
              </a:buClr>
              <a:buSzPct val="95000"/>
              <a:buFont typeface="Arial" pitchFamily="34" charset="0"/>
              <a:buNone/>
              <a:defRPr/>
            </a:pPr>
            <a:endParaRPr lang="en-US" dirty="0" smtClean="0">
              <a:solidFill>
                <a:srgbClr val="000000"/>
              </a:solidFill>
              <a:latin typeface="Bookman Old Style" pitchFamily="18" charset="0"/>
            </a:endParaRPr>
          </a:p>
          <a:p>
            <a:pPr marL="274320" lvl="1" indent="-274320" fontAlgn="auto">
              <a:spcAft>
                <a:spcPts val="0"/>
              </a:spcAft>
              <a:buClr>
                <a:schemeClr val="accent3"/>
              </a:buClr>
              <a:buSzPct val="95000"/>
              <a:buFont typeface="Arial" pitchFamily="34" charset="0"/>
              <a:buNone/>
              <a:defRPr/>
            </a:pPr>
            <a:r>
              <a:rPr lang="en-US" dirty="0" err="1" smtClean="0">
                <a:solidFill>
                  <a:srgbClr val="000000"/>
                </a:solidFill>
                <a:latin typeface="Bookman Old Style" pitchFamily="18" charset="0"/>
              </a:rPr>
              <a:t>Cereleti</a:t>
            </a:r>
            <a:r>
              <a:rPr lang="en-US" dirty="0" smtClean="0">
                <a:solidFill>
                  <a:srgbClr val="000000"/>
                </a:solidFill>
                <a:latin typeface="Bookman Old Style" pitchFamily="18" charset="0"/>
              </a:rPr>
              <a:t> and </a:t>
            </a:r>
            <a:r>
              <a:rPr lang="en-US" dirty="0" err="1" smtClean="0">
                <a:solidFill>
                  <a:srgbClr val="000000"/>
                </a:solidFill>
                <a:latin typeface="Bookman Old Style" pitchFamily="18" charset="0"/>
              </a:rPr>
              <a:t>Bini</a:t>
            </a:r>
            <a:r>
              <a:rPr lang="en-US" dirty="0" smtClean="0">
                <a:solidFill>
                  <a:srgbClr val="000000"/>
                </a:solidFill>
                <a:latin typeface="Bookman Old Style" pitchFamily="18" charset="0"/>
              </a:rPr>
              <a:t> are first </a:t>
            </a:r>
            <a:r>
              <a:rPr lang="en-US" dirty="0" err="1" smtClean="0">
                <a:solidFill>
                  <a:srgbClr val="000000"/>
                </a:solidFill>
                <a:latin typeface="Bookman Old Style" pitchFamily="18" charset="0"/>
              </a:rPr>
              <a:t>neuropsychiatrist</a:t>
            </a:r>
            <a:r>
              <a:rPr lang="en-US" dirty="0" smtClean="0">
                <a:solidFill>
                  <a:srgbClr val="000000"/>
                </a:solidFill>
                <a:latin typeface="Bookman Old Style" pitchFamily="18" charset="0"/>
              </a:rPr>
              <a:t> who used electro convulsive therapy in 1937.</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PROCEDURE</a:t>
            </a:r>
            <a:br>
              <a:rPr lang="en-US" dirty="0" smtClean="0"/>
            </a:br>
            <a:endParaRPr lang="en-US" dirty="0"/>
          </a:p>
        </p:txBody>
      </p:sp>
      <p:sp>
        <p:nvSpPr>
          <p:cNvPr id="6147" name="Content Placeholder 2"/>
          <p:cNvSpPr>
            <a:spLocks noGrp="1"/>
          </p:cNvSpPr>
          <p:nvPr>
            <p:ph idx="1"/>
          </p:nvPr>
        </p:nvSpPr>
        <p:spPr/>
        <p:txBody>
          <a:bodyPr/>
          <a:lstStyle/>
          <a:p>
            <a:pPr>
              <a:buFont typeface="Wingdings 2" pitchFamily="18" charset="2"/>
              <a:buNone/>
            </a:pPr>
            <a:r>
              <a:rPr lang="en-US" smtClean="0"/>
              <a:t>There are two basic techniques </a:t>
            </a:r>
          </a:p>
          <a:p>
            <a:r>
              <a:rPr lang="en-US" smtClean="0"/>
              <a:t>Direct ECT : in which ECT is given in the absence of general anesthesia and muscular relaxation</a:t>
            </a:r>
          </a:p>
          <a:p>
            <a:r>
              <a:rPr lang="en-US" smtClean="0"/>
              <a:t>Modified ECT : ECT is modified by drug induced general anesthesia and muscular relaxation </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Placement of electrodes</a:t>
            </a:r>
            <a:br>
              <a:rPr lang="en-US" dirty="0" smtClean="0"/>
            </a:br>
            <a:endParaRPr lang="en-US" dirty="0"/>
          </a:p>
        </p:txBody>
      </p:sp>
      <p:sp>
        <p:nvSpPr>
          <p:cNvPr id="7171" name="Content Placeholder 2"/>
          <p:cNvSpPr>
            <a:spLocks noGrp="1"/>
          </p:cNvSpPr>
          <p:nvPr>
            <p:ph idx="1"/>
          </p:nvPr>
        </p:nvSpPr>
        <p:spPr/>
        <p:txBody>
          <a:bodyPr/>
          <a:lstStyle/>
          <a:p>
            <a:pPr>
              <a:buFont typeface="Wingdings 2" pitchFamily="18" charset="2"/>
              <a:buNone/>
            </a:pPr>
            <a:r>
              <a:rPr lang="en-US" u="sng" smtClean="0"/>
              <a:t>Bilateral </a:t>
            </a:r>
          </a:p>
          <a:p>
            <a:r>
              <a:rPr lang="en-US" smtClean="0"/>
              <a:t>This is the standard form of ECT</a:t>
            </a:r>
          </a:p>
          <a:p>
            <a:r>
              <a:rPr lang="en-US" smtClean="0"/>
              <a:t>Most commonly used</a:t>
            </a:r>
          </a:p>
          <a:p>
            <a:r>
              <a:rPr lang="en-US" smtClean="0"/>
              <a:t>Electrodes are placed 2.5cm above the midpoint on the line joining the tragus of ear and lateral canthus of the eye.</a:t>
            </a:r>
          </a:p>
          <a:p>
            <a:pPr>
              <a:buFont typeface="Wingdings 2" pitchFamily="18" charset="2"/>
              <a:buNone/>
            </a:pPr>
            <a:endParaRPr lang="en-US" smtClean="0"/>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Picture 2" descr="G:\DSCN2267.JPG"/>
          <p:cNvPicPr>
            <a:picLocks noGrp="1" noChangeAspect="1" noChangeArrowheads="1"/>
          </p:cNvPicPr>
          <p:nvPr>
            <p:ph idx="1"/>
          </p:nvPr>
        </p:nvPicPr>
        <p:blipFill>
          <a:blip r:embed="rId2"/>
          <a:srcRect/>
          <a:stretch>
            <a:fillRect/>
          </a:stretch>
        </p:blipFill>
        <p:spPr>
          <a:xfrm>
            <a:off x="304800" y="762000"/>
            <a:ext cx="8432800" cy="6324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52425" y="76200"/>
            <a:ext cx="8229600" cy="3292475"/>
          </a:xfrm>
          <a:prstGeom prst="rect">
            <a:avLst/>
          </a:prstGeom>
          <a:noFill/>
          <a:ln w="9525">
            <a:noFill/>
            <a:miter lim="800000"/>
            <a:headEnd/>
            <a:tailEnd/>
          </a:ln>
        </p:spPr>
        <p:txBody>
          <a:bodyPr>
            <a:spAutoFit/>
          </a:bodyPr>
          <a:lstStyle/>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a:p>
            <a:pPr marL="800100" lvl="1" indent="-342900"/>
            <a:endParaRPr lang="en-US" sz="1500" b="1">
              <a:latin typeface="Bookman Old Style" pitchFamily="18" charset="0"/>
            </a:endParaRPr>
          </a:p>
          <a:p>
            <a:pPr marL="800100" lvl="1" indent="-342900"/>
            <a:endParaRPr lang="en-US" sz="1500" b="1">
              <a:latin typeface="Bookman Old Style" pitchFamily="18" charset="0"/>
            </a:endParaRPr>
          </a:p>
          <a:p>
            <a:pPr marL="800100" lvl="1" indent="-342900"/>
            <a:r>
              <a:rPr lang="en-US" sz="1500" b="1">
                <a:latin typeface="Bookman Old Style" pitchFamily="18" charset="0"/>
              </a:rPr>
              <a:t>  </a:t>
            </a:r>
          </a:p>
        </p:txBody>
      </p:sp>
      <p:sp>
        <p:nvSpPr>
          <p:cNvPr id="9219" name="Text Box 3"/>
          <p:cNvSpPr txBox="1">
            <a:spLocks noChangeArrowheads="1"/>
          </p:cNvSpPr>
          <p:nvPr/>
        </p:nvSpPr>
        <p:spPr bwMode="auto">
          <a:xfrm>
            <a:off x="492125" y="533400"/>
            <a:ext cx="8299450" cy="5494338"/>
          </a:xfrm>
          <a:prstGeom prst="rect">
            <a:avLst/>
          </a:prstGeom>
          <a:noFill/>
          <a:ln w="9525">
            <a:noFill/>
            <a:miter lim="800000"/>
            <a:headEnd/>
            <a:tailEnd/>
          </a:ln>
        </p:spPr>
        <p:txBody>
          <a:bodyPr>
            <a:spAutoFit/>
          </a:bodyPr>
          <a:lstStyle/>
          <a:p>
            <a:pPr marL="800100" lvl="1" indent="-342900"/>
            <a:r>
              <a:rPr lang="en-US" b="1" u="sng"/>
              <a:t>BILATERAL ELECTRO CONVULSIVE THERAPY –</a:t>
            </a:r>
            <a:r>
              <a:rPr lang="en-US" b="1"/>
              <a:t> </a:t>
            </a:r>
          </a:p>
          <a:p>
            <a:pPr marL="800100" lvl="1" indent="-342900"/>
            <a:endParaRPr lang="en-US" b="1"/>
          </a:p>
          <a:p>
            <a:pPr marL="800100" lvl="1" indent="-342900" algn="just"/>
            <a:endParaRPr lang="en-US" b="1">
              <a:solidFill>
                <a:srgbClr val="000000"/>
              </a:solidFill>
              <a:latin typeface="Bookman Old Style" pitchFamily="18" charset="0"/>
            </a:endParaRPr>
          </a:p>
          <a:p>
            <a:pPr marL="342900" indent="-342900">
              <a:spcBef>
                <a:spcPct val="50000"/>
              </a:spcBef>
            </a:pPr>
            <a:endParaRPr lang="en-US" b="1">
              <a:solidFill>
                <a:srgbClr val="000000"/>
              </a:solidFill>
              <a:latin typeface="Bookman Old Style" pitchFamily="18" charset="0"/>
            </a:endParaRPr>
          </a:p>
          <a:p>
            <a:pPr marL="342900" indent="-342900">
              <a:spcBef>
                <a:spcPct val="50000"/>
              </a:spcBef>
            </a:pPr>
            <a:endParaRPr lang="en-US" b="1">
              <a:solidFill>
                <a:srgbClr val="000000"/>
              </a:solidFill>
            </a:endParaRPr>
          </a:p>
          <a:p>
            <a:pPr marL="342900" indent="-342900">
              <a:spcBef>
                <a:spcPct val="50000"/>
              </a:spcBef>
            </a:pPr>
            <a:endParaRPr lang="en-US" b="1">
              <a:solidFill>
                <a:srgbClr val="0000FF"/>
              </a:solidFill>
            </a:endParaRPr>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a:p>
            <a:pPr marL="342900" indent="-342900">
              <a:spcBef>
                <a:spcPct val="50000"/>
              </a:spcBef>
            </a:pPr>
            <a:endParaRPr lang="en-US"/>
          </a:p>
        </p:txBody>
      </p:sp>
      <p:pic>
        <p:nvPicPr>
          <p:cNvPr id="17413" name="Picture 5"/>
          <p:cNvPicPr>
            <a:picLocks noChangeAspect="1" noChangeArrowheads="1"/>
          </p:cNvPicPr>
          <p:nvPr/>
        </p:nvPicPr>
        <p:blipFill>
          <a:blip r:embed="rId2"/>
          <a:srcRect/>
          <a:stretch>
            <a:fillRect/>
          </a:stretch>
        </p:blipFill>
        <p:spPr bwMode="auto">
          <a:xfrm>
            <a:off x="3514725" y="2362200"/>
            <a:ext cx="2509838" cy="41052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amond(in)">
                                      <p:cBhvr>
                                        <p:cTn id="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pic>
        <p:nvPicPr>
          <p:cNvPr id="10243" name="Picture 2" descr="C:\Documents and Settings\Liza\Desktop\ect_bilatplcment.jpg"/>
          <p:cNvPicPr>
            <a:picLocks noGrp="1" noChangeAspect="1" noChangeArrowheads="1"/>
          </p:cNvPicPr>
          <p:nvPr>
            <p:ph idx="1"/>
          </p:nvPr>
        </p:nvPicPr>
        <p:blipFill>
          <a:blip r:embed="rId2"/>
          <a:srcRect/>
          <a:stretch>
            <a:fillRect/>
          </a:stretch>
        </p:blipFill>
        <p:spPr>
          <a:xfrm>
            <a:off x="1295400" y="1841500"/>
            <a:ext cx="6096000" cy="46672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TotalTime>
  <Words>2345</Words>
  <Application>Microsoft Office PowerPoint</Application>
  <PresentationFormat>On-screen Show (4:3)</PresentationFormat>
  <Paragraphs>508</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Bookman Old Style</vt:lpstr>
      <vt:lpstr>Calibri</vt:lpstr>
      <vt:lpstr>Times New Roman</vt:lpstr>
      <vt:lpstr>Wingdings</vt:lpstr>
      <vt:lpstr>Wingdings 2</vt:lpstr>
      <vt:lpstr>Office Theme</vt:lpstr>
      <vt:lpstr>ELECTRO CONVULSIVE THERAPY</vt:lpstr>
      <vt:lpstr>PowerPoint Presentation</vt:lpstr>
      <vt:lpstr>Introduction</vt:lpstr>
      <vt:lpstr>DEFINITION </vt:lpstr>
      <vt:lpstr>PROCEDURE </vt:lpstr>
      <vt:lpstr>Placement of electrodes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vt:lpstr>
      <vt:lpstr>Mechanism of action</vt:lpstr>
      <vt:lpstr>INDICATION </vt:lpstr>
      <vt:lpstr>CONTRAINDICATION </vt:lpstr>
      <vt:lpstr>ADVERSE EFFECTS </vt:lpstr>
      <vt:lpstr>Pretreatment Interventions  </vt:lpstr>
      <vt:lpstr>PowerPoint Presentation</vt:lpstr>
      <vt:lpstr>Interventions during procedure  </vt:lpstr>
      <vt:lpstr>PowerPoint Presentation</vt:lpstr>
      <vt:lpstr>Post treatment Interventions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Evaluation </vt:lpstr>
      <vt:lpstr>PowerPoint Presentation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 CONVULSIVE THERAPY</dc:title>
  <dc:creator>LIZ</dc:creator>
  <cp:lastModifiedBy>HP</cp:lastModifiedBy>
  <cp:revision>69</cp:revision>
  <dcterms:created xsi:type="dcterms:W3CDTF">2009-08-22T18:35:58Z</dcterms:created>
  <dcterms:modified xsi:type="dcterms:W3CDTF">2023-12-11T08:56:48Z</dcterms:modified>
</cp:coreProperties>
</file>