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9F4B-B53C-41F4-8A04-ED6BF724F0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B76ED-36D3-4C4A-8111-22EB7CDF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5DD80-DF0D-47F1-A97E-F9196652AEA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364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133600" y="4648200"/>
            <a:ext cx="693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Dhanya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Chf</a:t>
            </a:r>
            <a:endParaRPr lang="en-US" sz="2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Asso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Professor.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Dept.Psychiatric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Nursing</a:t>
            </a:r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1676064"/>
            <a:ext cx="6931753" cy="12863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553" y="467105"/>
            <a:ext cx="82353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40530" algn="l"/>
              </a:tabLst>
            </a:pPr>
            <a:r>
              <a:rPr spc="-5" dirty="0"/>
              <a:t>Johari</a:t>
            </a:r>
            <a:r>
              <a:rPr spc="25" dirty="0"/>
              <a:t> </a:t>
            </a:r>
            <a:r>
              <a:rPr spc="-5" dirty="0"/>
              <a:t>window	four</a:t>
            </a:r>
            <a:r>
              <a:rPr spc="-25" dirty="0"/>
              <a:t> </a:t>
            </a:r>
            <a:r>
              <a:rPr spc="-5" dirty="0"/>
              <a:t>quadrants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775205"/>
            <a:ext cx="8072755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78460" algn="l"/>
              </a:tabLst>
            </a:pPr>
            <a:r>
              <a:rPr sz="2400" dirty="0">
                <a:latin typeface="Times New Roman"/>
                <a:cs typeface="Times New Roman"/>
              </a:rPr>
              <a:t>what is known by the </a:t>
            </a:r>
            <a:r>
              <a:rPr sz="2400" spc="-5" dirty="0">
                <a:latin typeface="Times New Roman"/>
                <a:cs typeface="Times New Roman"/>
              </a:rPr>
              <a:t>person about him/herself </a:t>
            </a:r>
            <a:r>
              <a:rPr sz="2400" dirty="0">
                <a:latin typeface="Times New Roman"/>
                <a:cs typeface="Times New Roman"/>
              </a:rPr>
              <a:t>and is also  </a:t>
            </a:r>
            <a:r>
              <a:rPr sz="2400" spc="-5" dirty="0">
                <a:latin typeface="Times New Roman"/>
                <a:cs typeface="Times New Roman"/>
              </a:rPr>
              <a:t>known by </a:t>
            </a:r>
            <a:r>
              <a:rPr sz="2400" dirty="0">
                <a:latin typeface="Times New Roman"/>
                <a:cs typeface="Times New Roman"/>
              </a:rPr>
              <a:t>others - open area, open self, </a:t>
            </a:r>
            <a:r>
              <a:rPr sz="2400" spc="-5" dirty="0">
                <a:latin typeface="Times New Roman"/>
                <a:cs typeface="Times New Roman"/>
              </a:rPr>
              <a:t>free area, free </a:t>
            </a:r>
            <a:r>
              <a:rPr sz="2400" dirty="0">
                <a:latin typeface="Times New Roman"/>
                <a:cs typeface="Times New Roman"/>
              </a:rPr>
              <a:t>self, </a:t>
            </a:r>
            <a:r>
              <a:rPr sz="2400" spc="-5" dirty="0">
                <a:latin typeface="Times New Roman"/>
                <a:cs typeface="Times New Roman"/>
              </a:rPr>
              <a:t>or 'the  </a:t>
            </a:r>
            <a:r>
              <a:rPr sz="2400" dirty="0">
                <a:latin typeface="Times New Roman"/>
                <a:cs typeface="Times New Roman"/>
              </a:rPr>
              <a:t>arena‘.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61950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person about him/herself but </a:t>
            </a:r>
            <a:r>
              <a:rPr sz="2400" dirty="0">
                <a:latin typeface="Times New Roman"/>
                <a:cs typeface="Times New Roman"/>
              </a:rPr>
              <a:t>which  </a:t>
            </a:r>
            <a:r>
              <a:rPr sz="2400" spc="-5" dirty="0">
                <a:latin typeface="Times New Roman"/>
                <a:cs typeface="Times New Roman"/>
              </a:rPr>
              <a:t>others </a:t>
            </a:r>
            <a:r>
              <a:rPr sz="2400" dirty="0">
                <a:latin typeface="Times New Roman"/>
                <a:cs typeface="Times New Roman"/>
              </a:rPr>
              <a:t>know - blind area, blind self, or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'blindspot‘.</a:t>
            </a:r>
            <a:endParaRPr sz="2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69570" algn="l"/>
              </a:tabLst>
            </a:pP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the person </a:t>
            </a:r>
            <a:r>
              <a:rPr sz="2400" spc="-5" dirty="0">
                <a:latin typeface="Times New Roman"/>
                <a:cs typeface="Times New Roman"/>
              </a:rPr>
              <a:t>knows </a:t>
            </a:r>
            <a:r>
              <a:rPr sz="2400" dirty="0">
                <a:latin typeface="Times New Roman"/>
                <a:cs typeface="Times New Roman"/>
              </a:rPr>
              <a:t>about </a:t>
            </a:r>
            <a:r>
              <a:rPr sz="2400" spc="-5" dirty="0">
                <a:latin typeface="Times New Roman"/>
                <a:cs typeface="Times New Roman"/>
              </a:rPr>
              <a:t>him/herself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others do not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know - hidden area, hidden self, avoided </a:t>
            </a:r>
            <a:r>
              <a:rPr sz="2400" dirty="0">
                <a:latin typeface="Times New Roman"/>
                <a:cs typeface="Times New Roman"/>
              </a:rPr>
              <a:t>area, </a:t>
            </a:r>
            <a:r>
              <a:rPr sz="2400" spc="-5" dirty="0">
                <a:latin typeface="Times New Roman"/>
                <a:cs typeface="Times New Roman"/>
              </a:rPr>
              <a:t>avoided </a:t>
            </a:r>
            <a:r>
              <a:rPr sz="2400" spc="-10" dirty="0">
                <a:latin typeface="Times New Roman"/>
                <a:cs typeface="Times New Roman"/>
              </a:rPr>
              <a:t>self </a:t>
            </a:r>
            <a:r>
              <a:rPr sz="2400" dirty="0">
                <a:latin typeface="Times New Roman"/>
                <a:cs typeface="Times New Roman"/>
              </a:rPr>
              <a:t>or  </a:t>
            </a:r>
            <a:r>
              <a:rPr sz="2400" spc="-5" dirty="0">
                <a:latin typeface="Times New Roman"/>
                <a:cs typeface="Times New Roman"/>
              </a:rPr>
              <a:t>'facade‘.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1155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person about him/herself </a:t>
            </a:r>
            <a:r>
              <a:rPr sz="2400" dirty="0">
                <a:latin typeface="Times New Roman"/>
                <a:cs typeface="Times New Roman"/>
              </a:rPr>
              <a:t>and is also  </a:t>
            </a:r>
            <a:r>
              <a:rPr sz="2400" spc="-5" dirty="0">
                <a:latin typeface="Times New Roman"/>
                <a:cs typeface="Times New Roman"/>
              </a:rPr>
              <a:t>unknown by </a:t>
            </a:r>
            <a:r>
              <a:rPr sz="2400" dirty="0">
                <a:latin typeface="Times New Roman"/>
                <a:cs typeface="Times New Roman"/>
              </a:rPr>
              <a:t>others -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area </a:t>
            </a:r>
            <a:r>
              <a:rPr sz="2400" spc="-5" dirty="0">
                <a:latin typeface="Times New Roman"/>
                <a:cs typeface="Times New Roman"/>
              </a:rPr>
              <a:t>or unknown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self.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spc="-5" dirty="0" err="1" smtClean="0"/>
              <a:t>Johari</a:t>
            </a:r>
            <a:r>
              <a:rPr lang="en-US" sz="3200" spc="25" dirty="0" smtClean="0"/>
              <a:t> </a:t>
            </a:r>
            <a:r>
              <a:rPr lang="en-US" sz="3200" spc="-5" dirty="0" smtClean="0"/>
              <a:t>window four</a:t>
            </a:r>
            <a:r>
              <a:rPr lang="en-US" sz="3200" spc="-25" dirty="0" smtClean="0"/>
              <a:t> </a:t>
            </a:r>
            <a:r>
              <a:rPr lang="en-US" sz="3200" spc="-5" dirty="0" smtClean="0"/>
              <a:t>quadrants</a:t>
            </a:r>
            <a:endParaRPr lang="en-US" sz="3200" dirty="0"/>
          </a:p>
        </p:txBody>
      </p:sp>
      <p:pic>
        <p:nvPicPr>
          <p:cNvPr id="5" name="Picture 3" descr="D:\Users\NISHANTKUMARNIRAJ BB\Desktop\Untitledh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71625"/>
            <a:ext cx="7981950" cy="467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6195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156282"/>
            <a:ext cx="80733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Johari </a:t>
            </a:r>
            <a:r>
              <a:rPr sz="2400" spc="-5" dirty="0">
                <a:latin typeface="Times New Roman"/>
                <a:cs typeface="Times New Roman"/>
              </a:rPr>
              <a:t>region </a:t>
            </a:r>
            <a:r>
              <a:rPr sz="2400" dirty="0">
                <a:latin typeface="Times New Roman"/>
                <a:cs typeface="Times New Roman"/>
              </a:rPr>
              <a:t>1 is </a:t>
            </a:r>
            <a:r>
              <a:rPr sz="2400" spc="-5" dirty="0">
                <a:latin typeface="Times New Roman"/>
                <a:cs typeface="Times New Roman"/>
              </a:rPr>
              <a:t>also known </a:t>
            </a:r>
            <a:r>
              <a:rPr sz="2400" dirty="0">
                <a:latin typeface="Times New Roman"/>
                <a:cs typeface="Times New Roman"/>
              </a:rPr>
              <a:t>as the </a:t>
            </a:r>
            <a:r>
              <a:rPr sz="2400" spc="-5" dirty="0">
                <a:latin typeface="Times New Roman"/>
                <a:cs typeface="Times New Roman"/>
              </a:rPr>
              <a:t>'area of free activity'. This  </a:t>
            </a:r>
            <a:r>
              <a:rPr sz="2400" dirty="0">
                <a:latin typeface="Times New Roman"/>
                <a:cs typeface="Times New Roman"/>
              </a:rPr>
              <a:t>is the </a:t>
            </a:r>
            <a:r>
              <a:rPr sz="2400" spc="-5" dirty="0">
                <a:latin typeface="Times New Roman"/>
                <a:cs typeface="Times New Roman"/>
              </a:rPr>
              <a:t>information about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15" dirty="0">
                <a:latin typeface="Times New Roman"/>
                <a:cs typeface="Times New Roman"/>
              </a:rPr>
              <a:t>behaviour,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attitude,  feelings, emotion, knowledge, experience, skills, views, etc </a:t>
            </a:r>
            <a:r>
              <a:rPr sz="2400" dirty="0">
                <a:latin typeface="Times New Roman"/>
                <a:cs typeface="Times New Roman"/>
              </a:rPr>
              <a:t>-  </a:t>
            </a:r>
            <a:r>
              <a:rPr sz="2400" b="1" spc="-5" dirty="0">
                <a:latin typeface="Times New Roman"/>
                <a:cs typeface="Times New Roman"/>
              </a:rPr>
              <a:t>known by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person </a:t>
            </a:r>
            <a:r>
              <a:rPr sz="2400" spc="-5" dirty="0">
                <a:latin typeface="Times New Roman"/>
                <a:cs typeface="Times New Roman"/>
              </a:rPr>
              <a:t>('the self')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known </a:t>
            </a:r>
            <a:r>
              <a:rPr sz="2400" b="1" spc="-5" dirty="0">
                <a:latin typeface="Times New Roman"/>
                <a:cs typeface="Times New Roman"/>
              </a:rPr>
              <a:t>by the </a:t>
            </a:r>
            <a:r>
              <a:rPr sz="2400" b="1" spc="-15" dirty="0">
                <a:latin typeface="Times New Roman"/>
                <a:cs typeface="Times New Roman"/>
              </a:rPr>
              <a:t>group  </a:t>
            </a:r>
            <a:r>
              <a:rPr sz="2400" spc="-5" dirty="0">
                <a:latin typeface="Times New Roman"/>
                <a:cs typeface="Times New Roman"/>
              </a:rPr>
              <a:t>('others').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467105"/>
            <a:ext cx="4787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1665" algn="l"/>
              </a:tabLst>
            </a:pPr>
            <a:r>
              <a:rPr spc="-5" dirty="0"/>
              <a:t>Johari quadr</a:t>
            </a:r>
            <a:r>
              <a:rPr spc="5" dirty="0"/>
              <a:t>a</a:t>
            </a:r>
            <a:r>
              <a:rPr spc="-5" dirty="0"/>
              <a:t>nt	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232482"/>
            <a:ext cx="80727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Johari </a:t>
            </a:r>
            <a:r>
              <a:rPr sz="2400" spc="-5" dirty="0">
                <a:latin typeface="Times New Roman"/>
                <a:cs typeface="Times New Roman"/>
              </a:rPr>
              <a:t>region </a:t>
            </a:r>
            <a:r>
              <a:rPr sz="2400" dirty="0">
                <a:latin typeface="Times New Roman"/>
                <a:cs typeface="Times New Roman"/>
              </a:rPr>
              <a:t>2 is </a:t>
            </a: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b="1" dirty="0">
                <a:latin typeface="Times New Roman"/>
                <a:cs typeface="Times New Roman"/>
              </a:rPr>
              <a:t>known about a person </a:t>
            </a:r>
            <a:r>
              <a:rPr sz="2400" b="1" spc="-5" dirty="0">
                <a:latin typeface="Times New Roman"/>
                <a:cs typeface="Times New Roman"/>
              </a:rPr>
              <a:t>by </a:t>
            </a:r>
            <a:r>
              <a:rPr sz="2400" b="1" dirty="0">
                <a:latin typeface="Times New Roman"/>
                <a:cs typeface="Times New Roman"/>
              </a:rPr>
              <a:t>others</a:t>
            </a:r>
            <a:r>
              <a:rPr sz="2400" b="1" spc="5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 group, but is </a:t>
            </a:r>
            <a:r>
              <a:rPr sz="2400" b="1" spc="-5" dirty="0">
                <a:latin typeface="Times New Roman"/>
                <a:cs typeface="Times New Roman"/>
              </a:rPr>
              <a:t>unknown by the person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him/herself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5433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12035"/>
            <a:ext cx="703834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 marR="5080" indent="-7429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b="1" spc="-5" dirty="0">
                <a:latin typeface="Times New Roman"/>
                <a:cs typeface="Times New Roman"/>
              </a:rPr>
              <a:t>known </a:t>
            </a:r>
            <a:r>
              <a:rPr sz="2400" b="1" dirty="0">
                <a:latin typeface="Times New Roman"/>
                <a:cs typeface="Times New Roman"/>
              </a:rPr>
              <a:t>to ourselves </a:t>
            </a:r>
            <a:r>
              <a:rPr sz="2400" dirty="0">
                <a:latin typeface="Times New Roman"/>
                <a:cs typeface="Times New Roman"/>
              </a:rPr>
              <a:t>but kept hidden </a:t>
            </a:r>
            <a:r>
              <a:rPr sz="2400" spc="-5" dirty="0">
                <a:latin typeface="Times New Roman"/>
                <a:cs typeface="Times New Roman"/>
              </a:rPr>
              <a:t>from,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therefore </a:t>
            </a:r>
            <a:r>
              <a:rPr sz="2400" b="1" spc="-5" dirty="0">
                <a:latin typeface="Times New Roman"/>
                <a:cs typeface="Times New Roman"/>
              </a:rPr>
              <a:t>unknown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others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4671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308986"/>
            <a:ext cx="2389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361440" algn="l"/>
              </a:tabLst>
            </a:pP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-5" dirty="0">
                <a:latin typeface="Times New Roman"/>
                <a:cs typeface="Times New Roman"/>
              </a:rPr>
              <a:t>contains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0963" y="2308986"/>
            <a:ext cx="4890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2515" algn="l"/>
                <a:tab pos="4201160" algn="l"/>
              </a:tabLst>
            </a:pP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fo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ation,	fee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gs,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40" y="2674746"/>
            <a:ext cx="77285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abilities, aptitudes, experiences etc, </a:t>
            </a:r>
            <a:r>
              <a:rPr sz="2400" dirty="0">
                <a:latin typeface="Times New Roman"/>
                <a:cs typeface="Times New Roman"/>
              </a:rPr>
              <a:t>that are </a:t>
            </a:r>
            <a:r>
              <a:rPr sz="2400" b="1" spc="-5" dirty="0">
                <a:latin typeface="Times New Roman"/>
                <a:cs typeface="Times New Roman"/>
              </a:rPr>
              <a:t>unknown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 person </a:t>
            </a:r>
            <a:r>
              <a:rPr sz="2400" b="1" dirty="0">
                <a:latin typeface="Times New Roman"/>
                <a:cs typeface="Times New Roman"/>
              </a:rPr>
              <a:t>him/herself </a:t>
            </a:r>
            <a:r>
              <a:rPr sz="2400" b="1" spc="-5" dirty="0">
                <a:latin typeface="Times New Roman"/>
                <a:cs typeface="Times New Roman"/>
              </a:rPr>
              <a:t>and unknown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others </a:t>
            </a:r>
            <a:r>
              <a:rPr sz="2400" b="1" dirty="0">
                <a:latin typeface="Times New Roman"/>
                <a:cs typeface="Times New Roman"/>
              </a:rPr>
              <a:t>in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group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04800"/>
            <a:ext cx="8183880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8615" algn="l"/>
              </a:tabLst>
            </a:pPr>
            <a:r>
              <a:rPr spc="-5" dirty="0"/>
              <a:t>Unknown	f</a:t>
            </a:r>
            <a:r>
              <a:rPr spc="5" dirty="0"/>
              <a:t>a</a:t>
            </a:r>
            <a:r>
              <a:rPr spc="-5" dirty="0"/>
              <a:t>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46605"/>
            <a:ext cx="80733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  <a:buSzPct val="83333"/>
              <a:buFont typeface="Verdana"/>
              <a:buChar char="•"/>
              <a:tabLst>
                <a:tab pos="273685" algn="l"/>
                <a:tab pos="692150" algn="l"/>
                <a:tab pos="1598930" algn="l"/>
                <a:tab pos="2187575" algn="l"/>
                <a:tab pos="2522855" algn="l"/>
                <a:tab pos="4606290" algn="l"/>
                <a:tab pos="4992370" algn="l"/>
                <a:tab pos="6086475" algn="l"/>
                <a:tab pos="7167245" algn="l"/>
                <a:tab pos="7804150" algn="l"/>
              </a:tabLst>
            </a:pPr>
            <a:r>
              <a:rPr sz="2400" dirty="0">
                <a:latin typeface="Times New Roman"/>
                <a:cs typeface="Times New Roman"/>
              </a:rPr>
              <a:t>an	a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y	that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un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esti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ated	or	un-tr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ed	th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ough	l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	of  </a:t>
            </a:r>
            <a:r>
              <a:rPr sz="2400" spc="-15" dirty="0">
                <a:latin typeface="Times New Roman"/>
                <a:cs typeface="Times New Roman"/>
              </a:rPr>
              <a:t>opportunity, </a:t>
            </a:r>
            <a:r>
              <a:rPr sz="2400" spc="-5" dirty="0">
                <a:latin typeface="Times New Roman"/>
                <a:cs typeface="Times New Roman"/>
              </a:rPr>
              <a:t>encouragement, </a:t>
            </a:r>
            <a:r>
              <a:rPr sz="2400" dirty="0">
                <a:latin typeface="Times New Roman"/>
                <a:cs typeface="Times New Roman"/>
              </a:rPr>
              <a:t>confidence 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training.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Char char="•"/>
              <a:tabLst>
                <a:tab pos="243204" algn="l"/>
              </a:tabLst>
            </a:pPr>
            <a:r>
              <a:rPr sz="2400" dirty="0">
                <a:latin typeface="Times New Roman"/>
                <a:cs typeface="Times New Roman"/>
              </a:rPr>
              <a:t>a natural </a:t>
            </a:r>
            <a:r>
              <a:rPr sz="2400" spc="-5" dirty="0">
                <a:latin typeface="Times New Roman"/>
                <a:cs typeface="Times New Roman"/>
              </a:rPr>
              <a:t>ability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aptitude that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person doesn't realise </a:t>
            </a:r>
            <a:r>
              <a:rPr sz="2400" dirty="0">
                <a:latin typeface="Times New Roman"/>
                <a:cs typeface="Times New Roman"/>
              </a:rPr>
              <a:t>they  </a:t>
            </a:r>
            <a:r>
              <a:rPr sz="2400" spc="-5" dirty="0">
                <a:latin typeface="Times New Roman"/>
                <a:cs typeface="Times New Roman"/>
              </a:rPr>
              <a:t>possess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a fear or aversion that a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does not know they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an unknown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illness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repressed </a:t>
            </a:r>
            <a:r>
              <a:rPr sz="2400" dirty="0">
                <a:latin typeface="Times New Roman"/>
                <a:cs typeface="Times New Roman"/>
              </a:rPr>
              <a:t>or subconscious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feelings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80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conditioned behaviour or attitudes from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childhood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5229"/>
            <a:ext cx="718248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Drawbacks of Johari</a:t>
            </a:r>
            <a:r>
              <a:rPr sz="3200" spc="-140" dirty="0"/>
              <a:t> </a:t>
            </a:r>
            <a:r>
              <a:rPr sz="3200" dirty="0"/>
              <a:t>window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18005"/>
            <a:ext cx="807402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2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196975" algn="l"/>
                <a:tab pos="1971039" algn="l"/>
                <a:tab pos="2492375" algn="l"/>
                <a:tab pos="3733165" algn="l"/>
                <a:tab pos="4574540" algn="l"/>
                <a:tab pos="5109210" algn="l"/>
                <a:tab pos="5495290" algn="l"/>
                <a:tab pos="7502525" algn="l"/>
              </a:tabLst>
            </a:pP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th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	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bett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	n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Co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muni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	(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5" dirty="0">
                <a:latin typeface="Times New Roman"/>
                <a:cs typeface="Times New Roman"/>
              </a:rPr>
              <a:t>mental </a:t>
            </a:r>
            <a:r>
              <a:rPr sz="2400" dirty="0">
                <a:latin typeface="Times New Roman"/>
                <a:cs typeface="Times New Roman"/>
              </a:rPr>
              <a:t>or health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problem)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1233170" algn="l"/>
                <a:tab pos="2230120" algn="l"/>
                <a:tab pos="2937510" algn="l"/>
                <a:tab pos="3649345" algn="l"/>
                <a:tab pos="4138295" algn="l"/>
                <a:tab pos="4696460" algn="l"/>
                <a:tab pos="6318250" algn="l"/>
                <a:tab pos="7026909" algn="l"/>
              </a:tabLst>
            </a:pPr>
            <a:r>
              <a:rPr sz="2400" spc="-5" dirty="0">
                <a:latin typeface="Times New Roman"/>
                <a:cs typeface="Times New Roman"/>
              </a:rPr>
              <a:t>Some	people	</a:t>
            </a:r>
            <a:r>
              <a:rPr sz="2400" spc="-10" dirty="0">
                <a:latin typeface="Times New Roman"/>
                <a:cs typeface="Times New Roman"/>
              </a:rPr>
              <a:t>may	</a:t>
            </a:r>
            <a:r>
              <a:rPr sz="2400" dirty="0">
                <a:latin typeface="Times New Roman"/>
                <a:cs typeface="Times New Roman"/>
              </a:rPr>
              <a:t>pass	</a:t>
            </a:r>
            <a:r>
              <a:rPr sz="2400" spc="-5" dirty="0">
                <a:latin typeface="Times New Roman"/>
                <a:cs typeface="Times New Roman"/>
              </a:rPr>
              <a:t>on	</a:t>
            </a:r>
            <a:r>
              <a:rPr sz="2400" dirty="0">
                <a:latin typeface="Times New Roman"/>
                <a:cs typeface="Times New Roman"/>
              </a:rPr>
              <a:t>the	</a:t>
            </a:r>
            <a:r>
              <a:rPr sz="2400" spc="-5" dirty="0">
                <a:latin typeface="Times New Roman"/>
                <a:cs typeface="Times New Roman"/>
              </a:rPr>
              <a:t>information	they	received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further then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desire.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people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react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negatively.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Using johari window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useless exercise </a:t>
            </a: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not linked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activities that reinforce positive behavior or that correct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behavior.</a:t>
            </a:r>
            <a:endParaRPr sz="240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1187450" algn="l"/>
                <a:tab pos="2291080" algn="l"/>
                <a:tab pos="3004820" algn="l"/>
                <a:tab pos="3277235" algn="l"/>
                <a:tab pos="3957320" algn="l"/>
                <a:tab pos="4686935" algn="l"/>
                <a:tab pos="5264785" algn="l"/>
                <a:tab pos="6567805" algn="l"/>
                <a:tab pos="7822565" algn="l"/>
              </a:tabLst>
            </a:pP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cultu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es</a:t>
            </a:r>
            <a:r>
              <a:rPr sz="2400" dirty="0">
                <a:latin typeface="Times New Roman"/>
                <a:cs typeface="Times New Roman"/>
              </a:rPr>
              <a:t>	ha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a	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	o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en	a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	acce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ting	app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ach	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feedback and </a:t>
            </a:r>
            <a:r>
              <a:rPr sz="2400" spc="-5" dirty="0">
                <a:latin typeface="Times New Roman"/>
                <a:cs typeface="Times New Roman"/>
              </a:rPr>
              <a:t>others 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people take personal </a:t>
            </a:r>
            <a:r>
              <a:rPr sz="2400" spc="-5" dirty="0">
                <a:latin typeface="Times New Roman"/>
                <a:cs typeface="Times New Roman"/>
              </a:rPr>
              <a:t>feedback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offensively.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/>
          <a:lstStyle/>
          <a:p>
            <a:pPr algn="ctr"/>
            <a:r>
              <a:rPr lang="en-US" sz="3600" dirty="0" smtClean="0"/>
              <a:t>References</a:t>
            </a:r>
            <a:r>
              <a:rPr lang="en-US" dirty="0" smtClean="0"/>
              <a:t>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183880" cy="41879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Townsend </a:t>
            </a:r>
            <a:r>
              <a:rPr lang="en-US" sz="2000" dirty="0"/>
              <a:t>MC, Morgan KI. Psychiatric mental health nursing: Concepts of care in evidence-based practice. FA Davis; 2017 Oct 19</a:t>
            </a:r>
            <a:r>
              <a:rPr lang="en-US" sz="2000" dirty="0" smtClean="0"/>
              <a:t>.</a:t>
            </a:r>
          </a:p>
          <a:p>
            <a:r>
              <a:rPr lang="en-US" sz="2000" b="1" u="sng" dirty="0"/>
              <a:t> </a:t>
            </a:r>
            <a:r>
              <a:rPr lang="en-US" sz="2000" dirty="0" err="1"/>
              <a:t>Luft</a:t>
            </a:r>
            <a:r>
              <a:rPr lang="en-US" sz="2000" dirty="0"/>
              <a:t> J, Ingham H. The </a:t>
            </a:r>
            <a:r>
              <a:rPr lang="en-US" sz="2000" dirty="0" err="1"/>
              <a:t>johari</a:t>
            </a:r>
            <a:r>
              <a:rPr lang="en-US" sz="2000" dirty="0"/>
              <a:t> window. Human relations training news. 1961 Jan;5(1):6-7</a:t>
            </a:r>
            <a:r>
              <a:rPr lang="en-US" sz="2000" dirty="0" smtClean="0"/>
              <a:t>.</a:t>
            </a:r>
          </a:p>
          <a:p>
            <a:r>
              <a:rPr lang="en-US" sz="2000" b="1" u="sng" dirty="0">
                <a:hlinkClick r:id="rId2"/>
              </a:rPr>
              <a:t>www.google.com</a:t>
            </a:r>
            <a:r>
              <a:rPr lang="en-US" sz="2000" b="1" u="sng" dirty="0"/>
              <a:t> </a:t>
            </a:r>
            <a:endParaRPr lang="en-US" sz="2000" dirty="0"/>
          </a:p>
          <a:p>
            <a:r>
              <a:rPr lang="en-US" sz="2000" b="1" u="sng" dirty="0">
                <a:hlinkClick r:id="rId3"/>
              </a:rPr>
              <a:t>www.wikipedia.com</a:t>
            </a:r>
            <a:r>
              <a:rPr lang="en-US" sz="2000" b="1" u="sng" dirty="0"/>
              <a:t> </a:t>
            </a:r>
            <a:endParaRPr lang="en-US" sz="2000" dirty="0"/>
          </a:p>
          <a:p>
            <a:r>
              <a:rPr lang="en-US" sz="2000" b="1" u="sng" dirty="0">
                <a:hlinkClick r:id="rId4"/>
              </a:rPr>
              <a:t>www.studymafia.org</a:t>
            </a:r>
            <a:endParaRPr lang="en-US" sz="2000" b="1" u="sng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 smtClean="0"/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600" y="2438400"/>
            <a:ext cx="5562600" cy="134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</a:pPr>
            <a:r>
              <a:rPr sz="7200" spc="-815" dirty="0">
                <a:latin typeface="Arial"/>
                <a:cs typeface="Arial"/>
              </a:rPr>
              <a:t>Thank </a:t>
            </a:r>
            <a:r>
              <a:rPr sz="7200" spc="-185" dirty="0">
                <a:latin typeface="Arial"/>
                <a:cs typeface="Arial"/>
              </a:rPr>
              <a:t>You......  </a:t>
            </a:r>
            <a:endParaRPr sz="7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57200"/>
            <a:ext cx="332917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 smtClean="0"/>
              <a:t>Content</a:t>
            </a:r>
            <a:endParaRPr lang="en-US"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5325"/>
            <a:ext cx="3957320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What is Johari </a:t>
            </a:r>
            <a:r>
              <a:rPr sz="2800" spc="-20" dirty="0">
                <a:latin typeface="Times New Roman"/>
                <a:cs typeface="Times New Roman"/>
              </a:rPr>
              <a:t>Window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Founders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Formation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Name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Influence of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Model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Use of </a:t>
            </a:r>
            <a:r>
              <a:rPr sz="2800" dirty="0">
                <a:latin typeface="Times New Roman"/>
                <a:cs typeface="Times New Roman"/>
              </a:rPr>
              <a:t>Johari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Window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What model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represents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Areas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Model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Drawbacks 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Model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0823" y="198120"/>
            <a:ext cx="2609088" cy="1138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54196" y="198120"/>
            <a:ext cx="3267455" cy="1138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75357" y="390905"/>
            <a:ext cx="41948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</a:t>
            </a:r>
            <a:r>
              <a:rPr spc="-155" dirty="0"/>
              <a:t> </a:t>
            </a:r>
            <a:r>
              <a:rPr spc="-40" dirty="0"/>
              <a:t>Window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699005"/>
            <a:ext cx="77717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 model for self-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, personal development, group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understanding relationship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3458" y="695705"/>
            <a:ext cx="25781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Founders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03882"/>
            <a:ext cx="18415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083945" algn="l"/>
              </a:tabLst>
            </a:pPr>
            <a:r>
              <a:rPr sz="2400" dirty="0">
                <a:latin typeface="Times New Roman"/>
                <a:cs typeface="Times New Roman"/>
              </a:rPr>
              <a:t>The	Joh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9585" y="2003882"/>
            <a:ext cx="6003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3655" algn="l"/>
                <a:tab pos="2318385" algn="l"/>
                <a:tab pos="3047365" algn="l"/>
                <a:tab pos="4231640" algn="l"/>
                <a:tab pos="4791075" algn="l"/>
              </a:tabLst>
            </a:pPr>
            <a:r>
              <a:rPr sz="2400" spc="-12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indow	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odel	was	de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ised	</a:t>
            </a: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y	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ca</a:t>
            </a:r>
            <a:r>
              <a:rPr sz="2400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2369946"/>
            <a:ext cx="8089265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95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psychologists </a:t>
            </a:r>
            <a:r>
              <a:rPr sz="2400" b="1" spc="-5" dirty="0">
                <a:latin typeface="Times New Roman"/>
                <a:cs typeface="Times New Roman"/>
              </a:rPr>
              <a:t>Joseph Luft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spc="-5" dirty="0">
                <a:latin typeface="Times New Roman"/>
                <a:cs typeface="Times New Roman"/>
              </a:rPr>
              <a:t>Harry Ingham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b="1" dirty="0">
                <a:latin typeface="Times New Roman"/>
                <a:cs typeface="Times New Roman"/>
              </a:rPr>
              <a:t>1955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while  researching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dynamics </a:t>
            </a:r>
            <a:r>
              <a:rPr sz="2400" dirty="0">
                <a:latin typeface="Times New Roman"/>
                <a:cs typeface="Times New Roman"/>
              </a:rPr>
              <a:t>at the </a:t>
            </a:r>
            <a:r>
              <a:rPr sz="2400" b="1" spc="-5" dirty="0">
                <a:latin typeface="Times New Roman"/>
                <a:cs typeface="Times New Roman"/>
              </a:rPr>
              <a:t>University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California  Los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Angeles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model was first published 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Proceedings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30" dirty="0">
                <a:latin typeface="Times New Roman"/>
                <a:cs typeface="Times New Roman"/>
              </a:rPr>
              <a:t>Western </a:t>
            </a:r>
            <a:r>
              <a:rPr sz="2400" spc="-15" dirty="0">
                <a:latin typeface="Times New Roman"/>
                <a:cs typeface="Times New Roman"/>
              </a:rPr>
              <a:t>Training </a:t>
            </a:r>
            <a:r>
              <a:rPr sz="2400" spc="-5" dirty="0">
                <a:latin typeface="Times New Roman"/>
                <a:cs typeface="Times New Roman"/>
              </a:rPr>
              <a:t>Laboratory </a:t>
            </a:r>
            <a:r>
              <a:rPr sz="2400" dirty="0">
                <a:latin typeface="Times New Roman"/>
                <a:cs typeface="Times New Roman"/>
              </a:rPr>
              <a:t>in Group </a:t>
            </a:r>
            <a:r>
              <a:rPr sz="2400" spc="-5" dirty="0">
                <a:latin typeface="Times New Roman"/>
                <a:cs typeface="Times New Roman"/>
              </a:rPr>
              <a:t>Development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UCLA  Extension </a:t>
            </a:r>
            <a:r>
              <a:rPr sz="2400" spc="-10" dirty="0">
                <a:latin typeface="Times New Roman"/>
                <a:cs typeface="Times New Roman"/>
              </a:rPr>
              <a:t>Office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1955,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was later </a:t>
            </a:r>
            <a:r>
              <a:rPr sz="2400" dirty="0">
                <a:latin typeface="Times New Roman"/>
                <a:cs typeface="Times New Roman"/>
              </a:rPr>
              <a:t>expanded by </a:t>
            </a:r>
            <a:r>
              <a:rPr sz="2400" spc="-5" dirty="0">
                <a:latin typeface="Times New Roman"/>
                <a:cs typeface="Times New Roman"/>
              </a:rPr>
              <a:t>Joseph  Luft.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089" y="543305"/>
            <a:ext cx="54343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1015" algn="l"/>
                <a:tab pos="3783965" algn="l"/>
              </a:tabLst>
            </a:pPr>
            <a:r>
              <a:rPr spc="-5" dirty="0"/>
              <a:t>Formation	of	Name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08986"/>
            <a:ext cx="80733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Luft </a:t>
            </a:r>
            <a:r>
              <a:rPr sz="2400" dirty="0">
                <a:latin typeface="Times New Roman"/>
                <a:cs typeface="Times New Roman"/>
              </a:rPr>
              <a:t>and Ingham </a:t>
            </a:r>
            <a:r>
              <a:rPr sz="2400" spc="-5" dirty="0">
                <a:latin typeface="Times New Roman"/>
                <a:cs typeface="Times New Roman"/>
              </a:rPr>
              <a:t>called their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'Johari'  after </a:t>
            </a:r>
            <a:r>
              <a:rPr sz="2400" spc="-5" dirty="0">
                <a:latin typeface="Times New Roman"/>
                <a:cs typeface="Times New Roman"/>
              </a:rPr>
              <a:t>combining </a:t>
            </a:r>
            <a:r>
              <a:rPr sz="2400" dirty="0">
                <a:latin typeface="Times New Roman"/>
                <a:cs typeface="Times New Roman"/>
              </a:rPr>
              <a:t>their </a:t>
            </a:r>
            <a:r>
              <a:rPr sz="2400" spc="-5" dirty="0">
                <a:latin typeface="Times New Roman"/>
                <a:cs typeface="Times New Roman"/>
              </a:rPr>
              <a:t>first </a:t>
            </a:r>
            <a:r>
              <a:rPr sz="2400" spc="-10" dirty="0">
                <a:latin typeface="Times New Roman"/>
                <a:cs typeface="Times New Roman"/>
              </a:rPr>
              <a:t>names, </a:t>
            </a:r>
            <a:r>
              <a:rPr sz="2400" b="1" dirty="0">
                <a:latin typeface="Times New Roman"/>
                <a:cs typeface="Times New Roman"/>
              </a:rPr>
              <a:t>Joe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Harry</a:t>
            </a:r>
            <a:r>
              <a:rPr sz="2400" dirty="0">
                <a:latin typeface="Times New Roman"/>
                <a:cs typeface="Times New Roman"/>
              </a:rPr>
              <a:t>. In </a:t>
            </a:r>
            <a:r>
              <a:rPr sz="2400" spc="-5" dirty="0">
                <a:latin typeface="Times New Roman"/>
                <a:cs typeface="Times New Roman"/>
              </a:rPr>
              <a:t>early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publications the word appears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'</a:t>
            </a:r>
            <a:r>
              <a:rPr sz="2400" b="1" spc="-5" dirty="0">
                <a:latin typeface="Times New Roman"/>
                <a:cs typeface="Times New Roman"/>
              </a:rPr>
              <a:t>JoHari</a:t>
            </a:r>
            <a:r>
              <a:rPr sz="2400" spc="-5" dirty="0">
                <a:latin typeface="Times New Roman"/>
                <a:cs typeface="Times New Roman"/>
              </a:rPr>
              <a:t>'.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3646" y="543305"/>
            <a:ext cx="26168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Influen</a:t>
            </a:r>
            <a:r>
              <a:rPr spc="15" dirty="0"/>
              <a:t>c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>
              <a:lnSpc>
                <a:spcPct val="100000"/>
              </a:lnSpc>
              <a:spcBef>
                <a:spcPts val="100"/>
              </a:spcBef>
              <a:tabLst>
                <a:tab pos="913765" algn="l"/>
                <a:tab pos="1431925" algn="l"/>
                <a:tab pos="2320290" algn="l"/>
                <a:tab pos="3502025" algn="l"/>
                <a:tab pos="4407535" algn="l"/>
                <a:tab pos="4754880" algn="l"/>
                <a:tab pos="6115685" algn="l"/>
                <a:tab pos="7240905" algn="l"/>
                <a:tab pos="7824470" algn="l"/>
              </a:tabLst>
            </a:pPr>
            <a:r>
              <a:rPr spc="-175" dirty="0"/>
              <a:t>T</a:t>
            </a:r>
            <a:r>
              <a:rPr dirty="0"/>
              <a:t>oday	the	</a:t>
            </a:r>
            <a:r>
              <a:rPr spc="-15" dirty="0"/>
              <a:t>J</a:t>
            </a:r>
            <a:r>
              <a:rPr dirty="0"/>
              <a:t>ohari	</a:t>
            </a:r>
            <a:r>
              <a:rPr spc="-120" dirty="0"/>
              <a:t>W</a:t>
            </a:r>
            <a:r>
              <a:rPr dirty="0"/>
              <a:t>indow	</a:t>
            </a:r>
            <a:r>
              <a:rPr spc="-20" dirty="0"/>
              <a:t>m</a:t>
            </a:r>
            <a:r>
              <a:rPr dirty="0"/>
              <a:t>odel	</a:t>
            </a:r>
            <a:r>
              <a:rPr spc="-15" dirty="0"/>
              <a:t>i</a:t>
            </a:r>
            <a:r>
              <a:rPr spc="-5" dirty="0"/>
              <a:t>s</a:t>
            </a:r>
            <a:r>
              <a:rPr dirty="0"/>
              <a:t>	esp</a:t>
            </a:r>
            <a:r>
              <a:rPr spc="5" dirty="0"/>
              <a:t>e</a:t>
            </a:r>
            <a:r>
              <a:rPr spc="-10" dirty="0"/>
              <a:t>c</a:t>
            </a:r>
            <a:r>
              <a:rPr dirty="0"/>
              <a:t>ia</a:t>
            </a:r>
            <a:r>
              <a:rPr spc="-15" dirty="0"/>
              <a:t>l</a:t>
            </a:r>
            <a:r>
              <a:rPr dirty="0"/>
              <a:t>ly	rele</a:t>
            </a:r>
            <a:r>
              <a:rPr spc="-10" dirty="0"/>
              <a:t>v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t	</a:t>
            </a:r>
            <a:r>
              <a:rPr spc="-15" dirty="0"/>
              <a:t>d</a:t>
            </a:r>
            <a:r>
              <a:rPr dirty="0"/>
              <a:t>ue	</a:t>
            </a:r>
            <a:r>
              <a:rPr spc="-10" dirty="0"/>
              <a:t>to  </a:t>
            </a:r>
            <a:r>
              <a:rPr spc="-5" dirty="0"/>
              <a:t>modern emphasis on, </a:t>
            </a:r>
            <a:r>
              <a:rPr dirty="0"/>
              <a:t>and influence</a:t>
            </a:r>
            <a:r>
              <a:rPr spc="-35" dirty="0"/>
              <a:t> </a:t>
            </a:r>
            <a:r>
              <a:rPr spc="-5" dirty="0"/>
              <a:t>of</a:t>
            </a:r>
          </a:p>
          <a:p>
            <a:pPr marL="35623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soft</a:t>
            </a:r>
            <a:r>
              <a:rPr spc="-15" dirty="0"/>
              <a:t> </a:t>
            </a:r>
            <a:r>
              <a:rPr dirty="0"/>
              <a:t>skills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behaviour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empathy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cooperation</a:t>
            </a:r>
          </a:p>
          <a:p>
            <a:pPr marL="35623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inter-group</a:t>
            </a:r>
            <a:r>
              <a:rPr spc="-50" dirty="0"/>
              <a:t> </a:t>
            </a:r>
            <a:r>
              <a:rPr spc="-5" dirty="0"/>
              <a:t>development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interpersonal</a:t>
            </a:r>
            <a:r>
              <a:rPr spc="-45" dirty="0"/>
              <a:t> </a:t>
            </a:r>
            <a:r>
              <a:rPr spc="-5" dirty="0"/>
              <a:t>development.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9932" y="695705"/>
            <a:ext cx="56451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0315" algn="l"/>
              </a:tabLst>
            </a:pPr>
            <a:r>
              <a:rPr spc="-5" dirty="0"/>
              <a:t>Use	</a:t>
            </a:r>
            <a:r>
              <a:rPr dirty="0"/>
              <a:t>of Johari</a:t>
            </a:r>
            <a:r>
              <a:rPr spc="-9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27605"/>
            <a:ext cx="80740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dirty="0">
                <a:latin typeface="Times New Roman"/>
                <a:cs typeface="Times New Roman"/>
              </a:rPr>
              <a:t>soon </a:t>
            </a:r>
            <a:r>
              <a:rPr sz="2400" spc="-5" dirty="0">
                <a:latin typeface="Times New Roman"/>
                <a:cs typeface="Times New Roman"/>
              </a:rPr>
              <a:t>became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widely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for  </a:t>
            </a:r>
            <a:r>
              <a:rPr sz="2400" spc="-5" dirty="0">
                <a:latin typeface="Times New Roman"/>
                <a:cs typeface="Times New Roman"/>
              </a:rPr>
              <a:t>understanding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training </a:t>
            </a:r>
            <a:r>
              <a:rPr sz="2400" dirty="0">
                <a:latin typeface="Times New Roman"/>
                <a:cs typeface="Times New Roman"/>
              </a:rPr>
              <a:t>self-awareness, </a:t>
            </a:r>
            <a:r>
              <a:rPr sz="2400" spc="-5" dirty="0">
                <a:latin typeface="Times New Roman"/>
                <a:cs typeface="Times New Roman"/>
              </a:rPr>
              <a:t>personal  development, improving communications, interpersonal  relationships,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dynamics, </a:t>
            </a:r>
            <a:r>
              <a:rPr sz="2400" dirty="0">
                <a:latin typeface="Times New Roman"/>
                <a:cs typeface="Times New Roman"/>
              </a:rPr>
              <a:t>team </a:t>
            </a:r>
            <a:r>
              <a:rPr sz="2400" spc="-5" dirty="0">
                <a:latin typeface="Times New Roman"/>
                <a:cs typeface="Times New Roman"/>
              </a:rPr>
              <a:t>development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inter-  </a:t>
            </a: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125" y="695899"/>
            <a:ext cx="79971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7965" algn="l"/>
              </a:tabLst>
            </a:pPr>
            <a:r>
              <a:rPr sz="3200" dirty="0"/>
              <a:t>What actually</a:t>
            </a:r>
            <a:r>
              <a:rPr sz="3200" spc="-30" dirty="0"/>
              <a:t> </a:t>
            </a:r>
            <a:r>
              <a:rPr sz="3200" dirty="0" smtClean="0"/>
              <a:t>Model</a:t>
            </a:r>
            <a:r>
              <a:rPr lang="en-US" sz="3200" dirty="0" smtClean="0"/>
              <a:t> </a:t>
            </a:r>
            <a:r>
              <a:rPr sz="3200" dirty="0" smtClean="0"/>
              <a:t>Repres</a:t>
            </a:r>
            <a:r>
              <a:rPr sz="3200" spc="5" dirty="0" smtClean="0"/>
              <a:t>e</a:t>
            </a:r>
            <a:r>
              <a:rPr sz="3200" spc="-5" dirty="0" smtClean="0"/>
              <a:t>nts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73390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is also </a:t>
            </a:r>
            <a:r>
              <a:rPr sz="2400" spc="-5" dirty="0">
                <a:latin typeface="Times New Roman"/>
                <a:cs typeface="Times New Roman"/>
              </a:rPr>
              <a:t>referred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'disclosure/feedback model of self awareness',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by some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 an </a:t>
            </a:r>
            <a:r>
              <a:rPr sz="2400" spc="-5" dirty="0">
                <a:latin typeface="Times New Roman"/>
                <a:cs typeface="Times New Roman"/>
              </a:rPr>
              <a:t>'information </a:t>
            </a:r>
            <a:r>
              <a:rPr sz="2400" dirty="0">
                <a:latin typeface="Times New Roman"/>
                <a:cs typeface="Times New Roman"/>
              </a:rPr>
              <a:t>processing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tool'.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dirty="0">
                <a:latin typeface="Times New Roman"/>
                <a:cs typeface="Times New Roman"/>
              </a:rPr>
              <a:t>actually </a:t>
            </a:r>
            <a:r>
              <a:rPr sz="2400" spc="-5" dirty="0">
                <a:latin typeface="Times New Roman"/>
                <a:cs typeface="Times New Roman"/>
              </a:rPr>
              <a:t>represents information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feelings,  experience, views, attitudes, skills, intentions, motivation, </a:t>
            </a:r>
            <a:r>
              <a:rPr sz="2400" dirty="0">
                <a:latin typeface="Times New Roman"/>
                <a:cs typeface="Times New Roman"/>
              </a:rPr>
              <a:t>etc -  </a:t>
            </a:r>
            <a:r>
              <a:rPr sz="2400" spc="-5" dirty="0">
                <a:latin typeface="Times New Roman"/>
                <a:cs typeface="Times New Roman"/>
              </a:rPr>
              <a:t>within or about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- in </a:t>
            </a:r>
            <a:r>
              <a:rPr sz="2400" spc="-5" dirty="0">
                <a:latin typeface="Times New Roman"/>
                <a:cs typeface="Times New Roman"/>
              </a:rPr>
              <a:t>relation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their group,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four  </a:t>
            </a:r>
            <a:r>
              <a:rPr sz="2400" dirty="0">
                <a:latin typeface="Times New Roman"/>
                <a:cs typeface="Times New Roman"/>
              </a:rPr>
              <a:t>perspectives.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776" y="543305"/>
            <a:ext cx="43307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spc="-5" dirty="0"/>
              <a:t>Areas</a:t>
            </a:r>
            <a:r>
              <a:rPr spc="10" dirty="0"/>
              <a:t> </a:t>
            </a:r>
            <a:r>
              <a:rPr dirty="0"/>
              <a:t>of	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75205"/>
            <a:ext cx="807275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four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perspectives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called 'regions' </a:t>
            </a:r>
            <a:r>
              <a:rPr sz="2400" dirty="0">
                <a:latin typeface="Times New Roman"/>
                <a:cs typeface="Times New Roman"/>
              </a:rPr>
              <a:t>or  </a:t>
            </a:r>
            <a:r>
              <a:rPr sz="2400" spc="-5" dirty="0">
                <a:latin typeface="Times New Roman"/>
                <a:cs typeface="Times New Roman"/>
              </a:rPr>
              <a:t>'areas' or 'quadrants'. </a:t>
            </a:r>
            <a:r>
              <a:rPr sz="2400" dirty="0">
                <a:latin typeface="Times New Roman"/>
                <a:cs typeface="Times New Roman"/>
              </a:rPr>
              <a:t>Each </a:t>
            </a:r>
            <a:r>
              <a:rPr sz="2400" spc="-5" dirty="0">
                <a:latin typeface="Times New Roman"/>
                <a:cs typeface="Times New Roman"/>
              </a:rPr>
              <a:t>of these regions contains and  represents the information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feelings, motivation, etc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known  </a:t>
            </a:r>
            <a:r>
              <a:rPr sz="2400" dirty="0">
                <a:latin typeface="Times New Roman"/>
                <a:cs typeface="Times New Roman"/>
              </a:rPr>
              <a:t>about </a:t>
            </a:r>
            <a:r>
              <a:rPr sz="2400" spc="-5" dirty="0">
                <a:latin typeface="Times New Roman"/>
                <a:cs typeface="Times New Roman"/>
              </a:rPr>
              <a:t>the person,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of whether the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known  </a:t>
            </a:r>
            <a:r>
              <a:rPr sz="2400" dirty="0">
                <a:latin typeface="Times New Roman"/>
                <a:cs typeface="Times New Roman"/>
              </a:rPr>
              <a:t>or unknown by the </a:t>
            </a:r>
            <a:r>
              <a:rPr sz="2400" spc="-5" dirty="0">
                <a:latin typeface="Times New Roman"/>
                <a:cs typeface="Times New Roman"/>
              </a:rPr>
              <a:t>person,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whether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is  </a:t>
            </a:r>
            <a:r>
              <a:rPr sz="2400" spc="-5" dirty="0">
                <a:latin typeface="Times New Roman"/>
                <a:cs typeface="Times New Roman"/>
              </a:rPr>
              <a:t>known or unknown by </a:t>
            </a:r>
            <a:r>
              <a:rPr sz="2400" dirty="0">
                <a:latin typeface="Times New Roman"/>
                <a:cs typeface="Times New Roman"/>
              </a:rPr>
              <a:t>others in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607</Words>
  <Application>Microsoft Office PowerPoint</Application>
  <PresentationFormat>On-screen Show (4:3)</PresentationFormat>
  <Paragraphs>78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Verdana</vt:lpstr>
      <vt:lpstr>Wingdings 2</vt:lpstr>
      <vt:lpstr>Aspect</vt:lpstr>
      <vt:lpstr>PowerPoint Presentation</vt:lpstr>
      <vt:lpstr>Content</vt:lpstr>
      <vt:lpstr>Johari Window</vt:lpstr>
      <vt:lpstr>Founders</vt:lpstr>
      <vt:lpstr>Formation of Name</vt:lpstr>
      <vt:lpstr>Influence</vt:lpstr>
      <vt:lpstr>Use of Johari Model</vt:lpstr>
      <vt:lpstr>What actually Model Represents</vt:lpstr>
      <vt:lpstr>Areas of Model</vt:lpstr>
      <vt:lpstr>Johari window four quadrants</vt:lpstr>
      <vt:lpstr>Johari window four quadrants</vt:lpstr>
      <vt:lpstr>Johari quadrant 1</vt:lpstr>
      <vt:lpstr>Johari quadrant 2</vt:lpstr>
      <vt:lpstr>Johari quadrant 3</vt:lpstr>
      <vt:lpstr>Johari quadrant 4</vt:lpstr>
      <vt:lpstr>Unknown factors</vt:lpstr>
      <vt:lpstr>Drawbacks of Johari window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on Johari Window</dc:title>
  <dc:creator>Sumit Thakur</dc:creator>
  <cp:lastModifiedBy>HP</cp:lastModifiedBy>
  <cp:revision>8</cp:revision>
  <dcterms:created xsi:type="dcterms:W3CDTF">2018-03-12T09:54:44Z</dcterms:created>
  <dcterms:modified xsi:type="dcterms:W3CDTF">2023-12-11T09:32:48Z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2018-03-12T00:00:00Z</vt:filetime>
  </property>
</Properties>
</file>