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y="6858000" cx="9144000"/>
  <p:notesSz cx="6858000" cy="9144000"/>
  <p:embeddedFontLst>
    <p:embeddedFont>
      <p:font typeface="Century Schoolbook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44" roundtripDataSignature="AMtx7mioXPMQDn9FUT5VvoUND93m3toC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CenturySchoolbook-regular.fntdata"/><Relationship Id="rId20" Type="http://schemas.openxmlformats.org/officeDocument/2006/relationships/slide" Target="slides/slide15.xml"/><Relationship Id="rId42" Type="http://schemas.openxmlformats.org/officeDocument/2006/relationships/font" Target="fonts/CenturySchoolbook-italic.fntdata"/><Relationship Id="rId41" Type="http://schemas.openxmlformats.org/officeDocument/2006/relationships/font" Target="fonts/CenturySchoolbook-bold.fntdata"/><Relationship Id="rId22" Type="http://schemas.openxmlformats.org/officeDocument/2006/relationships/slide" Target="slides/slide17.xml"/><Relationship Id="rId44" Type="http://customschemas.google.com/relationships/presentationmetadata" Target="metadata"/><Relationship Id="rId21" Type="http://schemas.openxmlformats.org/officeDocument/2006/relationships/slide" Target="slides/slide16.xml"/><Relationship Id="rId43" Type="http://schemas.openxmlformats.org/officeDocument/2006/relationships/font" Target="fonts/CenturySchoolbook-boldItalic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6"/>
          <p:cNvSpPr txBox="1"/>
          <p:nvPr>
            <p:ph type="ctrTitle"/>
          </p:nvPr>
        </p:nvSpPr>
        <p:spPr>
          <a:xfrm>
            <a:off x="2286000" y="3124200"/>
            <a:ext cx="6172200" cy="1894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6"/>
          <p:cNvSpPr txBox="1"/>
          <p:nvPr>
            <p:ph idx="1" type="subTitle"/>
          </p:nvPr>
        </p:nvSpPr>
        <p:spPr>
          <a:xfrm>
            <a:off x="2286000" y="5003322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224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0" name="Google Shape;20;p36"/>
          <p:cNvSpPr txBox="1"/>
          <p:nvPr>
            <p:ph idx="10" type="dt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6"/>
          <p:cNvSpPr txBox="1"/>
          <p:nvPr>
            <p:ph idx="11" type="ftr"/>
          </p:nvPr>
        </p:nvSpPr>
        <p:spPr>
          <a:xfrm rot="5400000">
            <a:off x="7077269" y="4181669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3" name="Google Shape;23;p36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4" name="Google Shape;24;p36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5" name="Google Shape;25;p36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26" name="Google Shape;26;p36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36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36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" name="Google Shape;29;p36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36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36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36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" name="Google Shape;33;p36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" name="Google Shape;34;p36"/>
          <p:cNvSpPr/>
          <p:nvPr/>
        </p:nvSpPr>
        <p:spPr>
          <a:xfrm>
            <a:off x="1309632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" name="Google Shape;35;p36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6" name="Google Shape;36;p36"/>
          <p:cNvSpPr/>
          <p:nvPr/>
        </p:nvSpPr>
        <p:spPr>
          <a:xfrm>
            <a:off x="1664208" y="5788152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7" name="Google Shape;37;p36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8" name="Google Shape;38;p36"/>
          <p:cNvSpPr txBox="1"/>
          <p:nvPr>
            <p:ph idx="12" type="sldNum"/>
          </p:nvPr>
        </p:nvSpPr>
        <p:spPr>
          <a:xfrm>
            <a:off x="1325544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5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45"/>
          <p:cNvSpPr txBox="1"/>
          <p:nvPr>
            <p:ph idx="1" type="body"/>
          </p:nvPr>
        </p:nvSpPr>
        <p:spPr>
          <a:xfrm rot="5400000">
            <a:off x="1754124" y="303276"/>
            <a:ext cx="4873752" cy="7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45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45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45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6"/>
          <p:cNvSpPr txBox="1"/>
          <p:nvPr>
            <p:ph type="title"/>
          </p:nvPr>
        </p:nvSpPr>
        <p:spPr>
          <a:xfrm rot="5400000">
            <a:off x="4541838" y="2362202"/>
            <a:ext cx="5851525" cy="16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4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46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46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46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7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7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7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7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44" name="Google Shape;44;p37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8"/>
          <p:cNvSpPr txBox="1"/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entury Schoolbook"/>
              <a:buNone/>
              <a:defRPr b="1" sz="3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" type="body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52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0" type="dt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8"/>
          <p:cNvSpPr txBox="1"/>
          <p:nvPr>
            <p:ph idx="11" type="ftr"/>
          </p:nvPr>
        </p:nvSpPr>
        <p:spPr>
          <a:xfrm rot="5400000">
            <a:off x="7077456" y="4178808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8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1" name="Google Shape;51;p38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2" name="Google Shape;52;p38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3" name="Google Shape;53;p38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54" name="Google Shape;54;p38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" name="Google Shape;55;p38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" name="Google Shape;56;p38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38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8" name="Google Shape;58;p38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9" name="Google Shape;59;p38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0" name="Google Shape;60;p38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1" name="Google Shape;61;p38"/>
          <p:cNvSpPr/>
          <p:nvPr/>
        </p:nvSpPr>
        <p:spPr>
          <a:xfrm>
            <a:off x="1324704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2" name="Google Shape;62;p38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3" name="Google Shape;63;p38"/>
          <p:cNvSpPr/>
          <p:nvPr/>
        </p:nvSpPr>
        <p:spPr>
          <a:xfrm>
            <a:off x="1664208" y="5791200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4" name="Google Shape;64;p38"/>
          <p:cNvSpPr/>
          <p:nvPr/>
        </p:nvSpPr>
        <p:spPr>
          <a:xfrm>
            <a:off x="1879040" y="4479888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65" name="Google Shape;65;p38"/>
          <p:cNvCxnSpPr/>
          <p:nvPr/>
        </p:nvCxnSpPr>
        <p:spPr>
          <a:xfrm>
            <a:off x="9097944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6" name="Google Shape;66;p38"/>
          <p:cNvSpPr txBox="1"/>
          <p:nvPr>
            <p:ph idx="12" type="sldNum"/>
          </p:nvPr>
        </p:nvSpPr>
        <p:spPr>
          <a:xfrm>
            <a:off x="1340616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9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9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9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9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72" name="Google Shape;72;p39"/>
          <p:cNvSpPr txBox="1"/>
          <p:nvPr>
            <p:ph idx="1" type="body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39"/>
          <p:cNvSpPr txBox="1"/>
          <p:nvPr>
            <p:ph idx="2" type="body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0"/>
          <p:cNvSpPr txBox="1"/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0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0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0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79" name="Google Shape;79;p40"/>
          <p:cNvSpPr txBox="1"/>
          <p:nvPr>
            <p:ph idx="1" type="body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40"/>
          <p:cNvSpPr txBox="1"/>
          <p:nvPr>
            <p:ph idx="2" type="body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40"/>
          <p:cNvSpPr/>
          <p:nvPr>
            <p:ph idx="3" type="body"/>
          </p:nvPr>
        </p:nvSpPr>
        <p:spPr>
          <a:xfrm>
            <a:off x="4572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40"/>
          <p:cNvSpPr/>
          <p:nvPr>
            <p:ph idx="4" type="body"/>
          </p:nvPr>
        </p:nvSpPr>
        <p:spPr>
          <a:xfrm>
            <a:off x="43434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4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87" name="Google Shape;87;p4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2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2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2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Google Shape;93;p43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4" name="Google Shape;94;p43"/>
          <p:cNvSpPr txBox="1"/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3"/>
          <p:cNvSpPr txBox="1"/>
          <p:nvPr>
            <p:ph idx="1" type="body"/>
          </p:nvPr>
        </p:nvSpPr>
        <p:spPr>
          <a:xfrm>
            <a:off x="6812280" y="274320"/>
            <a:ext cx="1527048" cy="498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84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12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96" name="Google Shape;96;p43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7" name="Google Shape;97;p43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43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43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00" name="Google Shape;100;p43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1" name="Google Shape;101;p4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2" name="Google Shape;102;p43"/>
          <p:cNvSpPr txBox="1"/>
          <p:nvPr>
            <p:ph idx="2" type="body"/>
          </p:nvPr>
        </p:nvSpPr>
        <p:spPr>
          <a:xfrm>
            <a:off x="304800" y="274320"/>
            <a:ext cx="5638800" cy="6327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43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43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105" name="Google Shape;105;p43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oogle Shape;107;p44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8" name="Google Shape;108;p44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9" name="Google Shape;109;p44"/>
          <p:cNvSpPr txBox="1"/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44"/>
          <p:cNvSpPr/>
          <p:nvPr>
            <p:ph idx="2" type="pic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111" name="Google Shape;111;p44"/>
          <p:cNvSpPr txBox="1"/>
          <p:nvPr>
            <p:ph idx="1" type="body"/>
          </p:nvPr>
        </p:nvSpPr>
        <p:spPr>
          <a:xfrm>
            <a:off x="6765798" y="264795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SzPts val="840"/>
              <a:buFont typeface="Century Schoolbook"/>
              <a:buNone/>
              <a:defRPr sz="1200"/>
            </a:lvl1pPr>
            <a:lvl2pPr indent="-289560" lvl="1" marL="914400" algn="l">
              <a:spcBef>
                <a:spcPts val="400"/>
              </a:spcBef>
              <a:spcAft>
                <a:spcPts val="0"/>
              </a:spcAft>
              <a:buSzPts val="960"/>
              <a:buChar char="⚫"/>
              <a:defRPr sz="1200"/>
            </a:lvl2pPr>
            <a:lvl3pPr indent="-266700" lvl="2" marL="1371600" algn="l">
              <a:spcBef>
                <a:spcPts val="200"/>
              </a:spcBef>
              <a:spcAft>
                <a:spcPts val="0"/>
              </a:spcAft>
              <a:buSzPts val="600"/>
              <a:buChar char="🞆"/>
              <a:defRPr sz="1000"/>
            </a:lvl3pPr>
            <a:lvl4pPr indent="-262889" lvl="3" marL="1828800" algn="l">
              <a:spcBef>
                <a:spcPts val="180"/>
              </a:spcBef>
              <a:spcAft>
                <a:spcPts val="0"/>
              </a:spcAft>
              <a:buSzPts val="540"/>
              <a:buChar char="🞆"/>
              <a:defRPr sz="900"/>
            </a:lvl4pPr>
            <a:lvl5pPr indent="-267461" lvl="4" marL="2286000" algn="l">
              <a:spcBef>
                <a:spcPts val="180"/>
              </a:spcBef>
              <a:spcAft>
                <a:spcPts val="0"/>
              </a:spcAft>
              <a:buSzPts val="612"/>
              <a:buChar char="⚫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112" name="Google Shape;112;p44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3" name="Google Shape;113;p4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14" name="Google Shape;114;p44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44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6" name="Google Shape;116;p44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44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44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119" name="Google Shape;119;p44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35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" name="Google Shape;7;p35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35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528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335280" lvl="1" marL="914400" marR="0" rtl="0" algn="l"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29718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DE7530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29718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EC2AC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297688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BBC9E9"/>
              </a:buClr>
              <a:buSzPts val="1088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281939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FEC2AC"/>
              </a:buClr>
              <a:buSzPts val="840"/>
              <a:buFont typeface="Noto Sans Symbols"/>
              <a:buChar char="⚪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DE7530"/>
              </a:buClr>
              <a:buSzPts val="14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" name="Google Shape;9;p35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" name="Google Shape;10;p35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1" name="Google Shape;11;p35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35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3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4" name="Google Shape;14;p35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" name="Google Shape;15;p35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" name="Google Shape;16;p35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"/>
          <p:cNvSpPr txBox="1"/>
          <p:nvPr>
            <p:ph type="ctrTitle"/>
          </p:nvPr>
        </p:nvSpPr>
        <p:spPr>
          <a:xfrm>
            <a:off x="1714480" y="714356"/>
            <a:ext cx="6815142" cy="12858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Population, Sample &amp; Sampling</a:t>
            </a:r>
            <a:endParaRPr/>
          </a:p>
        </p:txBody>
      </p:sp>
      <p:sp>
        <p:nvSpPr>
          <p:cNvPr id="137" name="Google Shape;137;p1"/>
          <p:cNvSpPr txBox="1"/>
          <p:nvPr>
            <p:ph idx="1" type="subTitle"/>
          </p:nvPr>
        </p:nvSpPr>
        <p:spPr>
          <a:xfrm>
            <a:off x="2357422" y="2857496"/>
            <a:ext cx="6172200" cy="1943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260"/>
              <a:buNone/>
            </a:pPr>
            <a:r>
              <a:rPr lang="en-IN"/>
              <a:t>Ms. Anusha Selvin Mary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260"/>
              <a:buNone/>
            </a:pPr>
            <a:r>
              <a:rPr lang="en-IN"/>
              <a:t>Asst. Professor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260"/>
              <a:buNone/>
            </a:pPr>
            <a:r>
              <a:rPr lang="en-IN"/>
              <a:t>JMCON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t/>
            </a:r>
            <a:endParaRPr/>
          </a:p>
        </p:txBody>
      </p:sp>
      <p:pic>
        <p:nvPicPr>
          <p:cNvPr descr="research.jpg" id="194" name="Google Shape;194;p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786" y="357166"/>
            <a:ext cx="7072362" cy="6286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1"/>
          <p:cNvSpPr txBox="1"/>
          <p:nvPr>
            <p:ph type="title"/>
          </p:nvPr>
        </p:nvSpPr>
        <p:spPr>
          <a:xfrm>
            <a:off x="457200" y="274638"/>
            <a:ext cx="7467600" cy="5825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Types of sampling technique</a:t>
            </a:r>
            <a:endParaRPr/>
          </a:p>
        </p:txBody>
      </p:sp>
      <p:sp>
        <p:nvSpPr>
          <p:cNvPr id="200" name="Google Shape;200;p11"/>
          <p:cNvSpPr txBox="1"/>
          <p:nvPr>
            <p:ph idx="1" type="body"/>
          </p:nvPr>
        </p:nvSpPr>
        <p:spPr>
          <a:xfrm>
            <a:off x="457200" y="1071546"/>
            <a:ext cx="7467600" cy="54024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Sampling is the process of selecting a representative part of the population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It should represent the characteristics of the population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PROBABILITY SAMPLING TECHNIQUE;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It is based on the theory of probability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Random selection of elements /members of the population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Every subject has equal chance to be selected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Chances of bias are less as the subjects are randomly selected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2"/>
          <p:cNvSpPr txBox="1"/>
          <p:nvPr>
            <p:ph type="title"/>
          </p:nvPr>
        </p:nvSpPr>
        <p:spPr>
          <a:xfrm>
            <a:off x="457200" y="274638"/>
            <a:ext cx="7467600" cy="1539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06" name="Google Shape;206;p12"/>
          <p:cNvSpPr txBox="1"/>
          <p:nvPr>
            <p:ph idx="1" type="body"/>
          </p:nvPr>
        </p:nvSpPr>
        <p:spPr>
          <a:xfrm>
            <a:off x="457200" y="428604"/>
            <a:ext cx="7467600" cy="6045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ct val="70000"/>
              <a:buNone/>
            </a:pPr>
            <a:r>
              <a:rPr lang="en-IN"/>
              <a:t>1. Simple Random sampling: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Basic probability sampling design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The whole process of sampling is carried out in a single step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The essential prerequisite is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	 - population must be homogenous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	 - researcher must have the list of  elements  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        /members 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First step is 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	-  to identify the accessible population and prepare a list of all elements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	- the list of subjects in the population is known as sampling frame</a:t>
            </a:r>
            <a:endParaRPr/>
          </a:p>
          <a:p>
            <a:pPr indent="-457200" lvl="0" marL="45720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3"/>
          <p:cNvSpPr txBox="1"/>
          <p:nvPr>
            <p:ph type="title"/>
          </p:nvPr>
        </p:nvSpPr>
        <p:spPr>
          <a:xfrm>
            <a:off x="457200" y="274638"/>
            <a:ext cx="7467600" cy="82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12" name="Google Shape;212;p13"/>
          <p:cNvSpPr txBox="1"/>
          <p:nvPr>
            <p:ph idx="1" type="body"/>
          </p:nvPr>
        </p:nvSpPr>
        <p:spPr>
          <a:xfrm>
            <a:off x="457200" y="357166"/>
            <a:ext cx="7467600" cy="61167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It has 3 methods</a:t>
            </a:r>
            <a:endParaRPr/>
          </a:p>
          <a:p>
            <a:pPr indent="-457200" lvl="0" marL="45720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a. </a:t>
            </a:r>
            <a:r>
              <a:rPr lang="en-IN" sz="2900"/>
              <a:t>The lottery method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	- oldest and mechanical method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	- each member attributed to a unique number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	- researcher cnoose the number tags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	- replacement method and non replacement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b. Use of table of random numbers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	- most commonly and accurately used method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	- Random tables present several numbers in rows and columns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	- researcher initially prepares a number list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	- the same proceedure is continued until desired  number is selected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	- if repeatedly similar numbers are encountered they are ignored and the next number is selected</a:t>
            </a:r>
            <a:endParaRPr/>
          </a:p>
          <a:p>
            <a:pPr indent="-390525" lvl="0" marL="45720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4"/>
          <p:cNvSpPr txBox="1"/>
          <p:nvPr>
            <p:ph type="title"/>
          </p:nvPr>
        </p:nvSpPr>
        <p:spPr>
          <a:xfrm>
            <a:off x="457200" y="274638"/>
            <a:ext cx="7467600" cy="1539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18" name="Google Shape;218;p14"/>
          <p:cNvSpPr txBox="1"/>
          <p:nvPr>
            <p:ph idx="1" type="body"/>
          </p:nvPr>
        </p:nvSpPr>
        <p:spPr>
          <a:xfrm>
            <a:off x="457200" y="500042"/>
            <a:ext cx="7467600" cy="59739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274320" lvl="0" marL="27432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70000"/>
              <a:buNone/>
            </a:pPr>
            <a:r>
              <a:rPr lang="en-IN"/>
              <a:t>c. Use of computers: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	- Random table is generated from computer if population is more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Merits: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Ease of seempling the sample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Fair way of selecting sample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Requires minimum knowledge about the poulation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Most unbiased method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Free from sampling errors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Sample errors can be easily computed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Demerits: 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Requirement of uptodate list of all memebers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More proceedure needed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Expensive and time consuming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5"/>
          <p:cNvSpPr txBox="1"/>
          <p:nvPr>
            <p:ph type="title"/>
          </p:nvPr>
        </p:nvSpPr>
        <p:spPr>
          <a:xfrm>
            <a:off x="428596" y="-357214"/>
            <a:ext cx="7467600" cy="3572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24" name="Google Shape;224;p15"/>
          <p:cNvSpPr txBox="1"/>
          <p:nvPr>
            <p:ph idx="1" type="body"/>
          </p:nvPr>
        </p:nvSpPr>
        <p:spPr>
          <a:xfrm>
            <a:off x="457200" y="214290"/>
            <a:ext cx="7467600" cy="625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IN"/>
              <a:t>2. Stratified random Sampling: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used for heterogenous population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divides the population into different homogenous subgroup or strata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Randomly select subject from different strata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strata are divided according to selected triats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eg) Age, gernder, religion</a:t>
            </a:r>
            <a:endParaRPr/>
          </a:p>
          <a:p>
            <a:pPr indent="-457200" lvl="0" marL="457200" rtl="0" algn="l">
              <a:spcBef>
                <a:spcPts val="600"/>
              </a:spcBef>
              <a:spcAft>
                <a:spcPts val="0"/>
              </a:spcAft>
              <a:buSzPts val="1680"/>
              <a:buAutoNum type="alphaLcPeriod"/>
            </a:pPr>
            <a:r>
              <a:rPr lang="en-IN"/>
              <a:t>Proportionate Stratified Random sampling</a:t>
            </a:r>
            <a:endParaRPr/>
          </a:p>
          <a:p>
            <a:pPr indent="-457200" lvl="0" marL="45720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Sample choosen from each stratum is proportion to the size of the population</a:t>
            </a:r>
            <a:endParaRPr/>
          </a:p>
          <a:p>
            <a:pPr indent="-457200" lvl="0" marL="45720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utilize similar sampling fraction for each stratum irrespective of the difference in stratal population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"/>
          <p:cNvSpPr txBox="1"/>
          <p:nvPr>
            <p:ph type="title"/>
          </p:nvPr>
        </p:nvSpPr>
        <p:spPr>
          <a:xfrm>
            <a:off x="457200" y="274638"/>
            <a:ext cx="7467600" cy="82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30" name="Google Shape;230;p16"/>
          <p:cNvSpPr txBox="1"/>
          <p:nvPr>
            <p:ph idx="1" type="body"/>
          </p:nvPr>
        </p:nvSpPr>
        <p:spPr>
          <a:xfrm>
            <a:off x="457200" y="285728"/>
            <a:ext cx="7467600" cy="6188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IN"/>
              <a:t>b. Disproportionate startified random sampling: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Samlple choosen is not in a proportion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Sampling fraction is the only diffrence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Merits: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Ensure representation of all groups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To observe existing replationship between two subgroups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Save money time and energey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Demerits: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Requires accurate information on the proportion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Large population must be vailable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7"/>
          <p:cNvSpPr txBox="1"/>
          <p:nvPr>
            <p:ph type="title"/>
          </p:nvPr>
        </p:nvSpPr>
        <p:spPr>
          <a:xfrm>
            <a:off x="457200" y="274638"/>
            <a:ext cx="7467600" cy="1539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36" name="Google Shape;236;p17"/>
          <p:cNvSpPr txBox="1"/>
          <p:nvPr>
            <p:ph idx="1" type="body"/>
          </p:nvPr>
        </p:nvSpPr>
        <p:spPr>
          <a:xfrm>
            <a:off x="457200" y="357166"/>
            <a:ext cx="7467600" cy="61167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IN"/>
              <a:t>3. Systemic random sampling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Can be linked to an arithmatic progression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Difference between two consecutive number is the same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Selection of f th case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F= no of subject in target population/ sample size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Merits: 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Convenient and simple to carried out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Distribution of sample is spread even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Time consuming and cheaper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Demerits: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if the first seubject is not randomly selected it is non random sampling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Sometimes result in biased sample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8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t/>
            </a:r>
            <a:endParaRPr/>
          </a:p>
        </p:txBody>
      </p:sp>
      <p:pic>
        <p:nvPicPr>
          <p:cNvPr descr="sam 1.png" id="242" name="Google Shape;242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7158" y="1000108"/>
            <a:ext cx="7500990" cy="47149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9"/>
          <p:cNvSpPr txBox="1"/>
          <p:nvPr>
            <p:ph type="title"/>
          </p:nvPr>
        </p:nvSpPr>
        <p:spPr>
          <a:xfrm>
            <a:off x="457200" y="274638"/>
            <a:ext cx="7467600" cy="1539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48" name="Google Shape;248;p19"/>
          <p:cNvSpPr txBox="1"/>
          <p:nvPr>
            <p:ph idx="1" type="body"/>
          </p:nvPr>
        </p:nvSpPr>
        <p:spPr>
          <a:xfrm>
            <a:off x="457200" y="500042"/>
            <a:ext cx="7467600" cy="59739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IN"/>
              <a:t>4. Cluster or multi stage sampling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Random selection of sampling unit consisting of population element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From each sampling unit a sample of population element is drawn by either simple or dtratified random sampling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Used in case where popualtion elements are scattered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Geographical units are most commonly used</a:t>
            </a:r>
            <a:endParaRPr/>
          </a:p>
          <a:p>
            <a:pPr indent="-457200" lvl="0" marL="457200" rtl="0" algn="l">
              <a:spcBef>
                <a:spcPts val="600"/>
              </a:spcBef>
              <a:spcAft>
                <a:spcPts val="0"/>
              </a:spcAft>
              <a:buSzPts val="1680"/>
              <a:buAutoNum type="alphaLcPeriod"/>
            </a:pPr>
            <a:r>
              <a:rPr lang="en-IN"/>
              <a:t>One stage cluster- choose random sample of cluster and gather data from each subject</a:t>
            </a:r>
            <a:endParaRPr/>
          </a:p>
          <a:p>
            <a:pPr indent="-457200" lvl="0" marL="457200" rtl="0" algn="l">
              <a:spcBef>
                <a:spcPts val="600"/>
              </a:spcBef>
              <a:spcAft>
                <a:spcPts val="0"/>
              </a:spcAft>
              <a:buSzPts val="1680"/>
              <a:buAutoNum type="alphaLcPeriod"/>
            </a:pPr>
            <a:r>
              <a:rPr lang="en-IN"/>
              <a:t>B. Two stage cluster: randomly selecting multiple cluster and choose subjects randomly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"/>
          <p:cNvSpPr txBox="1"/>
          <p:nvPr>
            <p:ph type="title"/>
          </p:nvPr>
        </p:nvSpPr>
        <p:spPr>
          <a:xfrm>
            <a:off x="457200" y="274638"/>
            <a:ext cx="7467600" cy="5825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Definition of population</a:t>
            </a:r>
            <a:endParaRPr/>
          </a:p>
        </p:txBody>
      </p:sp>
      <p:sp>
        <p:nvSpPr>
          <p:cNvPr id="143" name="Google Shape;143;p2"/>
          <p:cNvSpPr txBox="1"/>
          <p:nvPr>
            <p:ph idx="1" type="body"/>
          </p:nvPr>
        </p:nvSpPr>
        <p:spPr>
          <a:xfrm>
            <a:off x="457200" y="1142984"/>
            <a:ext cx="7467600" cy="5330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Population  is the aggregation of all the units in which a researcher is interested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1. Target Population: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People who are meeting the degignated set of criteria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that are confirmed to designated criteria and also accesible as subjects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0"/>
          <p:cNvSpPr txBox="1"/>
          <p:nvPr>
            <p:ph type="title"/>
          </p:nvPr>
        </p:nvSpPr>
        <p:spPr>
          <a:xfrm>
            <a:off x="457200" y="274638"/>
            <a:ext cx="7467600" cy="225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54" name="Google Shape;254;p20"/>
          <p:cNvSpPr txBox="1"/>
          <p:nvPr>
            <p:ph idx="1" type="body"/>
          </p:nvPr>
        </p:nvSpPr>
        <p:spPr>
          <a:xfrm>
            <a:off x="457200" y="500042"/>
            <a:ext cx="7467600" cy="59739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IN"/>
              <a:t>c. Multistage sampling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Identify cluster as population at different level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Select them using simple random sampling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-"/>
            </a:pPr>
            <a:r>
              <a:rPr lang="en-IN"/>
              <a:t>Select units using simple or stratified sampling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"/>
          <p:cNvSpPr txBox="1"/>
          <p:nvPr>
            <p:ph type="title"/>
          </p:nvPr>
        </p:nvSpPr>
        <p:spPr>
          <a:xfrm>
            <a:off x="457200" y="274638"/>
            <a:ext cx="7467600" cy="1094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60" name="Google Shape;260;p21"/>
          <p:cNvSpPr txBox="1"/>
          <p:nvPr>
            <p:ph idx="1" type="body"/>
          </p:nvPr>
        </p:nvSpPr>
        <p:spPr>
          <a:xfrm>
            <a:off x="457200" y="476672"/>
            <a:ext cx="7467600" cy="5997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IN"/>
              <a:t>Probability poportion to size cluster: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Its a variant of cluster sampling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When the size of cluster is not same the proceedure of sampling in which the units are selected with probability proportional to measure of size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Merits: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Cheap , quick and easy for larger population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Same cluster can be used again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Demerit; over represented or underepresentad sample</a:t>
            </a:r>
            <a:endParaRPr/>
          </a:p>
          <a:p>
            <a:pPr indent="-16764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2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t/>
            </a:r>
            <a:endParaRPr/>
          </a:p>
        </p:txBody>
      </p:sp>
      <p:pic>
        <p:nvPicPr>
          <p:cNvPr descr="sam.PNG" id="266" name="Google Shape;266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071546"/>
            <a:ext cx="8472518" cy="5429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3"/>
          <p:cNvSpPr txBox="1"/>
          <p:nvPr>
            <p:ph type="title"/>
          </p:nvPr>
        </p:nvSpPr>
        <p:spPr>
          <a:xfrm>
            <a:off x="457200" y="274638"/>
            <a:ext cx="7467600" cy="457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72" name="Google Shape;272;p23"/>
          <p:cNvSpPr txBox="1"/>
          <p:nvPr>
            <p:ph idx="1" type="body"/>
          </p:nvPr>
        </p:nvSpPr>
        <p:spPr>
          <a:xfrm>
            <a:off x="457200" y="285728"/>
            <a:ext cx="7467600" cy="6188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Sequential sampling;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Sample selection is diffreent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Sample size is not fixed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Initially select small sample and if unable to draw result more sample is selected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4"/>
          <p:cNvSpPr txBox="1"/>
          <p:nvPr>
            <p:ph type="title"/>
          </p:nvPr>
        </p:nvSpPr>
        <p:spPr>
          <a:xfrm>
            <a:off x="457200" y="274638"/>
            <a:ext cx="7467600" cy="6540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Non probability sampling</a:t>
            </a:r>
            <a:endParaRPr/>
          </a:p>
        </p:txBody>
      </p:sp>
      <p:sp>
        <p:nvSpPr>
          <p:cNvPr id="278" name="Google Shape;278;p24"/>
          <p:cNvSpPr txBox="1"/>
          <p:nvPr>
            <p:ph idx="1" type="body"/>
          </p:nvPr>
        </p:nvSpPr>
        <p:spPr>
          <a:xfrm>
            <a:off x="357158" y="928670"/>
            <a:ext cx="7467600" cy="5330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Its a technique where the samples are gathered in a process that does not give all the individuals in the population equal chances of being selected in the sample.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Elements are chosen by choice and not by chance through non random sampling methods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This method are more likely to produce a biased sample than random methods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  <a:p>
            <a:pPr indent="-16764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5"/>
          <p:cNvSpPr txBox="1"/>
          <p:nvPr>
            <p:ph type="title"/>
          </p:nvPr>
        </p:nvSpPr>
        <p:spPr>
          <a:xfrm>
            <a:off x="457200" y="274638"/>
            <a:ext cx="7467600" cy="82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84" name="Google Shape;284;p25"/>
          <p:cNvSpPr txBox="1"/>
          <p:nvPr>
            <p:ph idx="1" type="body"/>
          </p:nvPr>
        </p:nvSpPr>
        <p:spPr>
          <a:xfrm>
            <a:off x="457200" y="428604"/>
            <a:ext cx="7467600" cy="6045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IN"/>
              <a:t>USES: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The researcher targets to make a qualitative,  pilot, or exploratory study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Research does not aim to produce results that will be utilized to generate generalizations pertaining  to the entire population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Used in an initial study( pilot study) and can be carried out again.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6"/>
          <p:cNvSpPr txBox="1"/>
          <p:nvPr>
            <p:ph type="title"/>
          </p:nvPr>
        </p:nvSpPr>
        <p:spPr>
          <a:xfrm>
            <a:off x="457200" y="274638"/>
            <a:ext cx="7467600" cy="82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290" name="Google Shape;290;p26"/>
          <p:cNvSpPr txBox="1"/>
          <p:nvPr>
            <p:ph idx="1" type="body"/>
          </p:nvPr>
        </p:nvSpPr>
        <p:spPr>
          <a:xfrm>
            <a:off x="457200" y="285728"/>
            <a:ext cx="7467600" cy="6188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0000"/>
              <a:buNone/>
            </a:pPr>
            <a:r>
              <a:rPr lang="en-IN"/>
              <a:t>USES: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Requires in-depth knowledge about the accessible population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Used when a limited number of individuals possess the trait of interest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MERITS: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Simple to draw a sample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Saves resources as it requires less field work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DEMERITS: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Requires considerable knowledge about the population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Conscious biases may occur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7"/>
          <p:cNvSpPr txBox="1"/>
          <p:nvPr>
            <p:ph type="title"/>
          </p:nvPr>
        </p:nvSpPr>
        <p:spPr>
          <a:xfrm>
            <a:off x="285720" y="214290"/>
            <a:ext cx="7467600" cy="6540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br>
              <a:rPr lang="en-IN"/>
            </a:br>
            <a:r>
              <a:rPr lang="en-IN"/>
              <a:t>purposive sampling</a:t>
            </a:r>
            <a:endParaRPr/>
          </a:p>
        </p:txBody>
      </p:sp>
      <p:sp>
        <p:nvSpPr>
          <p:cNvPr id="296" name="Google Shape;296;p27"/>
          <p:cNvSpPr txBox="1"/>
          <p:nvPr>
            <p:ph idx="1" type="body"/>
          </p:nvPr>
        </p:nvSpPr>
        <p:spPr>
          <a:xfrm>
            <a:off x="428596" y="857232"/>
            <a:ext cx="7467600" cy="54024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More commonly known as judgemental or authoritative sampling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Subjects are chosen to be part of the sample with a specific purpose in mind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The researcher believes that some subjects are fit for research compared to other individual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USES: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Requires in depth knowledge about the accessible population.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Used when a limited number of individuals possess the trait of interest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  <a:p>
            <a:pPr indent="-175641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  <a:p>
            <a:pPr indent="-175641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8"/>
          <p:cNvSpPr txBox="1"/>
          <p:nvPr>
            <p:ph type="title"/>
          </p:nvPr>
        </p:nvSpPr>
        <p:spPr>
          <a:xfrm>
            <a:off x="457200" y="274638"/>
            <a:ext cx="7467600" cy="457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302" name="Google Shape;302;p28"/>
          <p:cNvSpPr txBox="1"/>
          <p:nvPr>
            <p:ph idx="1" type="body"/>
          </p:nvPr>
        </p:nvSpPr>
        <p:spPr>
          <a:xfrm>
            <a:off x="457200" y="285728"/>
            <a:ext cx="7467600" cy="6188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IN"/>
              <a:t>MERITS: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Simple to draw a sample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Saves resources as it requires less fieldwork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DEMERITS: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Requires considerable knowledge about the population under study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Conscious biases may occur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9"/>
          <p:cNvSpPr txBox="1"/>
          <p:nvPr>
            <p:ph type="title"/>
          </p:nvPr>
        </p:nvSpPr>
        <p:spPr>
          <a:xfrm>
            <a:off x="357158" y="0"/>
            <a:ext cx="7467600" cy="6540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Convenience sampling</a:t>
            </a:r>
            <a:endParaRPr/>
          </a:p>
        </p:txBody>
      </p:sp>
      <p:sp>
        <p:nvSpPr>
          <p:cNvPr id="308" name="Google Shape;308;p29"/>
          <p:cNvSpPr txBox="1"/>
          <p:nvPr>
            <p:ph idx="1" type="body"/>
          </p:nvPr>
        </p:nvSpPr>
        <p:spPr>
          <a:xfrm>
            <a:off x="457200" y="642918"/>
            <a:ext cx="7467600" cy="6000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274320" lvl="0" marL="27432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Most </a:t>
            </a:r>
            <a:r>
              <a:rPr lang="en-IN" sz="2600"/>
              <a:t>common of all sampling techniques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600"/>
              <a:t>Subjects are selected because of their convenient accessibility and proximity to the researcher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600"/>
              <a:t>Fast , inexpensive, easy and the subjects are readily available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600"/>
              <a:t>Subjects are chosen very easy to recruit for the study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600"/>
              <a:t>It is also known as accidental sampling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600"/>
              <a:t>MERITS: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600"/>
              <a:t>This technique is considered easiest, cheapest, and least time consuming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600"/>
              <a:t>Helps in saving time, money, and resources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600"/>
              <a:t>DEMERITS: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600"/>
              <a:t>Chances of sampling bias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600"/>
              <a:t>Non representative sample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600"/>
              <a:t>Findings cannot be generalized</a:t>
            </a:r>
            <a:endParaRPr/>
          </a:p>
          <a:p>
            <a:pPr indent="-207645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"/>
          <p:cNvSpPr txBox="1"/>
          <p:nvPr>
            <p:ph type="title"/>
          </p:nvPr>
        </p:nvSpPr>
        <p:spPr>
          <a:xfrm>
            <a:off x="457200" y="274638"/>
            <a:ext cx="7467600" cy="7254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sample</a:t>
            </a:r>
            <a:endParaRPr/>
          </a:p>
        </p:txBody>
      </p:sp>
      <p:sp>
        <p:nvSpPr>
          <p:cNvPr id="149" name="Google Shape;149;p3"/>
          <p:cNvSpPr txBox="1"/>
          <p:nvPr>
            <p:ph idx="1" type="body"/>
          </p:nvPr>
        </p:nvSpPr>
        <p:spPr>
          <a:xfrm>
            <a:off x="571472" y="1071546"/>
            <a:ext cx="7467600" cy="1785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A selected subset of the population tat is selected for a study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It is defined as representative unit of a target population</a:t>
            </a:r>
            <a:endParaRPr/>
          </a:p>
        </p:txBody>
      </p:sp>
      <p:sp>
        <p:nvSpPr>
          <p:cNvPr id="150" name="Google Shape;150;p3"/>
          <p:cNvSpPr txBox="1"/>
          <p:nvPr/>
        </p:nvSpPr>
        <p:spPr>
          <a:xfrm>
            <a:off x="571472" y="2857496"/>
            <a:ext cx="7467600" cy="7254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b="0" i="0" lang="en-IN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sampling</a:t>
            </a:r>
            <a:endParaRPr/>
          </a:p>
        </p:txBody>
      </p:sp>
      <p:sp>
        <p:nvSpPr>
          <p:cNvPr id="151" name="Google Shape;151;p3"/>
          <p:cNvSpPr txBox="1"/>
          <p:nvPr/>
        </p:nvSpPr>
        <p:spPr>
          <a:xfrm>
            <a:off x="714348" y="3643314"/>
            <a:ext cx="7467600" cy="1785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7640" lvl="0" marL="27432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52" name="Google Shape;152;p3"/>
          <p:cNvSpPr txBox="1"/>
          <p:nvPr/>
        </p:nvSpPr>
        <p:spPr>
          <a:xfrm>
            <a:off x="714348" y="3857628"/>
            <a:ext cx="7467600" cy="1785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</a:pPr>
            <a:r>
              <a:rPr b="0" i="0" lang="en-IN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It is a process of choosing a portion of entire population</a:t>
            </a:r>
            <a:endParaRPr/>
          </a:p>
          <a:p>
            <a:pPr indent="-274320" lvl="0" marL="27432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</a:pPr>
            <a:r>
              <a:rPr b="0" i="0" lang="en-IN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It is a process of slecting representative units from a entire population of study</a:t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0"/>
          <p:cNvSpPr txBox="1"/>
          <p:nvPr>
            <p:ph type="title"/>
          </p:nvPr>
        </p:nvSpPr>
        <p:spPr>
          <a:xfrm>
            <a:off x="428596" y="0"/>
            <a:ext cx="7467600" cy="571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Consecutive sampling</a:t>
            </a:r>
            <a:endParaRPr/>
          </a:p>
        </p:txBody>
      </p:sp>
      <p:sp>
        <p:nvSpPr>
          <p:cNvPr id="314" name="Google Shape;314;p30"/>
          <p:cNvSpPr txBox="1"/>
          <p:nvPr>
            <p:ph idx="1" type="body"/>
          </p:nvPr>
        </p:nvSpPr>
        <p:spPr>
          <a:xfrm>
            <a:off x="357158" y="571480"/>
            <a:ext cx="7858180" cy="6286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-274320" lvl="0" marL="27432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70000"/>
              <a:buChar char="🞆"/>
            </a:pPr>
            <a:r>
              <a:rPr lang="en-IN" sz="2900"/>
              <a:t>Consecutive sampling is similar to convenience sampling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900"/>
              <a:t>It includes all accessible subjects who fulfils the exclusion and inclusion criteria as part of the sample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900"/>
              <a:t>It is considered as the best of non probability sampling as it includes all subjects available and gives a better representation of the population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900"/>
              <a:t>It is also known as total enumerative sampling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900"/>
              <a:t>Generally used in small sized population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900"/>
              <a:t>E.g.- post kidney transplant patient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MERITS: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900"/>
              <a:t>Very little effort needed 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900"/>
              <a:t>Not expensive and not time consuming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900"/>
              <a:t>More representation of samples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2900"/>
              <a:t>DEMERITS: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900"/>
              <a:t>Does not guarantee the selection of representative sample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2900"/>
              <a:t>Limited option about sample size</a:t>
            </a:r>
            <a:endParaRPr/>
          </a:p>
          <a:p>
            <a:pPr indent="-215646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1"/>
          <p:cNvSpPr txBox="1"/>
          <p:nvPr>
            <p:ph type="title"/>
          </p:nvPr>
        </p:nvSpPr>
        <p:spPr>
          <a:xfrm>
            <a:off x="285720" y="0"/>
            <a:ext cx="7467600" cy="5111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rPr lang="en-IN"/>
              <a:t>Quota sampling</a:t>
            </a:r>
            <a:endParaRPr/>
          </a:p>
        </p:txBody>
      </p:sp>
      <p:sp>
        <p:nvSpPr>
          <p:cNvPr id="320" name="Google Shape;320;p31"/>
          <p:cNvSpPr txBox="1"/>
          <p:nvPr>
            <p:ph idx="1" type="body"/>
          </p:nvPr>
        </p:nvSpPr>
        <p:spPr>
          <a:xfrm>
            <a:off x="214282" y="500042"/>
            <a:ext cx="8501122" cy="6357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Researcher ensures equal or proportionate representation of subjects from each quota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The basis of quota are usually age , gender, education, race, religion and socio economic status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Eg – selecting college students- 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It appears like stratified random sampling technique but selected by a random process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STEPS OF QUOTA SAMPLING: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Dividing the population into exclusive subgroups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Researcher recognize the proportion of the subgroup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Researchers choose subjects from various subgroups when taking into account</a:t>
            </a:r>
            <a:endParaRPr/>
          </a:p>
          <a:p>
            <a:pPr indent="-274320" lvl="0" marL="274320" rtl="0" algn="l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/>
              <a:t>The sample is representative of entire population</a:t>
            </a:r>
            <a:endParaRPr/>
          </a:p>
          <a:p>
            <a:pPr indent="-183642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2"/>
          <p:cNvSpPr txBox="1"/>
          <p:nvPr>
            <p:ph type="title"/>
          </p:nvPr>
        </p:nvSpPr>
        <p:spPr>
          <a:xfrm flipH="1" rot="10800000">
            <a:off x="457200" y="214290"/>
            <a:ext cx="7467600" cy="603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326" name="Google Shape;326;p32"/>
          <p:cNvSpPr txBox="1"/>
          <p:nvPr>
            <p:ph idx="1" type="body"/>
          </p:nvPr>
        </p:nvSpPr>
        <p:spPr>
          <a:xfrm>
            <a:off x="457200" y="214290"/>
            <a:ext cx="7467600" cy="625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IN"/>
              <a:t>MERITS: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Best technique to investigate a trait or a characteristic of a certain subgroup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Economically cheap, no need to approach all the candidates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Suitable for studies related to public opinions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DEMERITS: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Always does not guarantee representative sample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Chances of sampling bias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3"/>
          <p:cNvSpPr txBox="1"/>
          <p:nvPr>
            <p:ph type="title"/>
          </p:nvPr>
        </p:nvSpPr>
        <p:spPr>
          <a:xfrm>
            <a:off x="457200" y="274638"/>
            <a:ext cx="7467600" cy="5825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Snowball sampling</a:t>
            </a:r>
            <a:endParaRPr/>
          </a:p>
        </p:txBody>
      </p:sp>
      <p:sp>
        <p:nvSpPr>
          <p:cNvPr id="332" name="Google Shape;332;p33"/>
          <p:cNvSpPr txBox="1"/>
          <p:nvPr>
            <p:ph idx="1" type="body"/>
          </p:nvPr>
        </p:nvSpPr>
        <p:spPr>
          <a:xfrm>
            <a:off x="457200" y="1000108"/>
            <a:ext cx="7467600" cy="54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274320" lvl="0" marL="27432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0000"/>
              <a:buChar char="🞆"/>
            </a:pPr>
            <a:r>
              <a:rPr lang="en-IN" sz="6400"/>
              <a:t>This technique is used by researchers to identify potential subjects in studies where subjects are hard to locate eg: HIV patients, drug abusers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6400"/>
              <a:t>It works like a chain referral and its known as chain referral sampling.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6400"/>
              <a:t>The researcher asks for assistance from the subject to identify people with a similar trait of interest after observing the initial subject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6400"/>
              <a:t>MERITS: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6400"/>
              <a:t>Permit the researcher to reac population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6400"/>
              <a:t>Simple, cheap and cost effective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6400"/>
              <a:t>Lesser workforce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 sz="6400"/>
              <a:t>DEMERITS: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6400"/>
              <a:t>Less control over sampling method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6400"/>
              <a:t>Representativeness is not guaranteed</a:t>
            </a:r>
            <a:endParaRPr/>
          </a:p>
          <a:p>
            <a:pPr indent="-274320" lvl="0" marL="274320" rtl="0" algn="l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SzPct val="70000"/>
              <a:buChar char="🞆"/>
            </a:pPr>
            <a:r>
              <a:rPr lang="en-IN" sz="6400"/>
              <a:t>Sampling bias is of great concern</a:t>
            </a:r>
            <a:endParaRPr/>
          </a:p>
          <a:p>
            <a:pPr indent="-24765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4"/>
          <p:cNvSpPr txBox="1"/>
          <p:nvPr>
            <p:ph type="title"/>
          </p:nvPr>
        </p:nvSpPr>
        <p:spPr>
          <a:xfrm>
            <a:off x="457200" y="274638"/>
            <a:ext cx="7467600" cy="7254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rPr lang="en-IN"/>
              <a:t>TYPES OF SNOWBALL SAMPLING:</a:t>
            </a:r>
            <a:br>
              <a:rPr lang="en-IN"/>
            </a:br>
            <a:endParaRPr/>
          </a:p>
        </p:txBody>
      </p:sp>
      <p:sp>
        <p:nvSpPr>
          <p:cNvPr id="338" name="Google Shape;338;p34"/>
          <p:cNvSpPr txBox="1"/>
          <p:nvPr>
            <p:ph idx="1" type="body"/>
          </p:nvPr>
        </p:nvSpPr>
        <p:spPr>
          <a:xfrm>
            <a:off x="457200" y="714356"/>
            <a:ext cx="7467600" cy="5759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Linear snowball sampling- asked to provide reference of only one similar subject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Exponential non discriminative – provide references of at least two similar sample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Exponential discriminative – one sample is selected asked for two reference, out of which one subject is active to provide further reference</a:t>
            </a:r>
            <a:endParaRPr/>
          </a:p>
          <a:p>
            <a:pPr indent="-16764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"/>
          <p:cNvSpPr txBox="1"/>
          <p:nvPr>
            <p:ph type="title"/>
          </p:nvPr>
        </p:nvSpPr>
        <p:spPr>
          <a:xfrm>
            <a:off x="457200" y="274638"/>
            <a:ext cx="7467600" cy="6540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purposes</a:t>
            </a:r>
            <a:endParaRPr/>
          </a:p>
        </p:txBody>
      </p:sp>
      <p:sp>
        <p:nvSpPr>
          <p:cNvPr id="158" name="Google Shape;158;p4"/>
          <p:cNvSpPr txBox="1"/>
          <p:nvPr>
            <p:ph idx="1" type="body"/>
          </p:nvPr>
        </p:nvSpPr>
        <p:spPr>
          <a:xfrm>
            <a:off x="457200" y="1071546"/>
            <a:ext cx="7467600" cy="54024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0000"/>
              <a:buNone/>
            </a:pPr>
            <a:r>
              <a:rPr lang="en-IN"/>
              <a:t>	1. Economical:</a:t>
            </a:r>
            <a:endParaRPr/>
          </a:p>
          <a:p>
            <a:pPr indent="-274320" lvl="1" marL="640080" rtl="0" algn="l">
              <a:lnSpc>
                <a:spcPct val="150000"/>
              </a:lnSpc>
              <a:spcBef>
                <a:spcPts val="388"/>
              </a:spcBef>
              <a:spcAft>
                <a:spcPts val="0"/>
              </a:spcAft>
              <a:buSzPct val="79999"/>
              <a:buNone/>
            </a:pPr>
            <a:r>
              <a:rPr lang="en-IN"/>
              <a:t>-It is not possible and economical to study an entire</a:t>
            </a:r>
            <a:endParaRPr/>
          </a:p>
          <a:p>
            <a:pPr indent="-274320" lvl="1" marL="640080" rtl="0" algn="l">
              <a:lnSpc>
                <a:spcPct val="150000"/>
              </a:lnSpc>
              <a:spcBef>
                <a:spcPts val="388"/>
              </a:spcBef>
              <a:spcAft>
                <a:spcPts val="0"/>
              </a:spcAft>
              <a:buSzPct val="79999"/>
              <a:buNone/>
            </a:pPr>
            <a:r>
              <a:rPr lang="en-IN"/>
              <a:t> population interms of time, money and resources</a:t>
            </a:r>
            <a:endParaRPr/>
          </a:p>
          <a:p>
            <a:pPr indent="-274320" lvl="1" marL="640080" rtl="0" algn="l">
              <a:lnSpc>
                <a:spcPct val="150000"/>
              </a:lnSpc>
              <a:spcBef>
                <a:spcPts val="388"/>
              </a:spcBef>
              <a:spcAft>
                <a:spcPts val="0"/>
              </a:spcAft>
              <a:buSzPct val="79999"/>
              <a:buNone/>
            </a:pPr>
            <a:r>
              <a:rPr lang="en-IN"/>
              <a:t>-It provides an economical option for the researcher to generate evidences</a:t>
            </a:r>
            <a:endParaRPr/>
          </a:p>
          <a:p>
            <a:pPr indent="-274320" lvl="1" marL="640080" rtl="0" algn="l">
              <a:lnSpc>
                <a:spcPct val="150000"/>
              </a:lnSpc>
              <a:spcBef>
                <a:spcPts val="388"/>
              </a:spcBef>
              <a:spcAft>
                <a:spcPts val="0"/>
              </a:spcAft>
              <a:buSzPct val="79999"/>
              <a:buNone/>
            </a:pPr>
            <a:r>
              <a:rPr lang="en-IN"/>
              <a:t>2. Improved quality of data:</a:t>
            </a:r>
            <a:endParaRPr/>
          </a:p>
          <a:p>
            <a:pPr indent="-274345" lvl="1" marL="640080" rtl="0" algn="l">
              <a:lnSpc>
                <a:spcPct val="150000"/>
              </a:lnSpc>
              <a:spcBef>
                <a:spcPts val="388"/>
              </a:spcBef>
              <a:spcAft>
                <a:spcPts val="0"/>
              </a:spcAft>
              <a:buSzPct val="79999"/>
              <a:buFont typeface="Century Schoolbook"/>
              <a:buChar char="-"/>
            </a:pPr>
            <a:r>
              <a:rPr lang="en-IN"/>
              <a:t>Maintain the quality of research work which is not possible in entire population</a:t>
            </a:r>
            <a:endParaRPr/>
          </a:p>
          <a:p>
            <a:pPr indent="-274320" lvl="1" marL="640080" rtl="0" algn="l">
              <a:lnSpc>
                <a:spcPct val="150000"/>
              </a:lnSpc>
              <a:spcBef>
                <a:spcPts val="388"/>
              </a:spcBef>
              <a:spcAft>
                <a:spcPts val="0"/>
              </a:spcAft>
              <a:buSzPct val="79999"/>
              <a:buNone/>
            </a:pPr>
            <a:r>
              <a:rPr lang="en-IN"/>
              <a:t>3. Quick study result</a:t>
            </a:r>
            <a:endParaRPr/>
          </a:p>
          <a:p>
            <a:pPr indent="-274345" lvl="1" marL="640080" rtl="0" algn="l">
              <a:lnSpc>
                <a:spcPct val="150000"/>
              </a:lnSpc>
              <a:spcBef>
                <a:spcPts val="388"/>
              </a:spcBef>
              <a:spcAft>
                <a:spcPts val="0"/>
              </a:spcAft>
              <a:buSzPct val="79999"/>
              <a:buFont typeface="Century Schoolbook"/>
              <a:buChar char="-"/>
            </a:pPr>
            <a:r>
              <a:rPr lang="en-IN"/>
              <a:t>- immpossible to generate result in larger population</a:t>
            </a:r>
            <a:endParaRPr/>
          </a:p>
          <a:p>
            <a:pPr indent="-274345" lvl="1" marL="640080" rtl="0" algn="l">
              <a:lnSpc>
                <a:spcPct val="150000"/>
              </a:lnSpc>
              <a:spcBef>
                <a:spcPts val="388"/>
              </a:spcBef>
              <a:spcAft>
                <a:spcPts val="0"/>
              </a:spcAft>
              <a:buSzPct val="79999"/>
              <a:buFont typeface="Century Schoolbook"/>
              <a:buChar char="-"/>
            </a:pPr>
            <a:r>
              <a:rPr lang="en-IN"/>
              <a:t>Generating faster result is an objective</a:t>
            </a:r>
            <a:endParaRPr/>
          </a:p>
          <a:p>
            <a:pPr indent="-274320" lvl="1" marL="640080" rtl="0" algn="l">
              <a:lnSpc>
                <a:spcPct val="150000"/>
              </a:lnSpc>
              <a:spcBef>
                <a:spcPts val="388"/>
              </a:spcBef>
              <a:spcAft>
                <a:spcPts val="0"/>
              </a:spcAft>
              <a:buSzPct val="79999"/>
              <a:buNone/>
            </a:pPr>
            <a:r>
              <a:rPr lang="en-IN"/>
              <a:t>4. Precision and accuracy of data: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"/>
          <p:cNvSpPr txBox="1"/>
          <p:nvPr>
            <p:ph type="title"/>
          </p:nvPr>
        </p:nvSpPr>
        <p:spPr>
          <a:xfrm>
            <a:off x="457200" y="274638"/>
            <a:ext cx="7467600" cy="6540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Characteristics of good sample</a:t>
            </a:r>
            <a:endParaRPr/>
          </a:p>
        </p:txBody>
      </p:sp>
      <p:sp>
        <p:nvSpPr>
          <p:cNvPr id="164" name="Google Shape;164;p5"/>
          <p:cNvSpPr txBox="1"/>
          <p:nvPr>
            <p:ph idx="1" type="body"/>
          </p:nvPr>
        </p:nvSpPr>
        <p:spPr>
          <a:xfrm>
            <a:off x="457200" y="1142984"/>
            <a:ext cx="7467600" cy="5330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Representative- generalize the findings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Free from bias and errors- random sampling error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No substituion or incompleteness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Appropriate sample size- in quantitative study larger the sample better the probability</a:t>
            </a:r>
            <a:endParaRPr/>
          </a:p>
          <a:p>
            <a:pPr indent="-16764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6"/>
          <p:cNvSpPr txBox="1"/>
          <p:nvPr>
            <p:ph type="title"/>
          </p:nvPr>
        </p:nvSpPr>
        <p:spPr>
          <a:xfrm>
            <a:off x="457200" y="274638"/>
            <a:ext cx="7467600" cy="6540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Sampling process</a:t>
            </a:r>
            <a:endParaRPr/>
          </a:p>
        </p:txBody>
      </p:sp>
      <p:sp>
        <p:nvSpPr>
          <p:cNvPr id="170" name="Google Shape;170;p6"/>
          <p:cNvSpPr txBox="1"/>
          <p:nvPr>
            <p:ph idx="1" type="body"/>
          </p:nvPr>
        </p:nvSpPr>
        <p:spPr>
          <a:xfrm>
            <a:off x="457200" y="1071546"/>
            <a:ext cx="7467600" cy="54024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1680"/>
              <a:buAutoNum type="arabicPeriod"/>
            </a:pPr>
            <a:r>
              <a:rPr lang="en-IN"/>
              <a:t>Identify and defining the target population: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-The target population who meet the designed set of criteria is identified which helps the researcher to generalize the information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2. Describing the accessible population and ensuring the sampling frame: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Researcher eshtablish a description about accessible population available for resaerch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select a sample from accessible population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"/>
          <p:cNvSpPr txBox="1"/>
          <p:nvPr>
            <p:ph type="title"/>
          </p:nvPr>
        </p:nvSpPr>
        <p:spPr>
          <a:xfrm>
            <a:off x="457200" y="274638"/>
            <a:ext cx="7467600" cy="82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176" name="Google Shape;176;p7"/>
          <p:cNvSpPr txBox="1"/>
          <p:nvPr>
            <p:ph idx="1" type="body"/>
          </p:nvPr>
        </p:nvSpPr>
        <p:spPr>
          <a:xfrm>
            <a:off x="457200" y="428604"/>
            <a:ext cx="7467600" cy="6045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0000"/>
              <a:buNone/>
            </a:pPr>
            <a:r>
              <a:rPr lang="en-IN"/>
              <a:t>3. Specifying the sampling unit: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	- Researcher eshtablish inclusiona and exclusion criteria to select the sampling unit. 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	- It eliminate confusion while selecting sample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4. Specifying sample selection methods: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	- It is the important stage of the process where the researcher decide about the sampling technique( eg- probability or non probability) to be used.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en-IN"/>
              <a:t>	- It depend upon the type of population, availability f resources, knowledge and kind of the study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"/>
          <p:cNvSpPr txBox="1"/>
          <p:nvPr>
            <p:ph type="title"/>
          </p:nvPr>
        </p:nvSpPr>
        <p:spPr>
          <a:xfrm>
            <a:off x="457200" y="274638"/>
            <a:ext cx="7467600" cy="1539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entury Schoolbook"/>
              <a:buNone/>
            </a:pPr>
            <a:r>
              <a:t/>
            </a:r>
            <a:endParaRPr/>
          </a:p>
        </p:txBody>
      </p:sp>
      <p:sp>
        <p:nvSpPr>
          <p:cNvPr id="182" name="Google Shape;182;p8"/>
          <p:cNvSpPr txBox="1"/>
          <p:nvPr>
            <p:ph idx="1" type="body"/>
          </p:nvPr>
        </p:nvSpPr>
        <p:spPr>
          <a:xfrm>
            <a:off x="457200" y="428604"/>
            <a:ext cx="7467600" cy="6045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en-IN"/>
              <a:t>5. Determining sample size: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Researcher determine the size of the sample to plan for implementation of the sampling process acordingly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6. Specifying sampling plan: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prepares a final sampling plan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7. Selecting a desired sample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en-IN"/>
              <a:t>	- Select a representative part of the population used by the researcher for data collection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"/>
          <p:cNvSpPr txBox="1"/>
          <p:nvPr>
            <p:ph type="title"/>
          </p:nvPr>
        </p:nvSpPr>
        <p:spPr>
          <a:xfrm>
            <a:off x="457200" y="274638"/>
            <a:ext cx="7467600" cy="8683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IN"/>
              <a:t>Types of sampling technique</a:t>
            </a:r>
            <a:endParaRPr/>
          </a:p>
        </p:txBody>
      </p:sp>
      <p:sp>
        <p:nvSpPr>
          <p:cNvPr id="188" name="Google Shape;188;p9"/>
          <p:cNvSpPr txBox="1"/>
          <p:nvPr>
            <p:ph idx="1" type="body"/>
          </p:nvPr>
        </p:nvSpPr>
        <p:spPr>
          <a:xfrm>
            <a:off x="457200" y="1214422"/>
            <a:ext cx="7467600" cy="5259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It has two types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AutoNum type="alphaUcPeriod"/>
            </a:pPr>
            <a:r>
              <a:rPr lang="en-IN"/>
              <a:t>Probability sampling technique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AutoNum type="alphaUcPeriod"/>
            </a:pPr>
            <a:r>
              <a:rPr lang="en-IN"/>
              <a:t>Non probability sampling technique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AutoNum type="alphaUcPeriod"/>
            </a:pPr>
            <a:r>
              <a:rPr lang="en-IN"/>
              <a:t>Probability sampling technique: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IN"/>
              <a:t>It involves random selection of elements of the population which provides equal chances to all individuals in the population of getting selected</a:t>
            </a:r>
            <a:endParaRPr/>
          </a:p>
          <a:p>
            <a:pPr indent="-457200" lvl="0" marL="45720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2023-03-06T05:10:09Z</dcterms:created>
  <dc:creator>swaraj</dc:creator>
</cp:coreProperties>
</file>