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77" r:id="rId3"/>
    <p:sldId id="278" r:id="rId4"/>
    <p:sldId id="275" r:id="rId5"/>
    <p:sldId id="258" r:id="rId6"/>
    <p:sldId id="265" r:id="rId7"/>
    <p:sldId id="262" r:id="rId8"/>
    <p:sldId id="266" r:id="rId9"/>
    <p:sldId id="263" r:id="rId10"/>
    <p:sldId id="264" r:id="rId11"/>
    <p:sldId id="257" r:id="rId12"/>
    <p:sldId id="268" r:id="rId13"/>
    <p:sldId id="267" r:id="rId14"/>
    <p:sldId id="269" r:id="rId15"/>
    <p:sldId id="276" r:id="rId16"/>
    <p:sldId id="271" r:id="rId17"/>
    <p:sldId id="273" r:id="rId18"/>
    <p:sldId id="260" r:id="rId19"/>
    <p:sldId id="261" r:id="rId20"/>
    <p:sldId id="270" r:id="rId21"/>
    <p:sldId id="279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781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828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492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48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129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51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497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081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642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491756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08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72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091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934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480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478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489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21192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182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ransition spd="slow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7568B-F683-70BD-98C8-4BE7EAA4D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91290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Integrated management of neonatal and childhood illness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8427E4-CC58-F8DD-C7FF-9E6DFF87F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4570" y="4898571"/>
            <a:ext cx="5007429" cy="14891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Prepared by </a:t>
            </a:r>
          </a:p>
          <a:p>
            <a:r>
              <a:rPr lang="en-US" b="1" dirty="0" err="1" smtClean="0"/>
              <a:t>Deepa</a:t>
            </a:r>
            <a:r>
              <a:rPr lang="en-US" b="1" dirty="0" smtClean="0"/>
              <a:t> Davis T </a:t>
            </a:r>
          </a:p>
          <a:p>
            <a:r>
              <a:rPr lang="en-US" b="1" dirty="0" smtClean="0"/>
              <a:t>Community health Nursing Dept. </a:t>
            </a:r>
          </a:p>
          <a:p>
            <a:r>
              <a:rPr lang="en-US" b="1" dirty="0" smtClean="0"/>
              <a:t>JMCON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4653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B36F9-C5A6-A95F-DA27-A6317AC6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The strategy includes three main components</a:t>
            </a:r>
            <a:r>
              <a:rPr lang="en-US" sz="4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sz="4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DFF6B1-773D-829A-3587-B2D7296F7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• Improvements in 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case-management skills of health staff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through the provision of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locally adapted guidelines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on </a:t>
            </a:r>
            <a:r>
              <a:rPr lang="en-US" sz="2400" dirty="0">
                <a:latin typeface="Times New Roman" panose="02020603050405020304" pitchFamily="18" charset="0"/>
              </a:rPr>
              <a:t>I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MCI and through activities to promote their use.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Improvements in the health system required for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effective management of childhood illness.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Improvements in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family and community practices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5096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5054A6-0617-FF4C-C85A-2D70967A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7DD47A-56B2-DE52-3FA6-C4469B09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IMNCI strategy is one of the main intervention under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the RCH II/ NRHM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strategy encompasses a range of interventions to prevent and manage the commonest major childhood diseases.</a:t>
            </a:r>
          </a:p>
          <a:p>
            <a:pPr algn="l"/>
            <a:r>
              <a:rPr lang="en-US" sz="2400" b="0" i="1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Pre-service IMNCI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2400" b="0" i="1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Facility based IMNCI (F-IMNCI)</a:t>
            </a:r>
          </a:p>
          <a:p>
            <a:pPr algn="l"/>
            <a:r>
              <a:rPr lang="en-US" sz="2400" b="0" i="1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Facility based newborn care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12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CBD26-721D-AE6B-F3AC-FB36F9DC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Case Management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44A96F-5F01-5278-CA5E-67B4D9A4B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case management process is presented on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two different sets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of charts : one for children age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2 months up to five years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, and one for children age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1 week up to 2 months</a:t>
            </a:r>
            <a:r>
              <a:rPr lang="en-US" sz="18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41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6D59AD-0AAF-1FAE-45F1-00CA79A8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ELEMENTS OF IMNCI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FE244-4DD2-551D-65CF-AF784A2D2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latin typeface="Times New Roman" panose="02020603050405020304" pitchFamily="18" charset="0"/>
              </a:rPr>
              <a:t>a. Assess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latin typeface="Times New Roman" panose="02020603050405020304" pitchFamily="18" charset="0"/>
              </a:rPr>
              <a:t>b. Classify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           -urgent pre-referral treatment and referral (pink), or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         - specific medical treatment and advice (yellow}, or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          - simple advice on home management (green).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Times New Roman" panose="02020603050405020304" pitchFamily="18" charset="0"/>
              </a:rPr>
              <a:t>c. Identify</a:t>
            </a:r>
          </a:p>
          <a:p>
            <a:pPr marL="0" indent="0" algn="l">
              <a:buNone/>
            </a:pPr>
            <a:r>
              <a:rPr lang="en-US" sz="2400" b="1" dirty="0" err="1">
                <a:latin typeface="Times New Roman" panose="02020603050405020304" pitchFamily="18" charset="0"/>
              </a:rPr>
              <a:t>d.T</a:t>
            </a:r>
            <a:r>
              <a:rPr lang="en-US" sz="2400" b="1" i="0" u="none" strike="noStrike" baseline="0" dirty="0" err="1">
                <a:latin typeface="Times New Roman" panose="02020603050405020304" pitchFamily="18" charset="0"/>
              </a:rPr>
              <a:t>reatment</a:t>
            </a:r>
            <a:endParaRPr lang="en-US" sz="2400" b="1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 err="1">
                <a:latin typeface="Times New Roman" panose="02020603050405020304" pitchFamily="18" charset="0"/>
              </a:rPr>
              <a:t>e.Counsel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Times New Roman" panose="02020603050405020304" pitchFamily="18" charset="0"/>
              </a:rPr>
              <a:t>f. Give follow-up care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8525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B238B-ADA4-70CF-136E-45E43163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F4BAD2F-309E-74E4-57A6-A6123CF61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973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7846C-FF35-47D8-6A16-BD0E1542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C00000"/>
                </a:solidFill>
              </a:rPr>
              <a:t>Colour</a:t>
            </a:r>
            <a:r>
              <a:rPr lang="en-US" sz="6000" b="1" dirty="0">
                <a:solidFill>
                  <a:srgbClr val="C00000"/>
                </a:solidFill>
              </a:rPr>
              <a:t> code of IMNCI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6F5193-92A1-AEED-37C1-241C42C77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65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86CCD-8071-5643-ACAA-0CA8A80F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COLOR CODE - IMNCI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F3C19BC-96CA-36BE-001B-EAD399A77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98" t="7150" r="13152" b="74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83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4F075E-B9D3-FFDC-FD28-7B50A7B7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27C6B9F-7203-4E99-E7D8-B7362AAEB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669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4BFB5A-72C9-931B-0AAD-2E834DD8C1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569844"/>
            <a:ext cx="9906000" cy="596348"/>
          </a:xfrm>
        </p:spPr>
        <p:txBody>
          <a:bodyPr>
            <a:noAutofit/>
          </a:bodyPr>
          <a:lstStyle/>
          <a:p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Indian version of IMCI has been renamed as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Integrated Management of Neonatal and Childhood Illness (IMNCI) in 2003</a:t>
            </a:r>
          </a:p>
          <a:p>
            <a:r>
              <a:rPr lang="en-US" sz="24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It is the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child health interventions under the RCH II strategy.</a:t>
            </a:r>
          </a:p>
          <a:p>
            <a:pPr marL="0" indent="0">
              <a:buNone/>
            </a:pPr>
            <a:endParaRPr lang="en-US" sz="24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The major highlights of the Indian adaptation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are :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a. Inclusion of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0-7 days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age in the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programme</a:t>
            </a:r>
            <a:endParaRPr lang="en-US" sz="24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b. Incorporating national guidelines on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malaria,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anaemia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, vitamin-A supplementation and immunization schedule</a:t>
            </a:r>
            <a:endParaRPr lang="en-US" sz="24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c.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Training of the health personnel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begins with sick young infants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upto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>
                <a:latin typeface="Times New Roman" panose="02020603050405020304" pitchFamily="18" charset="0"/>
              </a:rPr>
              <a:t>2 months</a:t>
            </a:r>
            <a:endParaRPr lang="en-US" sz="2400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d. Proportion of training time devoted to sick young infant and sick child is almost equal; and is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skill based.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43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D4A6E-2283-B766-F544-9FCA7474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baseline="0" dirty="0">
                <a:latin typeface="Times New Roman" panose="02020603050405020304" pitchFamily="18" charset="0"/>
              </a:rPr>
              <a:t>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BFBCFD-EA0D-17A5-8D78-765D3A360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implement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IMNCI package at the level of household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, and through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ANM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s at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sub-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centre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level; through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medical officers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nurse and LHV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s at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PHCs level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30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Central objectives </a:t>
            </a:r>
          </a:p>
          <a:p>
            <a:r>
              <a:rPr lang="en-US" dirty="0" smtClean="0"/>
              <a:t>At the end of the class the Students will gain </a:t>
            </a:r>
            <a:r>
              <a:rPr lang="en-US" dirty="0" err="1" smtClean="0"/>
              <a:t>indepth</a:t>
            </a:r>
            <a:r>
              <a:rPr lang="en-US" dirty="0" smtClean="0"/>
              <a:t> knowledge regarding IMNCI and apply this knowledge in practice with positive attitude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D24036-AA3F-2DD7-2E66-982CE8E9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g. 1, IMCI flow chart on anthropometric assessment and classification of  nutritional status () - Guideline: Assessing and Managing Children at  Primary Health-Care Facilities to Prevent Overweight and Obesity in the  Context">
            <a:extLst>
              <a:ext uri="{FF2B5EF4-FFF2-40B4-BE49-F238E27FC236}">
                <a16:creationId xmlns="" xmlns:a16="http://schemas.microsoft.com/office/drawing/2014/main" id="{CEDBA6E0-5DF8-81D5-E893-83B20EB22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1692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</a:t>
            </a:r>
            <a:r>
              <a:rPr lang="en-US" dirty="0" smtClean="0"/>
              <a:t> Park k, Textbook of  community medicine,25 </a:t>
            </a:r>
            <a:r>
              <a:rPr lang="en-US" baseline="30000" dirty="0" err="1" smtClean="0"/>
              <a:t>th</a:t>
            </a:r>
            <a:r>
              <a:rPr lang="en-US" dirty="0" err="1" smtClean="0"/>
              <a:t>ed</a:t>
            </a:r>
            <a:r>
              <a:rPr lang="en-US" dirty="0" smtClean="0"/>
              <a:t>, </a:t>
            </a:r>
            <a:r>
              <a:rPr lang="en-US" dirty="0" err="1" smtClean="0"/>
              <a:t>bhanot</a:t>
            </a:r>
            <a:r>
              <a:rPr lang="en-US" dirty="0" smtClean="0"/>
              <a:t> publishers,2020</a:t>
            </a:r>
          </a:p>
          <a:p>
            <a:r>
              <a:rPr lang="en-US" dirty="0" smtClean="0"/>
              <a:t>2.Gullani </a:t>
            </a:r>
            <a:r>
              <a:rPr lang="en-US" dirty="0" err="1" smtClean="0"/>
              <a:t>KK,Community</a:t>
            </a:r>
            <a:r>
              <a:rPr lang="en-US" dirty="0" smtClean="0"/>
              <a:t> Health Nursing,2</a:t>
            </a:r>
            <a:r>
              <a:rPr lang="en-US" baseline="30000" dirty="0" smtClean="0"/>
              <a:t>nd</a:t>
            </a:r>
            <a:r>
              <a:rPr lang="en-US" dirty="0" smtClean="0"/>
              <a:t>ed, </a:t>
            </a:r>
            <a:r>
              <a:rPr lang="en-US" dirty="0" err="1" smtClean="0"/>
              <a:t>kumar</a:t>
            </a:r>
            <a:r>
              <a:rPr lang="en-US" dirty="0" smtClean="0"/>
              <a:t> publishers,2012</a:t>
            </a:r>
            <a:endParaRPr lang="en-IN" dirty="0" smtClean="0"/>
          </a:p>
          <a:p>
            <a:r>
              <a:rPr lang="en-US" dirty="0" smtClean="0"/>
              <a:t>3 .</a:t>
            </a:r>
            <a:r>
              <a:rPr lang="en-US" dirty="0" err="1" smtClean="0"/>
              <a:t>Kadri</a:t>
            </a:r>
            <a:r>
              <a:rPr lang="en-US" dirty="0" smtClean="0"/>
              <a:t> AM,  Text book of Community Medicine,1</a:t>
            </a:r>
            <a:r>
              <a:rPr lang="en-US" baseline="30000" dirty="0" smtClean="0"/>
              <a:t>ST</a:t>
            </a:r>
            <a:r>
              <a:rPr lang="en-US" dirty="0" smtClean="0"/>
              <a:t>ed,jaypee publishers,2019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E2947-F334-7231-DE6A-7E633DEE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39 Thank You Kids Illustrations &amp; Clip Art - iStock">
            <a:extLst>
              <a:ext uri="{FF2B5EF4-FFF2-40B4-BE49-F238E27FC236}">
                <a16:creationId xmlns="" xmlns:a16="http://schemas.microsoft.com/office/drawing/2014/main" id="{781446CD-5BC6-F564-8815-407F9F7CD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274638"/>
            <a:ext cx="10769599" cy="6126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64074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Specific Objective </a:t>
            </a:r>
          </a:p>
          <a:p>
            <a:pPr>
              <a:buNone/>
            </a:pPr>
            <a:r>
              <a:rPr lang="en-US" b="1" dirty="0" smtClean="0"/>
              <a:t>Students will be able to </a:t>
            </a:r>
          </a:p>
          <a:p>
            <a:r>
              <a:rPr lang="en-US" b="1" dirty="0" smtClean="0"/>
              <a:t>Define IMNCI</a:t>
            </a:r>
          </a:p>
          <a:p>
            <a:r>
              <a:rPr lang="en-US" b="1" dirty="0" smtClean="0"/>
              <a:t>List down Objectives</a:t>
            </a:r>
          </a:p>
          <a:p>
            <a:r>
              <a:rPr lang="en-US" b="1" dirty="0" smtClean="0"/>
              <a:t>Explain the </a:t>
            </a:r>
            <a:r>
              <a:rPr lang="en-US" b="1" dirty="0" err="1" smtClean="0"/>
              <a:t>Stratergy</a:t>
            </a:r>
            <a:r>
              <a:rPr lang="en-US" b="1" dirty="0" smtClean="0"/>
              <a:t> with components </a:t>
            </a:r>
          </a:p>
          <a:p>
            <a:r>
              <a:rPr lang="en-US" b="1" dirty="0" smtClean="0"/>
              <a:t>Describe the </a:t>
            </a:r>
            <a:r>
              <a:rPr lang="en-US" b="1" dirty="0" err="1" smtClean="0"/>
              <a:t>Colour</a:t>
            </a:r>
            <a:r>
              <a:rPr lang="en-US" b="1" dirty="0" smtClean="0"/>
              <a:t> code </a:t>
            </a:r>
          </a:p>
          <a:p>
            <a:r>
              <a:rPr lang="en-US" b="1" dirty="0" smtClean="0"/>
              <a:t>Enlist the Elements of IMNCI </a:t>
            </a:r>
          </a:p>
          <a:p>
            <a:r>
              <a:rPr lang="en-US" b="1" dirty="0" smtClean="0"/>
              <a:t>Explain IMNCI process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D188A-52BD-2D19-A166-8C20AC7C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96DEB89-A1E1-38BF-D95A-1D03D087E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51" y="509452"/>
            <a:ext cx="11207932" cy="5799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63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22B46-599A-6B28-67FB-1789F2DA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5565A4-B96A-6F37-1339-94B3BEC6A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</a:rPr>
              <a:t>I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MCI is a strategy for an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integrated approach </a:t>
            </a: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to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management of childhood illness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as it is important for child health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programmes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to look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beyond the treatment of a single disease.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It is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cost effective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and emphasizes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prevention of disease and promotion of child health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and development besides provision of standard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case management of childhood illness.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04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7DD27-4510-D2A1-2527-45CCC75B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IMNCI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8388F-4AB1-EE7D-E3EA-699313D9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designed for 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management of sick children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aged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 week up to 5 years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They promote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evidence-based assessment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and management, using a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syndromic approach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that supports the rational, effective and affordable use of drugs.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They include methods for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assessing signs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that indicate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severe disease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;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assessing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a child's nutrition, immunization, and feeding;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teaching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parents how to care for a child at home;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counselling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parents to solve feeding problems; and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advising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parents about when to return to a health facility.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6391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3DE63-F150-76A1-60B7-25512118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A4F34F-5503-7667-2E07-1E104A0B9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sick children present with signs and symptom related to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more than one conditions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</a:rPr>
              <a:t>So we need a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combine therapy </a:t>
            </a:r>
            <a:endParaRPr lang="en-US" sz="24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In response to these challenge,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WHO and UNICEF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developed a strategy known as </a:t>
            </a:r>
            <a:r>
              <a:rPr lang="en-US" sz="2400" dirty="0">
                <a:latin typeface="Times New Roman" panose="02020603050405020304" pitchFamily="18" charset="0"/>
              </a:rPr>
              <a:t>I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MCI.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strategy combines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improved management of childhood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illness with aspects of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nutrition, immunization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, and other important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disease prevention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and health promotion elements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1507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A1EBE-C62D-53AC-7BA8-0156864B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78030A-14AB-22BC-DAD7-83C34A8C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</a:rPr>
              <a:t>I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MCI classifications are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action oriented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and allow a health care provider to determine if a child should be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urgently referred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to another health facility, if the child can be treated at the first-level facility (e.g. with oral antibiotic, antimalarial, ORS, etc.) or if the child can be safely managed at home.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4299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E6D4C-0AB3-C28E-B532-E4483116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B0887C-D172-5817-A409-0E103B4F7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to reduce deaths and the frequency and severity of illness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and disability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to contribute to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improved growth and development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9863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138</TotalTime>
  <Words>723</Words>
  <Application>Microsoft Office PowerPoint</Application>
  <PresentationFormat>Custom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       Integrated management of neonatal and childhood illness</vt:lpstr>
      <vt:lpstr>Objectives </vt:lpstr>
      <vt:lpstr>Objectives </vt:lpstr>
      <vt:lpstr>Slide 4</vt:lpstr>
      <vt:lpstr>IMCI</vt:lpstr>
      <vt:lpstr>IMNCI</vt:lpstr>
      <vt:lpstr>CONTD…</vt:lpstr>
      <vt:lpstr>CONTD…</vt:lpstr>
      <vt:lpstr>objectives</vt:lpstr>
      <vt:lpstr>The strategy includes three main components  </vt:lpstr>
      <vt:lpstr>CONTD…</vt:lpstr>
      <vt:lpstr>Case Management Process</vt:lpstr>
      <vt:lpstr>ELEMENTS OF IMNCI</vt:lpstr>
      <vt:lpstr>Slide 14</vt:lpstr>
      <vt:lpstr>Colour code of IMNCI</vt:lpstr>
      <vt:lpstr>COLOR CODE - IMNCI</vt:lpstr>
      <vt:lpstr>Slide 17</vt:lpstr>
      <vt:lpstr>Slide 18</vt:lpstr>
      <vt:lpstr>objective</vt:lpstr>
      <vt:lpstr>Slide 20</vt:lpstr>
      <vt:lpstr>REFERENCE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management of neonatal and childhood illness</dc:title>
  <dc:creator>Deepa Davis</dc:creator>
  <cp:lastModifiedBy>2023010048</cp:lastModifiedBy>
  <cp:revision>38</cp:revision>
  <dcterms:created xsi:type="dcterms:W3CDTF">2022-11-17T16:53:23Z</dcterms:created>
  <dcterms:modified xsi:type="dcterms:W3CDTF">2023-11-16T06:53:35Z</dcterms:modified>
</cp:coreProperties>
</file>